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12" r:id="rId2"/>
    <p:sldId id="513" r:id="rId3"/>
    <p:sldId id="514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80" r:id="rId22"/>
    <p:sldId id="581" r:id="rId23"/>
    <p:sldId id="582" r:id="rId24"/>
    <p:sldId id="583" r:id="rId25"/>
    <p:sldId id="584" r:id="rId26"/>
    <p:sldId id="585" r:id="rId27"/>
    <p:sldId id="588" r:id="rId28"/>
    <p:sldId id="599" r:id="rId29"/>
    <p:sldId id="600" r:id="rId30"/>
    <p:sldId id="601" r:id="rId31"/>
    <p:sldId id="602" r:id="rId32"/>
    <p:sldId id="603" r:id="rId33"/>
    <p:sldId id="604" r:id="rId34"/>
    <p:sldId id="605" r:id="rId35"/>
    <p:sldId id="606" r:id="rId36"/>
    <p:sldId id="607" r:id="rId37"/>
    <p:sldId id="608" r:id="rId38"/>
    <p:sldId id="609" r:id="rId39"/>
    <p:sldId id="589" r:id="rId40"/>
    <p:sldId id="590" r:id="rId41"/>
    <p:sldId id="591" r:id="rId42"/>
    <p:sldId id="592" r:id="rId43"/>
    <p:sldId id="593" r:id="rId44"/>
    <p:sldId id="595" r:id="rId45"/>
    <p:sldId id="596" r:id="rId46"/>
    <p:sldId id="597" r:id="rId47"/>
    <p:sldId id="598" r:id="rId48"/>
    <p:sldId id="610" r:id="rId49"/>
    <p:sldId id="611" r:id="rId50"/>
    <p:sldId id="612" r:id="rId51"/>
    <p:sldId id="613" r:id="rId52"/>
    <p:sldId id="614" r:id="rId53"/>
    <p:sldId id="615" r:id="rId54"/>
    <p:sldId id="616" r:id="rId55"/>
    <p:sldId id="617" r:id="rId56"/>
    <p:sldId id="618" r:id="rId57"/>
    <p:sldId id="619" r:id="rId58"/>
    <p:sldId id="620" r:id="rId59"/>
    <p:sldId id="621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7" r:id="rId73"/>
    <p:sldId id="408" r:id="rId74"/>
    <p:sldId id="409" r:id="rId75"/>
    <p:sldId id="410" r:id="rId76"/>
    <p:sldId id="256" r:id="rId77"/>
    <p:sldId id="257" r:id="rId78"/>
    <p:sldId id="291" r:id="rId79"/>
    <p:sldId id="258" r:id="rId80"/>
    <p:sldId id="259" r:id="rId81"/>
    <p:sldId id="260" r:id="rId82"/>
    <p:sldId id="261" r:id="rId83"/>
    <p:sldId id="262" r:id="rId84"/>
    <p:sldId id="263" r:id="rId85"/>
    <p:sldId id="264" r:id="rId86"/>
    <p:sldId id="265" r:id="rId87"/>
    <p:sldId id="266" r:id="rId88"/>
    <p:sldId id="267" r:id="rId89"/>
    <p:sldId id="268" r:id="rId90"/>
    <p:sldId id="269" r:id="rId91"/>
    <p:sldId id="270" r:id="rId92"/>
    <p:sldId id="271" r:id="rId93"/>
    <p:sldId id="272" r:id="rId94"/>
    <p:sldId id="273" r:id="rId95"/>
    <p:sldId id="303" r:id="rId96"/>
    <p:sldId id="304" r:id="rId97"/>
    <p:sldId id="305" r:id="rId98"/>
    <p:sldId id="306" r:id="rId99"/>
    <p:sldId id="307" r:id="rId100"/>
    <p:sldId id="308" r:id="rId101"/>
    <p:sldId id="309" r:id="rId102"/>
    <p:sldId id="310" r:id="rId103"/>
    <p:sldId id="311" r:id="rId104"/>
    <p:sldId id="312" r:id="rId105"/>
    <p:sldId id="313" r:id="rId106"/>
    <p:sldId id="314" r:id="rId107"/>
    <p:sldId id="315" r:id="rId108"/>
    <p:sldId id="316" r:id="rId109"/>
    <p:sldId id="317" r:id="rId110"/>
    <p:sldId id="318" r:id="rId111"/>
    <p:sldId id="319" r:id="rId112"/>
    <p:sldId id="320" r:id="rId113"/>
    <p:sldId id="321" r:id="rId114"/>
    <p:sldId id="276" r:id="rId115"/>
    <p:sldId id="322" r:id="rId116"/>
    <p:sldId id="323" r:id="rId117"/>
    <p:sldId id="292" r:id="rId118"/>
    <p:sldId id="294" r:id="rId119"/>
    <p:sldId id="296" r:id="rId120"/>
    <p:sldId id="298" r:id="rId121"/>
    <p:sldId id="299" r:id="rId122"/>
    <p:sldId id="301" r:id="rId123"/>
    <p:sldId id="302" r:id="rId124"/>
    <p:sldId id="532" r:id="rId125"/>
    <p:sldId id="533" r:id="rId126"/>
    <p:sldId id="534" r:id="rId127"/>
    <p:sldId id="535" r:id="rId128"/>
    <p:sldId id="536" r:id="rId129"/>
    <p:sldId id="537" r:id="rId130"/>
    <p:sldId id="538" r:id="rId131"/>
    <p:sldId id="539" r:id="rId132"/>
    <p:sldId id="540" r:id="rId133"/>
    <p:sldId id="541" r:id="rId134"/>
    <p:sldId id="542" r:id="rId135"/>
    <p:sldId id="543" r:id="rId136"/>
    <p:sldId id="544" r:id="rId137"/>
    <p:sldId id="545" r:id="rId138"/>
    <p:sldId id="546" r:id="rId139"/>
    <p:sldId id="547" r:id="rId140"/>
    <p:sldId id="548" r:id="rId141"/>
    <p:sldId id="549" r:id="rId142"/>
    <p:sldId id="550" r:id="rId143"/>
    <p:sldId id="551" r:id="rId144"/>
    <p:sldId id="552" r:id="rId145"/>
    <p:sldId id="553" r:id="rId146"/>
    <p:sldId id="554" r:id="rId147"/>
    <p:sldId id="555" r:id="rId148"/>
    <p:sldId id="556" r:id="rId149"/>
    <p:sldId id="557" r:id="rId150"/>
    <p:sldId id="558" r:id="rId151"/>
    <p:sldId id="559" r:id="rId152"/>
    <p:sldId id="560" r:id="rId153"/>
    <p:sldId id="561" r:id="rId154"/>
    <p:sldId id="324" r:id="rId155"/>
    <p:sldId id="325" r:id="rId156"/>
    <p:sldId id="326" r:id="rId157"/>
    <p:sldId id="327" r:id="rId158"/>
    <p:sldId id="328" r:id="rId159"/>
    <p:sldId id="329" r:id="rId160"/>
    <p:sldId id="330" r:id="rId161"/>
    <p:sldId id="331" r:id="rId162"/>
    <p:sldId id="332" r:id="rId163"/>
    <p:sldId id="333" r:id="rId164"/>
    <p:sldId id="334" r:id="rId165"/>
    <p:sldId id="335" r:id="rId166"/>
    <p:sldId id="336" r:id="rId167"/>
    <p:sldId id="337" r:id="rId168"/>
    <p:sldId id="338" r:id="rId169"/>
    <p:sldId id="339" r:id="rId170"/>
    <p:sldId id="340" r:id="rId171"/>
    <p:sldId id="274" r:id="rId172"/>
    <p:sldId id="275" r:id="rId173"/>
    <p:sldId id="341" r:id="rId174"/>
    <p:sldId id="342" r:id="rId175"/>
    <p:sldId id="343" r:id="rId176"/>
    <p:sldId id="344" r:id="rId177"/>
    <p:sldId id="345" r:id="rId178"/>
    <p:sldId id="346" r:id="rId179"/>
    <p:sldId id="347" r:id="rId180"/>
    <p:sldId id="348" r:id="rId181"/>
    <p:sldId id="349" r:id="rId182"/>
    <p:sldId id="350" r:id="rId183"/>
    <p:sldId id="351" r:id="rId184"/>
    <p:sldId id="352" r:id="rId185"/>
    <p:sldId id="353" r:id="rId186"/>
    <p:sldId id="354" r:id="rId187"/>
    <p:sldId id="355" r:id="rId188"/>
    <p:sldId id="356" r:id="rId189"/>
    <p:sldId id="357" r:id="rId190"/>
    <p:sldId id="293" r:id="rId191"/>
    <p:sldId id="358" r:id="rId192"/>
    <p:sldId id="295" r:id="rId193"/>
    <p:sldId id="359" r:id="rId194"/>
    <p:sldId id="297" r:id="rId195"/>
    <p:sldId id="360" r:id="rId196"/>
    <p:sldId id="361" r:id="rId197"/>
    <p:sldId id="300" r:id="rId198"/>
    <p:sldId id="362" r:id="rId199"/>
    <p:sldId id="363" r:id="rId200"/>
    <p:sldId id="364" r:id="rId201"/>
    <p:sldId id="365" r:id="rId202"/>
    <p:sldId id="366" r:id="rId203"/>
    <p:sldId id="367" r:id="rId204"/>
    <p:sldId id="368" r:id="rId205"/>
    <p:sldId id="369" r:id="rId206"/>
    <p:sldId id="370" r:id="rId207"/>
    <p:sldId id="371" r:id="rId208"/>
    <p:sldId id="372" r:id="rId209"/>
    <p:sldId id="373" r:id="rId210"/>
    <p:sldId id="374" r:id="rId211"/>
    <p:sldId id="375" r:id="rId212"/>
    <p:sldId id="376" r:id="rId213"/>
    <p:sldId id="377" r:id="rId214"/>
    <p:sldId id="378" r:id="rId215"/>
    <p:sldId id="379" r:id="rId216"/>
    <p:sldId id="380" r:id="rId217"/>
    <p:sldId id="381" r:id="rId218"/>
    <p:sldId id="382" r:id="rId219"/>
    <p:sldId id="383" r:id="rId220"/>
    <p:sldId id="384" r:id="rId221"/>
    <p:sldId id="385" r:id="rId222"/>
    <p:sldId id="386" r:id="rId223"/>
    <p:sldId id="387" r:id="rId224"/>
    <p:sldId id="388" r:id="rId225"/>
    <p:sldId id="389" r:id="rId226"/>
    <p:sldId id="390" r:id="rId227"/>
    <p:sldId id="485" r:id="rId228"/>
    <p:sldId id="486" r:id="rId229"/>
    <p:sldId id="487" r:id="rId230"/>
    <p:sldId id="488" r:id="rId231"/>
    <p:sldId id="489" r:id="rId232"/>
    <p:sldId id="490" r:id="rId233"/>
    <p:sldId id="491" r:id="rId234"/>
    <p:sldId id="492" r:id="rId235"/>
    <p:sldId id="493" r:id="rId236"/>
    <p:sldId id="494" r:id="rId237"/>
    <p:sldId id="495" r:id="rId238"/>
    <p:sldId id="496" r:id="rId239"/>
    <p:sldId id="497" r:id="rId240"/>
    <p:sldId id="498" r:id="rId241"/>
    <p:sldId id="499" r:id="rId242"/>
    <p:sldId id="500" r:id="rId243"/>
    <p:sldId id="501" r:id="rId244"/>
    <p:sldId id="502" r:id="rId245"/>
    <p:sldId id="503" r:id="rId246"/>
    <p:sldId id="504" r:id="rId247"/>
    <p:sldId id="505" r:id="rId248"/>
    <p:sldId id="506" r:id="rId249"/>
    <p:sldId id="507" r:id="rId250"/>
    <p:sldId id="508" r:id="rId251"/>
    <p:sldId id="509" r:id="rId252"/>
    <p:sldId id="510" r:id="rId253"/>
    <p:sldId id="411" r:id="rId254"/>
    <p:sldId id="412" r:id="rId255"/>
    <p:sldId id="413" r:id="rId256"/>
    <p:sldId id="414" r:id="rId257"/>
    <p:sldId id="415" r:id="rId258"/>
    <p:sldId id="416" r:id="rId259"/>
    <p:sldId id="417" r:id="rId260"/>
    <p:sldId id="418" r:id="rId261"/>
    <p:sldId id="419" r:id="rId262"/>
    <p:sldId id="420" r:id="rId263"/>
    <p:sldId id="421" r:id="rId264"/>
    <p:sldId id="422" r:id="rId265"/>
    <p:sldId id="423" r:id="rId266"/>
    <p:sldId id="424" r:id="rId267"/>
    <p:sldId id="425" r:id="rId268"/>
    <p:sldId id="426" r:id="rId269"/>
    <p:sldId id="427" r:id="rId270"/>
    <p:sldId id="428" r:id="rId271"/>
    <p:sldId id="429" r:id="rId272"/>
    <p:sldId id="277" r:id="rId273"/>
    <p:sldId id="430" r:id="rId274"/>
    <p:sldId id="431" r:id="rId275"/>
    <p:sldId id="432" r:id="rId276"/>
    <p:sldId id="433" r:id="rId277"/>
    <p:sldId id="434" r:id="rId278"/>
    <p:sldId id="435" r:id="rId279"/>
    <p:sldId id="436" r:id="rId280"/>
    <p:sldId id="437" r:id="rId281"/>
    <p:sldId id="438" r:id="rId282"/>
    <p:sldId id="439" r:id="rId283"/>
    <p:sldId id="440" r:id="rId284"/>
    <p:sldId id="441" r:id="rId285"/>
    <p:sldId id="442" r:id="rId286"/>
    <p:sldId id="443" r:id="rId287"/>
    <p:sldId id="444" r:id="rId288"/>
    <p:sldId id="445" r:id="rId289"/>
    <p:sldId id="446" r:id="rId290"/>
    <p:sldId id="279" r:id="rId291"/>
    <p:sldId id="447" r:id="rId292"/>
    <p:sldId id="448" r:id="rId293"/>
    <p:sldId id="449" r:id="rId294"/>
    <p:sldId id="450" r:id="rId295"/>
    <p:sldId id="451" r:id="rId296"/>
    <p:sldId id="452" r:id="rId297"/>
    <p:sldId id="453" r:id="rId298"/>
    <p:sldId id="454" r:id="rId299"/>
    <p:sldId id="455" r:id="rId300"/>
    <p:sldId id="456" r:id="rId301"/>
    <p:sldId id="457" r:id="rId302"/>
    <p:sldId id="458" r:id="rId303"/>
    <p:sldId id="459" r:id="rId304"/>
    <p:sldId id="460" r:id="rId305"/>
    <p:sldId id="461" r:id="rId306"/>
    <p:sldId id="462" r:id="rId307"/>
    <p:sldId id="463" r:id="rId308"/>
    <p:sldId id="464" r:id="rId309"/>
    <p:sldId id="465" r:id="rId310"/>
    <p:sldId id="466" r:id="rId311"/>
    <p:sldId id="278" r:id="rId312"/>
    <p:sldId id="467" r:id="rId313"/>
    <p:sldId id="468" r:id="rId314"/>
    <p:sldId id="469" r:id="rId315"/>
    <p:sldId id="470" r:id="rId316"/>
    <p:sldId id="471" r:id="rId317"/>
    <p:sldId id="472" r:id="rId318"/>
    <p:sldId id="473" r:id="rId319"/>
    <p:sldId id="474" r:id="rId320"/>
    <p:sldId id="475" r:id="rId321"/>
    <p:sldId id="476" r:id="rId322"/>
    <p:sldId id="477" r:id="rId323"/>
    <p:sldId id="478" r:id="rId324"/>
    <p:sldId id="479" r:id="rId325"/>
    <p:sldId id="480" r:id="rId326"/>
    <p:sldId id="481" r:id="rId327"/>
    <p:sldId id="482" r:id="rId328"/>
    <p:sldId id="483" r:id="rId329"/>
    <p:sldId id="280" r:id="rId330"/>
    <p:sldId id="562" r:id="rId331"/>
    <p:sldId id="563" r:id="rId332"/>
    <p:sldId id="564" r:id="rId333"/>
    <p:sldId id="565" r:id="rId334"/>
    <p:sldId id="566" r:id="rId335"/>
    <p:sldId id="567" r:id="rId336"/>
    <p:sldId id="568" r:id="rId337"/>
    <p:sldId id="569" r:id="rId338"/>
    <p:sldId id="570" r:id="rId339"/>
    <p:sldId id="571" r:id="rId340"/>
    <p:sldId id="572" r:id="rId341"/>
    <p:sldId id="573" r:id="rId342"/>
    <p:sldId id="574" r:id="rId343"/>
    <p:sldId id="575" r:id="rId344"/>
    <p:sldId id="576" r:id="rId345"/>
    <p:sldId id="577" r:id="rId346"/>
    <p:sldId id="578" r:id="rId347"/>
    <p:sldId id="579" r:id="rId3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rchitect- Idea" id="{F792FC16-A4C0-41B2-80D1-F1AC9BC1F976}">
          <p14:sldIdLst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80"/>
            <p14:sldId id="581"/>
            <p14:sldId id="582"/>
            <p14:sldId id="583"/>
            <p14:sldId id="584"/>
            <p14:sldId id="585"/>
            <p14:sldId id="58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89"/>
            <p14:sldId id="590"/>
            <p14:sldId id="591"/>
            <p14:sldId id="592"/>
            <p14:sldId id="593"/>
            <p14:sldId id="595"/>
            <p14:sldId id="596"/>
            <p14:sldId id="597"/>
            <p14:sldId id="598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</p14:sldIdLst>
        </p14:section>
        <p14:section name="Workflow-Good Start" id="{8A277DD4-5D5F-4809-9127-61BED6B9693E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7"/>
            <p14:sldId id="408"/>
            <p14:sldId id="409"/>
            <p14:sldId id="410"/>
            <p14:sldId id="256"/>
            <p14:sldId id="257"/>
            <p14:sldId id="291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Custom Workflow" id="{ECEFF740-F09A-4AFB-A67A-8DADE78CD56B}">
          <p14:sldIdLst>
            <p14:sldId id="271"/>
            <p14:sldId id="272"/>
          </p14:sldIdLst>
        </p14:section>
        <p14:section name="WF-Best Practice" id="{32E3C515-2AB3-482D-9CD1-C2AA7CD3F50D}">
          <p14:sldIdLst>
            <p14:sldId id="273"/>
          </p14:sldIdLst>
        </p14:section>
        <p14:section name="WF-Highlevel-Intro" id="{5BE24D9B-34E9-4157-BAFC-E982D8AC71BA}">
          <p14:sldIdLst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276"/>
            <p14:sldId id="322"/>
            <p14:sldId id="323"/>
          </p14:sldIdLst>
        </p14:section>
        <p14:section name="Solr 7.5" id="{91AA24CE-0948-46D5-ADEF-FB3BAF952F67}">
          <p14:sldIdLst>
            <p14:sldId id="292"/>
            <p14:sldId id="294"/>
            <p14:sldId id="296"/>
          </p14:sldIdLst>
        </p14:section>
        <p14:section name="Solr-Api" id="{CB488372-C5BB-4A84-99C3-5F03DFB8A654}">
          <p14:sldIdLst>
            <p14:sldId id="298"/>
            <p14:sldId id="299"/>
            <p14:sldId id="301"/>
            <p14:sldId id="302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</p14:sldIdLst>
        </p14:section>
        <p14:section name="Data-Store" id="{C42B2637-800F-4397-835A-EB8232844992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274"/>
            <p14:sldId id="275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293"/>
            <p14:sldId id="358"/>
            <p14:sldId id="295"/>
            <p14:sldId id="359"/>
            <p14:sldId id="297"/>
            <p14:sldId id="360"/>
            <p14:sldId id="361"/>
            <p14:sldId id="30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CQ-Maintenance" id="{17FFFA64-CA96-4F10-A531-CF4ACC21B83D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</p14:sldIdLst>
        </p14:section>
        <p14:section name="CQ-Maintenance-Actual" id="{CD508FF3-E636-43DB-8705-E74D7E89319A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277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279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278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</p14:sldIdLst>
        </p14:section>
        <p14:section name="Migration Planning" id="{DAAD4D12-1243-4D5D-9F3B-120324C6D9D3}">
          <p14:sldIdLst>
            <p14:sldId id="280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A630-BE35-4F9A-BB3C-9E501481A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8C393-B0D5-4467-B667-94E802BD7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F90F1-05F1-4329-B97F-7BFB2FF1E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43686-5A8C-4F4A-AB99-44086F34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945CA-257D-4E68-A80A-EA7E486E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A525-9CF3-4140-862D-F17E2999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98B5-6DA9-4F86-9CE3-160931562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5A9B0-30D9-4635-BC3C-54D7538F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B097-AAEC-4E26-B70A-235A9C33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11DA2-C69D-498D-ACCE-3466F892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1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0F2CD-8613-4AD1-8501-E508FF414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B560-26A4-4810-97FF-D84C6B5B9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7E61B-597C-4EC9-897C-860BECE8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909DA-E615-4651-8EE2-A081B84F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CEF82-7459-4A27-A6B8-F467B595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65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000" y="381000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1"/>
                </a:lnTo>
              </a:path>
            </a:pathLst>
          </a:custGeom>
          <a:ln w="50800">
            <a:solidFill>
              <a:srgbClr val="0068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107859" y="5122752"/>
            <a:ext cx="4170679" cy="1735455"/>
          </a:xfrm>
          <a:custGeom>
            <a:avLst/>
            <a:gdLst/>
            <a:ahLst/>
            <a:cxnLst/>
            <a:rect l="l" t="t" r="r" b="b"/>
            <a:pathLst>
              <a:path w="4170679" h="1735454">
                <a:moveTo>
                  <a:pt x="4170385" y="0"/>
                </a:moveTo>
                <a:lnTo>
                  <a:pt x="0" y="0"/>
                </a:lnTo>
                <a:lnTo>
                  <a:pt x="0" y="1735247"/>
                </a:lnTo>
                <a:lnTo>
                  <a:pt x="4170385" y="1735247"/>
                </a:lnTo>
                <a:lnTo>
                  <a:pt x="4170385" y="0"/>
                </a:lnTo>
                <a:close/>
              </a:path>
            </a:pathLst>
          </a:custGeom>
          <a:solidFill>
            <a:srgbClr val="FBFBFB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1823" y="3681984"/>
            <a:ext cx="5718048" cy="316382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6464710" y="4226011"/>
            <a:ext cx="3505200" cy="198755"/>
          </a:xfrm>
          <a:custGeom>
            <a:avLst/>
            <a:gdLst/>
            <a:ahLst/>
            <a:cxnLst/>
            <a:rect l="l" t="t" r="r" b="b"/>
            <a:pathLst>
              <a:path w="3505200" h="198754">
                <a:moveTo>
                  <a:pt x="0" y="33085"/>
                </a:moveTo>
                <a:lnTo>
                  <a:pt x="2600" y="20207"/>
                </a:lnTo>
                <a:lnTo>
                  <a:pt x="9690" y="9690"/>
                </a:lnTo>
                <a:lnTo>
                  <a:pt x="20207" y="2600"/>
                </a:lnTo>
                <a:lnTo>
                  <a:pt x="33085" y="0"/>
                </a:lnTo>
                <a:lnTo>
                  <a:pt x="3472114" y="0"/>
                </a:lnTo>
                <a:lnTo>
                  <a:pt x="3484992" y="2600"/>
                </a:lnTo>
                <a:lnTo>
                  <a:pt x="3495509" y="9690"/>
                </a:lnTo>
                <a:lnTo>
                  <a:pt x="3502600" y="20207"/>
                </a:lnTo>
                <a:lnTo>
                  <a:pt x="3505200" y="33085"/>
                </a:lnTo>
                <a:lnTo>
                  <a:pt x="3505200" y="165417"/>
                </a:lnTo>
                <a:lnTo>
                  <a:pt x="3502600" y="178295"/>
                </a:lnTo>
                <a:lnTo>
                  <a:pt x="3495509" y="188812"/>
                </a:lnTo>
                <a:lnTo>
                  <a:pt x="3484992" y="195902"/>
                </a:lnTo>
                <a:lnTo>
                  <a:pt x="3472114" y="198503"/>
                </a:lnTo>
                <a:lnTo>
                  <a:pt x="33085" y="198503"/>
                </a:lnTo>
                <a:lnTo>
                  <a:pt x="20207" y="195902"/>
                </a:lnTo>
                <a:lnTo>
                  <a:pt x="9690" y="188812"/>
                </a:lnTo>
                <a:lnTo>
                  <a:pt x="2600" y="178295"/>
                </a:lnTo>
                <a:lnTo>
                  <a:pt x="0" y="165417"/>
                </a:lnTo>
                <a:lnTo>
                  <a:pt x="0" y="3308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2363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913" y="174497"/>
            <a:ext cx="11390172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760"/>
              </a:lnSpc>
            </a:pPr>
            <a:r>
              <a:rPr spc="-5" dirty="0">
                <a:solidFill>
                  <a:srgbClr val="585858"/>
                </a:solidFill>
              </a:rPr>
              <a:t>©</a:t>
            </a:r>
            <a:r>
              <a:rPr spc="5" dirty="0">
                <a:solidFill>
                  <a:srgbClr val="585858"/>
                </a:solidFill>
              </a:rPr>
              <a:t> </a:t>
            </a:r>
            <a:r>
              <a:rPr spc="-10" dirty="0">
                <a:solidFill>
                  <a:srgbClr val="585858"/>
                </a:solidFill>
              </a:rPr>
              <a:t>2014</a:t>
            </a:r>
            <a:r>
              <a:rPr spc="15" dirty="0">
                <a:solidFill>
                  <a:srgbClr val="585858"/>
                </a:solidFill>
              </a:rPr>
              <a:t> </a:t>
            </a:r>
            <a:r>
              <a:rPr spc="-10" dirty="0">
                <a:solidFill>
                  <a:srgbClr val="585858"/>
                </a:solidFill>
              </a:rPr>
              <a:t>Adobe</a:t>
            </a:r>
            <a:r>
              <a:rPr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Systems</a:t>
            </a:r>
            <a:r>
              <a:rPr spc="20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Incorporated.</a:t>
            </a:r>
            <a:r>
              <a:rPr spc="30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All</a:t>
            </a:r>
            <a:r>
              <a:rPr spc="2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Rights</a:t>
            </a:r>
            <a:r>
              <a:rPr spc="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Reserved.</a:t>
            </a:r>
            <a:r>
              <a:rPr spc="35" dirty="0">
                <a:solidFill>
                  <a:srgbClr val="585858"/>
                </a:solidFill>
              </a:rPr>
              <a:t> </a:t>
            </a:r>
            <a:r>
              <a:rPr spc="-10" dirty="0">
                <a:solidFill>
                  <a:srgbClr val="585858"/>
                </a:solidFill>
              </a:rPr>
              <a:t>Adobe</a:t>
            </a:r>
            <a:r>
              <a:rPr spc="1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6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35" dirty="0"/>
              <a:t> </a:t>
            </a:r>
            <a:r>
              <a:rPr spc="-5" dirty="0"/>
              <a:t>All</a:t>
            </a:r>
            <a:r>
              <a:rPr spc="20" dirty="0"/>
              <a:t> </a:t>
            </a:r>
            <a:r>
              <a:rPr spc="-5" dirty="0"/>
              <a:t>Rights</a:t>
            </a:r>
            <a:r>
              <a:rPr spc="10" dirty="0"/>
              <a:t> </a:t>
            </a:r>
            <a:r>
              <a:rPr spc="-5" dirty="0"/>
              <a:t>Reserved.</a:t>
            </a:r>
            <a:r>
              <a:rPr spc="30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81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F960-BA54-4854-BD78-C5880165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7E122-A9EC-460E-A86A-BA43AE146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1F57-C59B-4D63-94A8-A7F8D566C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C71CC-5D94-4B57-A065-AEBA14B8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BD16-D4F5-42FB-8B22-9B1FE9E7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E0DE-6283-4418-99A6-587470FF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4BA07-BB27-48D3-B2BE-BD7CACC5A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36FE3-8470-4F30-9689-F6A7E3B9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9595B-C2B6-4F93-A835-AE3C14AB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A0093-4AD3-4BEE-A76C-E566E08A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8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962A-A229-4F58-88BF-41F17984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33F8-22F4-4689-86CE-1908F7D94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275EF-ABCF-4A7C-B32C-D0B8095F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28A37-AF4C-46FA-A944-C9E1D95F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A6325-EE6F-4B29-AB4E-4D70AB5C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A0115-C543-442D-9C2D-88534970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7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82BF-87AA-49C0-A47A-7EFF28DC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DEAC0-532E-43D9-8BAE-39A1445F8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6C476-3779-42D3-B8B1-04D1C749D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04D07-088F-4244-87BC-A3B0C8286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5A09D-50B7-4793-BBEE-25BE02DA9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CA7125-3F8B-40E0-810C-50F8ED19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69326A-0502-4D79-BDEF-333702C5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C579C4-050E-42F7-84BD-EF2AECA1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3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10B1-1F14-491E-A987-D22AEE66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079E4-F520-4930-8556-517E464D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AE7AF-9BD0-485D-B8B5-433ED536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09166-CC7D-4972-84BC-8DED884D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11B06-7DCD-40B6-A8EE-9157E3BD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A7550-5E96-4C96-BE63-DE182ADE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BD0E6-14A8-45A8-8C0F-9CD18290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8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BBA9-6FAD-40E9-8ECC-D1BEE729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9AE31-B4C8-4934-9CBB-E4E59938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CD5FF-9B67-4E16-BA22-426A06FB3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9AD26-80E3-4ABE-86FE-0D9A5C45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D0E7F-82B4-4980-8259-350C88BB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C6FD0-AFBB-446F-B548-FB3F9C43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1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C922-0AD5-4491-B976-320F523B1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572F1-97F4-4363-A038-E485F0BED1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7EE7F-7197-4DE2-A81C-D3742F788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27262-AA76-417D-9ED1-76C0FCDA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1D644-D602-44B6-AD9B-BD695D3A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88444-3D29-438E-8364-1B04FD8A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9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2722E-4D73-42E9-8377-F53CD110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4B0E-6F18-41CE-BD54-8DABADE77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4C0A8-7654-43E0-804A-9652D5F0E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593E-349C-4BBA-9DFE-3F23BA6C2356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D18E1-99E5-4B25-BA0B-AA1033D5B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C00AC-3BD1-48F5-9704-82380ACC9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A3687-9077-40DB-B0F7-4F940E6F2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8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dobe.com/docs/en/aem/6-0/deploy/configuring/performance.html#Concurrent%20Workflow%20Processing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jp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jp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jp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://jackrabbit.apache.org/oak/docs/plugins/blobstore.html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://repo1.maven.org/maven2/org/apache/jackrabbit/oak-run/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186.png"/><Relationship Id="rId5" Type="http://schemas.openxmlformats.org/officeDocument/2006/relationships/image" Target="../media/image195.png"/><Relationship Id="rId10" Type="http://schemas.openxmlformats.org/officeDocument/2006/relationships/image" Target="../media/image185.png"/><Relationship Id="rId4" Type="http://schemas.openxmlformats.org/officeDocument/2006/relationships/image" Target="../media/image194.png"/><Relationship Id="rId9" Type="http://schemas.openxmlformats.org/officeDocument/2006/relationships/image" Target="../media/image184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2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4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0.pn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hyperlink" Target="http://helpx.adobe.com/crx/kb/DataStoreGarbageCollection.html" TargetMode="Externa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229.png"/><Relationship Id="rId3" Type="http://schemas.openxmlformats.org/officeDocument/2006/relationships/image" Target="../media/image222.jpg"/><Relationship Id="rId7" Type="http://schemas.openxmlformats.org/officeDocument/2006/relationships/image" Target="../media/image185.png"/><Relationship Id="rId12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227.png"/><Relationship Id="rId5" Type="http://schemas.openxmlformats.org/officeDocument/2006/relationships/image" Target="../media/image224.jpg"/><Relationship Id="rId10" Type="http://schemas.openxmlformats.org/officeDocument/2006/relationships/image" Target="../media/image226.png"/><Relationship Id="rId4" Type="http://schemas.openxmlformats.org/officeDocument/2006/relationships/image" Target="../media/image223.jp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0.png"/><Relationship Id="rId7" Type="http://schemas.openxmlformats.org/officeDocument/2006/relationships/image" Target="../media/image243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247.png"/><Relationship Id="rId5" Type="http://schemas.openxmlformats.org/officeDocument/2006/relationships/image" Target="../media/image242.png"/><Relationship Id="rId10" Type="http://schemas.openxmlformats.org/officeDocument/2006/relationships/image" Target="../media/image246.png"/><Relationship Id="rId4" Type="http://schemas.openxmlformats.org/officeDocument/2006/relationships/image" Target="../media/image241.png"/><Relationship Id="rId9" Type="http://schemas.openxmlformats.org/officeDocument/2006/relationships/image" Target="../media/image245.png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hyperlink" Target="http://dev.day.com/docs/en/crx/current/administering/persistence_managers.html#ConfiguringtheindexInMemory" TargetMode="Externa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hyperlink" Target="http://helpx.adobe.com/cq/kb/workflow-monitor-via-jmx.html" TargetMode="External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272859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70" dirty="0">
                <a:latin typeface="Garamond"/>
                <a:cs typeface="Garamond"/>
              </a:rPr>
              <a:t>The six </a:t>
            </a:r>
            <a:r>
              <a:rPr i="1" spc="-105" dirty="0">
                <a:latin typeface="Garamond"/>
                <a:cs typeface="Garamond"/>
              </a:rPr>
              <a:t>key</a:t>
            </a:r>
            <a:r>
              <a:rPr i="1" spc="-540" dirty="0">
                <a:latin typeface="Garamond"/>
                <a:cs typeface="Garamond"/>
              </a:rPr>
              <a:t> </a:t>
            </a:r>
            <a:r>
              <a:rPr i="1" spc="-75" dirty="0">
                <a:latin typeface="Garamond"/>
                <a:cs typeface="Garamond"/>
              </a:rPr>
              <a:t>steps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7627" y="1743455"/>
            <a:ext cx="2389632" cy="20269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27529" y="1669104"/>
            <a:ext cx="2045335" cy="161486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spcBef>
                <a:spcPts val="315"/>
              </a:spcBef>
            </a:pPr>
            <a:r>
              <a:rPr sz="2400" i="1" spc="5" dirty="0">
                <a:solidFill>
                  <a:srgbClr val="404040"/>
                </a:solidFill>
                <a:latin typeface="Garamond"/>
                <a:cs typeface="Garamond"/>
              </a:rPr>
              <a:t>Create</a:t>
            </a:r>
            <a:endParaRPr sz="2400">
              <a:latin typeface="Garamond"/>
              <a:cs typeface="Garamond"/>
            </a:endParaRPr>
          </a:p>
          <a:p>
            <a:pPr marL="567055" marR="5080" indent="-349250">
              <a:lnSpc>
                <a:spcPts val="4060"/>
              </a:lnSpc>
              <a:spcBef>
                <a:spcPts val="1110"/>
              </a:spcBef>
            </a:pP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An</a:t>
            </a:r>
            <a:r>
              <a:rPr sz="4000" i="1" spc="-7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overall  </a:t>
            </a:r>
            <a:r>
              <a:rPr sz="4000" i="1" spc="5" dirty="0">
                <a:solidFill>
                  <a:srgbClr val="435E40"/>
                </a:solidFill>
                <a:latin typeface="Garamond"/>
                <a:cs typeface="Garamond"/>
              </a:rPr>
              <a:t>picture</a:t>
            </a:r>
            <a:endParaRPr sz="4000">
              <a:latin typeface="Garamond"/>
              <a:cs typeface="Garamond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7384" y="1743455"/>
            <a:ext cx="2389632" cy="20269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27803" y="1669104"/>
            <a:ext cx="1873250" cy="161486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spcBef>
                <a:spcPts val="315"/>
              </a:spcBef>
            </a:pP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Perform</a:t>
            </a:r>
            <a:endParaRPr sz="2400">
              <a:latin typeface="Garamond"/>
              <a:cs typeface="Garamond"/>
            </a:endParaRPr>
          </a:p>
          <a:p>
            <a:pPr marL="429895" marR="5080" indent="80645">
              <a:lnSpc>
                <a:spcPts val="4060"/>
              </a:lnSpc>
              <a:spcBef>
                <a:spcPts val="1110"/>
              </a:spcBef>
            </a:pPr>
            <a:r>
              <a:rPr sz="4000" i="1" spc="-25" dirty="0">
                <a:solidFill>
                  <a:srgbClr val="435E40"/>
                </a:solidFill>
                <a:latin typeface="Garamond"/>
                <a:cs typeface="Garamond"/>
              </a:rPr>
              <a:t>Feature  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mappi</a:t>
            </a:r>
            <a:r>
              <a:rPr sz="4000" i="1" spc="-25" dirty="0">
                <a:solidFill>
                  <a:srgbClr val="435E40"/>
                </a:solidFill>
                <a:latin typeface="Garamond"/>
                <a:cs typeface="Garamond"/>
              </a:rPr>
              <a:t>n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g</a:t>
            </a:r>
            <a:endParaRPr sz="4000">
              <a:latin typeface="Garamond"/>
              <a:cs typeface="Garamond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7140" y="1743455"/>
            <a:ext cx="2388108" cy="20269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73721" y="1669104"/>
            <a:ext cx="2098040" cy="161486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spcBef>
                <a:spcPts val="315"/>
              </a:spcBef>
            </a:pP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Simplify</a:t>
            </a:r>
            <a:endParaRPr sz="2400">
              <a:latin typeface="Garamond"/>
              <a:cs typeface="Garamond"/>
            </a:endParaRPr>
          </a:p>
          <a:p>
            <a:pPr marL="395605" marR="5080" indent="-243840">
              <a:lnSpc>
                <a:spcPts val="4060"/>
              </a:lnSpc>
              <a:spcBef>
                <a:spcPts val="1110"/>
              </a:spcBef>
            </a:pP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The</a:t>
            </a:r>
            <a:r>
              <a:rPr sz="4000" i="1" spc="-9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content  </a:t>
            </a:r>
            <a:r>
              <a:rPr sz="4000" i="1" spc="10" dirty="0">
                <a:solidFill>
                  <a:srgbClr val="435E40"/>
                </a:solidFill>
                <a:latin typeface="Garamond"/>
                <a:cs typeface="Garamond"/>
              </a:rPr>
              <a:t>structure</a:t>
            </a:r>
            <a:endParaRPr sz="4000">
              <a:latin typeface="Garamond"/>
              <a:cs typeface="Garamond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7627" y="4002023"/>
            <a:ext cx="2389632" cy="20269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416860" y="3983228"/>
            <a:ext cx="2030730" cy="1561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20" dirty="0">
                <a:solidFill>
                  <a:srgbClr val="404040"/>
                </a:solidFill>
                <a:latin typeface="Garamond"/>
                <a:cs typeface="Garamond"/>
              </a:rPr>
              <a:t>Trash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out</a:t>
            </a:r>
            <a:endParaRPr sz="2400">
              <a:latin typeface="Garamond"/>
              <a:cs typeface="Garamond"/>
            </a:endParaRPr>
          </a:p>
          <a:p>
            <a:pPr marL="254635" marR="5080" indent="553085">
              <a:lnSpc>
                <a:spcPts val="4060"/>
              </a:lnSpc>
              <a:spcBef>
                <a:spcPts val="894"/>
              </a:spcBef>
            </a:pPr>
            <a:r>
              <a:rPr sz="4000" i="1" spc="-10" dirty="0">
                <a:solidFill>
                  <a:srgbClr val="435E40"/>
                </a:solidFill>
                <a:latin typeface="Garamond"/>
                <a:cs typeface="Garamond"/>
              </a:rPr>
              <a:t>The  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int</a:t>
            </a:r>
            <a:r>
              <a:rPr sz="4000" i="1" spc="-70" dirty="0">
                <a:solidFill>
                  <a:srgbClr val="435E40"/>
                </a:solidFill>
                <a:latin typeface="Garamond"/>
                <a:cs typeface="Garamond"/>
              </a:rPr>
              <a:t>e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grat</a:t>
            </a:r>
            <a:r>
              <a:rPr sz="4000" i="1" spc="-20" dirty="0">
                <a:solidFill>
                  <a:srgbClr val="435E40"/>
                </a:solidFill>
                <a:latin typeface="Garamond"/>
                <a:cs typeface="Garamond"/>
              </a:rPr>
              <a:t>i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on</a:t>
            </a:r>
            <a:endParaRPr sz="4000">
              <a:latin typeface="Garamond"/>
              <a:cs typeface="Garamon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77384" y="4002023"/>
            <a:ext cx="2389632" cy="20269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84190" y="3983228"/>
            <a:ext cx="2095500" cy="1561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Finalize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the</a:t>
            </a:r>
            <a:endParaRPr sz="2400">
              <a:latin typeface="Garamond"/>
              <a:cs typeface="Garamond"/>
            </a:endParaRPr>
          </a:p>
          <a:p>
            <a:pPr marL="607695" marR="5080" indent="-515620">
              <a:lnSpc>
                <a:spcPts val="4060"/>
              </a:lnSpc>
              <a:spcBef>
                <a:spcPts val="894"/>
              </a:spcBef>
            </a:pP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D</a:t>
            </a:r>
            <a:r>
              <a:rPr sz="4000" i="1" spc="35" dirty="0">
                <a:solidFill>
                  <a:srgbClr val="435E40"/>
                </a:solidFill>
                <a:latin typeface="Garamond"/>
                <a:cs typeface="Garamond"/>
              </a:rPr>
              <a:t>e</a:t>
            </a:r>
            <a:r>
              <a:rPr sz="4000" i="1" spc="-10" dirty="0">
                <a:solidFill>
                  <a:srgbClr val="435E40"/>
                </a:solidFill>
                <a:latin typeface="Garamond"/>
                <a:cs typeface="Garamond"/>
              </a:rPr>
              <a:t>pl</a:t>
            </a:r>
            <a:r>
              <a:rPr sz="4000" i="1" spc="-55" dirty="0">
                <a:solidFill>
                  <a:srgbClr val="435E40"/>
                </a:solidFill>
                <a:latin typeface="Garamond"/>
                <a:cs typeface="Garamond"/>
              </a:rPr>
              <a:t>o</a:t>
            </a:r>
            <a:r>
              <a:rPr sz="4000" i="1" spc="-10" dirty="0">
                <a:solidFill>
                  <a:srgbClr val="435E40"/>
                </a:solidFill>
                <a:latin typeface="Garamond"/>
                <a:cs typeface="Garamond"/>
              </a:rPr>
              <a:t>yment  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model</a:t>
            </a:r>
            <a:endParaRPr sz="4000">
              <a:latin typeface="Garamond"/>
              <a:cs typeface="Garamon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97140" y="4034028"/>
            <a:ext cx="2388108" cy="202844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682865" y="3952641"/>
            <a:ext cx="2151380" cy="163089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Plan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for</a:t>
            </a:r>
            <a:endParaRPr sz="2400">
              <a:latin typeface="Garamond"/>
              <a:cs typeface="Garamond"/>
            </a:endParaRPr>
          </a:p>
          <a:p>
            <a:pPr marL="83185" marR="5080" indent="365760">
              <a:lnSpc>
                <a:spcPts val="4060"/>
              </a:lnSpc>
              <a:spcBef>
                <a:spcPts val="1150"/>
              </a:spcBef>
            </a:pP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Routine  main</a:t>
            </a:r>
            <a:r>
              <a:rPr sz="4000" i="1" spc="-20" dirty="0">
                <a:solidFill>
                  <a:srgbClr val="435E40"/>
                </a:solidFill>
                <a:latin typeface="Garamond"/>
                <a:cs typeface="Garamond"/>
              </a:rPr>
              <a:t>t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enan</a:t>
            </a:r>
            <a:r>
              <a:rPr sz="4000" i="1" spc="-15" dirty="0">
                <a:solidFill>
                  <a:srgbClr val="435E40"/>
                </a:solidFill>
                <a:latin typeface="Garamond"/>
                <a:cs typeface="Garamond"/>
              </a:rPr>
              <a:t>c</a:t>
            </a:r>
            <a:r>
              <a:rPr sz="4000" i="1" spc="-5" dirty="0">
                <a:solidFill>
                  <a:srgbClr val="435E40"/>
                </a:solidFill>
                <a:latin typeface="Garamond"/>
                <a:cs typeface="Garamond"/>
              </a:rPr>
              <a:t>e</a:t>
            </a:r>
            <a:endParaRPr sz="4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228405"/>
            <a:ext cx="3745229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Validate </a:t>
            </a:r>
            <a:r>
              <a:rPr spc="-80" dirty="0"/>
              <a:t>with</a:t>
            </a:r>
            <a:r>
              <a:rPr spc="-360" dirty="0"/>
              <a:t> </a:t>
            </a:r>
            <a:r>
              <a:rPr spc="-140" dirty="0"/>
              <a:t>POC’s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303985"/>
            <a:ext cx="7834630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682240" algn="l"/>
                <a:tab pos="3000375" algn="l"/>
                <a:tab pos="4141470" algn="l"/>
              </a:tabLst>
            </a:pPr>
            <a:r>
              <a:rPr sz="2400" i="1" spc="-95" dirty="0">
                <a:latin typeface="Garamond"/>
                <a:cs typeface="Garamond"/>
              </a:rPr>
              <a:t>You </a:t>
            </a:r>
            <a:r>
              <a:rPr sz="2400" i="1" dirty="0">
                <a:latin typeface="Garamond"/>
                <a:cs typeface="Garamond"/>
              </a:rPr>
              <a:t>might </a:t>
            </a:r>
            <a:r>
              <a:rPr sz="2400" i="1" spc="-10" dirty="0">
                <a:latin typeface="Garamond"/>
                <a:cs typeface="Garamond"/>
              </a:rPr>
              <a:t>need</a:t>
            </a:r>
            <a:r>
              <a:rPr sz="2400" i="1" spc="114" dirty="0">
                <a:latin typeface="Garamond"/>
                <a:cs typeface="Garamond"/>
              </a:rPr>
              <a:t> </a:t>
            </a:r>
            <a:r>
              <a:rPr sz="2400" i="1" spc="5" dirty="0">
                <a:latin typeface="Garamond"/>
                <a:cs typeface="Garamond"/>
              </a:rPr>
              <a:t>few</a:t>
            </a:r>
            <a:r>
              <a:rPr sz="2400" i="1" spc="10" dirty="0">
                <a:latin typeface="Garamond"/>
                <a:cs typeface="Garamond"/>
              </a:rPr>
              <a:t> </a:t>
            </a:r>
            <a:r>
              <a:rPr sz="2400" i="1" spc="5" dirty="0">
                <a:latin typeface="Garamond"/>
                <a:cs typeface="Garamond"/>
              </a:rPr>
              <a:t>proof	</a:t>
            </a:r>
            <a:r>
              <a:rPr sz="2400" i="1" dirty="0">
                <a:latin typeface="Garamond"/>
                <a:cs typeface="Garamond"/>
              </a:rPr>
              <a:t>of	</a:t>
            </a:r>
            <a:r>
              <a:rPr sz="2400" i="1" spc="-5" dirty="0">
                <a:latin typeface="Garamond"/>
                <a:cs typeface="Garamond"/>
              </a:rPr>
              <a:t>concepts</a:t>
            </a:r>
            <a:r>
              <a:rPr sz="2400" i="1" spc="25" dirty="0">
                <a:latin typeface="Garamond"/>
                <a:cs typeface="Garamond"/>
              </a:rPr>
              <a:t> </a:t>
            </a:r>
            <a:r>
              <a:rPr sz="2400" i="1" dirty="0">
                <a:latin typeface="Garamond"/>
                <a:cs typeface="Garamond"/>
              </a:rPr>
              <a:t>if	</a:t>
            </a:r>
            <a:r>
              <a:rPr sz="2400" i="1" spc="-15" dirty="0">
                <a:latin typeface="Garamond"/>
                <a:cs typeface="Garamond"/>
              </a:rPr>
              <a:t>you </a:t>
            </a:r>
            <a:r>
              <a:rPr sz="2400" i="1" spc="10" dirty="0">
                <a:latin typeface="Garamond"/>
                <a:cs typeface="Garamond"/>
              </a:rPr>
              <a:t>are </a:t>
            </a:r>
            <a:r>
              <a:rPr sz="2400" i="1" spc="-5" dirty="0">
                <a:latin typeface="Garamond"/>
                <a:cs typeface="Garamond"/>
              </a:rPr>
              <a:t>choosing </a:t>
            </a:r>
            <a:r>
              <a:rPr sz="2400" i="1" spc="10" dirty="0">
                <a:latin typeface="Garamond"/>
                <a:cs typeface="Garamond"/>
              </a:rPr>
              <a:t>different </a:t>
            </a:r>
            <a:r>
              <a:rPr sz="2400" i="1" dirty="0">
                <a:latin typeface="Garamond"/>
                <a:cs typeface="Garamond"/>
              </a:rPr>
              <a:t>products</a:t>
            </a:r>
            <a:r>
              <a:rPr sz="2400" i="1" spc="35" dirty="0">
                <a:latin typeface="Garamond"/>
                <a:cs typeface="Garamond"/>
              </a:rPr>
              <a:t> </a:t>
            </a:r>
            <a:r>
              <a:rPr sz="2400" i="1" dirty="0">
                <a:latin typeface="Garamond"/>
                <a:cs typeface="Garamond"/>
              </a:rPr>
              <a:t>to</a:t>
            </a:r>
            <a:endParaRPr sz="2400">
              <a:latin typeface="Garamond"/>
              <a:cs typeface="Garamond"/>
            </a:endParaRPr>
          </a:p>
          <a:p>
            <a:pPr marL="12700">
              <a:spcBef>
                <a:spcPts val="5"/>
              </a:spcBef>
            </a:pPr>
            <a:r>
              <a:rPr sz="2400" i="1" dirty="0">
                <a:latin typeface="Garamond"/>
                <a:cs typeface="Garamond"/>
              </a:rPr>
              <a:t>complete the </a:t>
            </a:r>
            <a:r>
              <a:rPr sz="2400" i="1" spc="5" dirty="0">
                <a:latin typeface="Garamond"/>
                <a:cs typeface="Garamond"/>
              </a:rPr>
              <a:t>feature</a:t>
            </a:r>
            <a:r>
              <a:rPr sz="2400" i="1" dirty="0">
                <a:latin typeface="Garamond"/>
                <a:cs typeface="Garamond"/>
              </a:rPr>
              <a:t> requirements</a:t>
            </a:r>
            <a:endParaRPr sz="2400">
              <a:latin typeface="Garamond"/>
              <a:cs typeface="Garamond"/>
            </a:endParaRPr>
          </a:p>
          <a:p>
            <a:pPr>
              <a:spcBef>
                <a:spcPts val="20"/>
              </a:spcBef>
            </a:pPr>
            <a:endParaRPr sz="2350">
              <a:latin typeface="Garamond"/>
              <a:cs typeface="Garamond"/>
            </a:endParaRPr>
          </a:p>
          <a:p>
            <a:pPr marL="271780" indent="-182880">
              <a:spcBef>
                <a:spcPts val="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271780" algn="l"/>
              </a:tabLst>
            </a:pPr>
            <a:r>
              <a:rPr sz="2000" dirty="0">
                <a:latin typeface="Garamond"/>
                <a:cs typeface="Garamond"/>
              </a:rPr>
              <a:t>Some </a:t>
            </a:r>
            <a:r>
              <a:rPr sz="2000" spc="-5" dirty="0">
                <a:latin typeface="Garamond"/>
                <a:cs typeface="Garamond"/>
              </a:rPr>
              <a:t>of </a:t>
            </a:r>
            <a:r>
              <a:rPr sz="2000" dirty="0">
                <a:latin typeface="Garamond"/>
                <a:cs typeface="Garamond"/>
              </a:rPr>
              <a:t>the functionalities within AEM are tightly</a:t>
            </a:r>
            <a:r>
              <a:rPr sz="2000" spc="-200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integrated</a:t>
            </a:r>
            <a:endParaRPr sz="2000">
              <a:latin typeface="Garamond"/>
              <a:cs typeface="Garamond"/>
            </a:endParaRPr>
          </a:p>
          <a:p>
            <a:pPr marL="271780" marR="76454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271780" algn="l"/>
              </a:tabLst>
            </a:pPr>
            <a:r>
              <a:rPr sz="2000" spc="-25" dirty="0">
                <a:latin typeface="Garamond"/>
                <a:cs typeface="Garamond"/>
              </a:rPr>
              <a:t>For </a:t>
            </a:r>
            <a:r>
              <a:rPr sz="2000" spc="-5" dirty="0">
                <a:latin typeface="Garamond"/>
                <a:cs typeface="Garamond"/>
              </a:rPr>
              <a:t>example, </a:t>
            </a:r>
            <a:r>
              <a:rPr sz="2000" dirty="0">
                <a:latin typeface="Garamond"/>
                <a:cs typeface="Garamond"/>
              </a:rPr>
              <a:t>AEM </a:t>
            </a:r>
            <a:r>
              <a:rPr sz="2000" spc="5" dirty="0">
                <a:latin typeface="Garamond"/>
                <a:cs typeface="Garamond"/>
              </a:rPr>
              <a:t>targeting depends </a:t>
            </a:r>
            <a:r>
              <a:rPr sz="2000" dirty="0">
                <a:latin typeface="Garamond"/>
                <a:cs typeface="Garamond"/>
              </a:rPr>
              <a:t>on campaign </a:t>
            </a:r>
            <a:r>
              <a:rPr sz="2000" spc="5" dirty="0">
                <a:latin typeface="Garamond"/>
                <a:cs typeface="Garamond"/>
              </a:rPr>
              <a:t>management </a:t>
            </a:r>
            <a:r>
              <a:rPr sz="2000" spc="-5" dirty="0">
                <a:latin typeface="Garamond"/>
                <a:cs typeface="Garamond"/>
              </a:rPr>
              <a:t>and  </a:t>
            </a:r>
            <a:r>
              <a:rPr sz="2000" spc="-10" dirty="0">
                <a:latin typeface="Garamond"/>
                <a:cs typeface="Garamond"/>
              </a:rPr>
              <a:t>Profiles. </a:t>
            </a:r>
            <a:r>
              <a:rPr sz="2000" dirty="0">
                <a:latin typeface="Garamond"/>
                <a:cs typeface="Garamond"/>
              </a:rPr>
              <a:t>In case </a:t>
            </a:r>
            <a:r>
              <a:rPr sz="2000" spc="-10" dirty="0">
                <a:latin typeface="Garamond"/>
                <a:cs typeface="Garamond"/>
              </a:rPr>
              <a:t>you </a:t>
            </a:r>
            <a:r>
              <a:rPr sz="2000" spc="-5" dirty="0">
                <a:latin typeface="Garamond"/>
                <a:cs typeface="Garamond"/>
              </a:rPr>
              <a:t>make </a:t>
            </a:r>
            <a:r>
              <a:rPr sz="2000" dirty="0">
                <a:latin typeface="Garamond"/>
                <a:cs typeface="Garamond"/>
              </a:rPr>
              <a:t>a </a:t>
            </a:r>
            <a:r>
              <a:rPr sz="2000" spc="-5" dirty="0">
                <a:latin typeface="Garamond"/>
                <a:cs typeface="Garamond"/>
              </a:rPr>
              <a:t>choice </a:t>
            </a:r>
            <a:r>
              <a:rPr sz="2000" dirty="0">
                <a:latin typeface="Garamond"/>
                <a:cs typeface="Garamond"/>
              </a:rPr>
              <a:t>to use Profile from a different  system </a:t>
            </a:r>
            <a:r>
              <a:rPr sz="2000" spc="-5" dirty="0">
                <a:latin typeface="Garamond"/>
                <a:cs typeface="Garamond"/>
              </a:rPr>
              <a:t>and </a:t>
            </a:r>
            <a:r>
              <a:rPr sz="2000" spc="5" dirty="0">
                <a:latin typeface="Garamond"/>
                <a:cs typeface="Garamond"/>
              </a:rPr>
              <a:t>targeting </a:t>
            </a:r>
            <a:r>
              <a:rPr sz="2000" dirty="0">
                <a:latin typeface="Garamond"/>
                <a:cs typeface="Garamond"/>
              </a:rPr>
              <a:t>from </a:t>
            </a:r>
            <a:r>
              <a:rPr sz="2000" spc="-5" dirty="0">
                <a:latin typeface="Garamond"/>
                <a:cs typeface="Garamond"/>
              </a:rPr>
              <a:t>AEM, be </a:t>
            </a:r>
            <a:r>
              <a:rPr sz="2000" dirty="0">
                <a:latin typeface="Garamond"/>
                <a:cs typeface="Garamond"/>
              </a:rPr>
              <a:t>sure that the fitment is</a:t>
            </a:r>
            <a:r>
              <a:rPr sz="2000" spc="-70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correct</a:t>
            </a:r>
            <a:endParaRPr sz="2000">
              <a:latin typeface="Garamond"/>
              <a:cs typeface="Garamond"/>
            </a:endParaRPr>
          </a:p>
          <a:p>
            <a:pPr marL="27178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271780" algn="l"/>
              </a:tabLst>
            </a:pPr>
            <a:r>
              <a:rPr sz="2000" spc="-45" dirty="0">
                <a:latin typeface="Garamond"/>
                <a:cs typeface="Garamond"/>
              </a:rPr>
              <a:t>Work </a:t>
            </a:r>
            <a:r>
              <a:rPr sz="2000" spc="-5" dirty="0">
                <a:latin typeface="Garamond"/>
                <a:cs typeface="Garamond"/>
              </a:rPr>
              <a:t>of </a:t>
            </a:r>
            <a:r>
              <a:rPr sz="2000" dirty="0">
                <a:latin typeface="Garamond"/>
                <a:cs typeface="Garamond"/>
              </a:rPr>
              <a:t>the details to the most granular </a:t>
            </a:r>
            <a:r>
              <a:rPr sz="2000" spc="-10" dirty="0">
                <a:latin typeface="Garamond"/>
                <a:cs typeface="Garamond"/>
              </a:rPr>
              <a:t>level </a:t>
            </a:r>
            <a:r>
              <a:rPr sz="2000" spc="-5" dirty="0">
                <a:latin typeface="Garamond"/>
                <a:cs typeface="Garamond"/>
              </a:rPr>
              <a:t>possible at </a:t>
            </a:r>
            <a:r>
              <a:rPr sz="2000" dirty="0">
                <a:latin typeface="Garamond"/>
                <a:cs typeface="Garamond"/>
              </a:rPr>
              <a:t>this</a:t>
            </a:r>
            <a:r>
              <a:rPr sz="2000" spc="-145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stage</a:t>
            </a:r>
            <a:endParaRPr sz="2000">
              <a:latin typeface="Garamond"/>
              <a:cs typeface="Garamond"/>
            </a:endParaRPr>
          </a:p>
          <a:p>
            <a:pPr marL="271780" marR="952500" indent="-182880">
              <a:spcBef>
                <a:spcPts val="484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271780" algn="l"/>
              </a:tabLst>
            </a:pPr>
            <a:r>
              <a:rPr sz="2000" dirty="0">
                <a:latin typeface="Garamond"/>
                <a:cs typeface="Garamond"/>
              </a:rPr>
              <a:t>Its wise to </a:t>
            </a:r>
            <a:r>
              <a:rPr sz="2000" spc="-5" dirty="0">
                <a:latin typeface="Garamond"/>
                <a:cs typeface="Garamond"/>
              </a:rPr>
              <a:t>plan </a:t>
            </a:r>
            <a:r>
              <a:rPr sz="2000" dirty="0">
                <a:latin typeface="Garamond"/>
                <a:cs typeface="Garamond"/>
              </a:rPr>
              <a:t>few </a:t>
            </a:r>
            <a:r>
              <a:rPr sz="2000" spc="-5" dirty="0">
                <a:latin typeface="Garamond"/>
                <a:cs typeface="Garamond"/>
              </a:rPr>
              <a:t>proof of </a:t>
            </a:r>
            <a:r>
              <a:rPr sz="2000" dirty="0">
                <a:latin typeface="Garamond"/>
                <a:cs typeface="Garamond"/>
              </a:rPr>
              <a:t>concepts to </a:t>
            </a:r>
            <a:r>
              <a:rPr sz="2000" spc="-10" dirty="0">
                <a:latin typeface="Garamond"/>
                <a:cs typeface="Garamond"/>
              </a:rPr>
              <a:t>validate </a:t>
            </a:r>
            <a:r>
              <a:rPr sz="2000" spc="-5" dirty="0">
                <a:latin typeface="Garamond"/>
                <a:cs typeface="Garamond"/>
              </a:rPr>
              <a:t>any assumptions  </a:t>
            </a:r>
            <a:r>
              <a:rPr sz="2000" dirty="0">
                <a:latin typeface="Garamond"/>
                <a:cs typeface="Garamond"/>
              </a:rPr>
              <a:t>that are</a:t>
            </a:r>
            <a:r>
              <a:rPr sz="2000" spc="-15" dirty="0">
                <a:latin typeface="Garamond"/>
                <a:cs typeface="Garamond"/>
              </a:rPr>
              <a:t> </a:t>
            </a:r>
            <a:r>
              <a:rPr sz="2000" spc="-5" dirty="0">
                <a:latin typeface="Garamond"/>
                <a:cs typeface="Garamond"/>
              </a:rPr>
              <a:t>taken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2586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DADDDF"/>
                </a:solidFill>
                <a:latin typeface="Calibri"/>
                <a:cs typeface="Calibri"/>
              </a:rPr>
              <a:t>Invoke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913" y="1012393"/>
            <a:ext cx="11126470" cy="2943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Calibri"/>
                <a:cs typeface="Calibri"/>
              </a:rPr>
              <a:t>You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publish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page by </a:t>
            </a:r>
            <a:r>
              <a:rPr sz="2400" spc="-15" dirty="0">
                <a:latin typeface="Calibri"/>
                <a:cs typeface="Calibri"/>
              </a:rPr>
              <a:t>invoking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dirty="0">
                <a:latin typeface="Calibri"/>
                <a:cs typeface="Calibri"/>
              </a:rPr>
              <a:t>AEMExperts </a:t>
            </a:r>
            <a:r>
              <a:rPr sz="2400" spc="-30" dirty="0">
                <a:latin typeface="Calibri"/>
                <a:cs typeface="Calibri"/>
              </a:rPr>
              <a:t>workflow. </a:t>
            </a:r>
            <a:r>
              <a:rPr sz="2400" spc="-114" dirty="0">
                <a:latin typeface="Calibri"/>
                <a:cs typeface="Calibri"/>
              </a:rPr>
              <a:t>To </a:t>
            </a:r>
            <a:r>
              <a:rPr sz="2400" spc="-15" dirty="0">
                <a:latin typeface="Calibri"/>
                <a:cs typeface="Calibri"/>
              </a:rPr>
              <a:t>demonstrate, we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change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page </a:t>
            </a:r>
            <a:r>
              <a:rPr sz="2400" spc="-15" dirty="0">
                <a:latin typeface="Calibri"/>
                <a:cs typeface="Calibri"/>
              </a:rPr>
              <a:t>located</a:t>
            </a:r>
            <a:r>
              <a:rPr sz="2400" spc="-10" dirty="0">
                <a:latin typeface="Calibri"/>
                <a:cs typeface="Calibri"/>
              </a:rPr>
              <a:t> at: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http://localhost:4502/cf#/content/geometrixx/en/products/triangle.html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For simplicity, we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underline</a:t>
            </a:r>
            <a:r>
              <a:rPr sz="2400" spc="-5" dirty="0">
                <a:latin typeface="Calibri"/>
                <a:cs typeface="Calibri"/>
              </a:rPr>
              <a:t> some </a:t>
            </a:r>
            <a:r>
              <a:rPr sz="2400" spc="-15" dirty="0">
                <a:latin typeface="Calibri"/>
                <a:cs typeface="Calibri"/>
              </a:rPr>
              <a:t>text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5" dirty="0">
                <a:latin typeface="Calibri"/>
                <a:cs typeface="Calibri"/>
              </a:rPr>
              <a:t>triangle.html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page.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10"/>
              </a:spcBef>
            </a:pPr>
            <a:r>
              <a:rPr sz="2400" spc="-5" dirty="0">
                <a:latin typeface="Calibri"/>
                <a:cs typeface="Calibri"/>
              </a:rPr>
              <a:t>Once </a:t>
            </a:r>
            <a:r>
              <a:rPr sz="2400" spc="-10" dirty="0">
                <a:latin typeface="Calibri"/>
                <a:cs typeface="Calibri"/>
              </a:rPr>
              <a:t>you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changes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ready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publish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page, you can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newly </a:t>
            </a:r>
            <a:r>
              <a:rPr sz="2400" spc="-15" dirty="0">
                <a:latin typeface="Calibri"/>
                <a:cs typeface="Calibri"/>
              </a:rPr>
              <a:t>created  </a:t>
            </a:r>
            <a:r>
              <a:rPr sz="2400" spc="-30" dirty="0">
                <a:latin typeface="Calibri"/>
                <a:cs typeface="Calibri"/>
              </a:rPr>
              <a:t>workflow.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7684" y="3695700"/>
            <a:ext cx="3736848" cy="26106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540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DEMO (Manually </a:t>
            </a:r>
            <a:r>
              <a:rPr sz="2400" spc="-25" dirty="0">
                <a:solidFill>
                  <a:srgbClr val="DADDDF"/>
                </a:solidFill>
                <a:latin typeface="Calibri"/>
                <a:cs typeface="Calibri"/>
              </a:rPr>
              <a:t>invoke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new</a:t>
            </a:r>
            <a:r>
              <a:rPr sz="2400" spc="-7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workflow)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35" dirty="0"/>
              <a:t> </a:t>
            </a:r>
            <a:r>
              <a:rPr spc="-5" dirty="0"/>
              <a:t>All</a:t>
            </a:r>
            <a:r>
              <a:rPr spc="20" dirty="0"/>
              <a:t> </a:t>
            </a:r>
            <a:r>
              <a:rPr spc="-5" dirty="0"/>
              <a:t>Rights</a:t>
            </a:r>
            <a:r>
              <a:rPr spc="10" dirty="0"/>
              <a:t> </a:t>
            </a:r>
            <a:r>
              <a:rPr spc="-5" dirty="0"/>
              <a:t>Reserved.</a:t>
            </a:r>
            <a:r>
              <a:rPr spc="30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2014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30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5" dirty="0"/>
              <a:t> </a:t>
            </a:r>
            <a:r>
              <a:rPr spc="-5" dirty="0"/>
              <a:t>Reserved.</a:t>
            </a:r>
            <a:r>
              <a:rPr spc="35" dirty="0"/>
              <a:t> </a:t>
            </a:r>
            <a:r>
              <a:rPr spc="-10" dirty="0"/>
              <a:t>Adobe</a:t>
            </a:r>
            <a:r>
              <a:rPr spc="1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dirty="0"/>
              <a:t>101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53892" y="2585415"/>
            <a:ext cx="6279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Manually </a:t>
            </a:r>
            <a:r>
              <a:rPr sz="2800" b="1" spc="-30" dirty="0">
                <a:latin typeface="Calibri"/>
                <a:cs typeface="Calibri"/>
              </a:rPr>
              <a:t>invoke </a:t>
            </a:r>
            <a:r>
              <a:rPr sz="2800" b="1" spc="-5" dirty="0">
                <a:latin typeface="Calibri"/>
                <a:cs typeface="Calibri"/>
              </a:rPr>
              <a:t>the AEMExperts</a:t>
            </a:r>
            <a:r>
              <a:rPr sz="2800" b="1" spc="12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Worflow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3194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</a:rPr>
              <a:t>Using </a:t>
            </a:r>
            <a:r>
              <a:rPr sz="2400" spc="-20" dirty="0">
                <a:solidFill>
                  <a:srgbClr val="DADDDF"/>
                </a:solidFill>
              </a:rPr>
              <a:t>Workflow</a:t>
            </a:r>
            <a:r>
              <a:rPr sz="2400" spc="-70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Launcher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102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0913" y="1006297"/>
            <a:ext cx="11362690" cy="4105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marR="49530" indent="-276225">
              <a:lnSpc>
                <a:spcPct val="100000"/>
              </a:lnSpc>
              <a:spcBef>
                <a:spcPts val="105"/>
              </a:spcBef>
              <a:buClr>
                <a:srgbClr val="FAAF34"/>
              </a:buClr>
              <a:buSzPct val="70312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200" spc="-20" dirty="0">
                <a:latin typeface="Calibri"/>
                <a:cs typeface="Calibri"/>
              </a:rPr>
              <a:t>Workflow </a:t>
            </a:r>
            <a:r>
              <a:rPr sz="3200" dirty="0">
                <a:latin typeface="Calibri"/>
                <a:cs typeface="Calibri"/>
              </a:rPr>
              <a:t>launcher </a:t>
            </a:r>
            <a:r>
              <a:rPr sz="3200" spc="-5" dirty="0">
                <a:latin typeface="Calibri"/>
                <a:cs typeface="Calibri"/>
              </a:rPr>
              <a:t>lets </a:t>
            </a:r>
            <a:r>
              <a:rPr sz="3200" spc="-10" dirty="0">
                <a:latin typeface="Calibri"/>
                <a:cs typeface="Calibri"/>
              </a:rPr>
              <a:t>you automatically </a:t>
            </a:r>
            <a:r>
              <a:rPr sz="3200" spc="-35" dirty="0">
                <a:latin typeface="Calibri"/>
                <a:cs typeface="Calibri"/>
              </a:rPr>
              <a:t>invoke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workflow </a:t>
            </a:r>
            <a:r>
              <a:rPr sz="3200" spc="-5" dirty="0">
                <a:latin typeface="Calibri"/>
                <a:cs typeface="Calibri"/>
              </a:rPr>
              <a:t>based  on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conditions.</a:t>
            </a:r>
            <a:endParaRPr sz="3200">
              <a:latin typeface="Calibri"/>
              <a:cs typeface="Calibri"/>
            </a:endParaRPr>
          </a:p>
          <a:p>
            <a:pPr marL="288290" marR="603885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312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200" spc="-5" dirty="0">
                <a:latin typeface="Calibri"/>
                <a:cs typeface="Calibri"/>
              </a:rPr>
              <a:t>Conditions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5" dirty="0">
                <a:latin typeface="Calibri"/>
                <a:cs typeface="Calibri"/>
              </a:rPr>
              <a:t>based on changes </a:t>
            </a:r>
            <a:r>
              <a:rPr sz="3200" spc="-30" dirty="0">
                <a:latin typeface="Calibri"/>
                <a:cs typeface="Calibri"/>
              </a:rPr>
              <a:t>to </a:t>
            </a:r>
            <a:r>
              <a:rPr sz="3200" spc="-20" dirty="0">
                <a:latin typeface="Calibri"/>
                <a:cs typeface="Calibri"/>
              </a:rPr>
              <a:t>content </a:t>
            </a:r>
            <a:r>
              <a:rPr sz="3200" spc="-15" dirty="0">
                <a:latin typeface="Calibri"/>
                <a:cs typeface="Calibri"/>
              </a:rPr>
              <a:t>located </a:t>
            </a:r>
            <a:r>
              <a:rPr sz="3200" spc="-5" dirty="0">
                <a:latin typeface="Calibri"/>
                <a:cs typeface="Calibri"/>
              </a:rPr>
              <a:t>in </a:t>
            </a:r>
            <a:r>
              <a:rPr sz="3200" dirty="0">
                <a:latin typeface="Calibri"/>
                <a:cs typeface="Calibri"/>
              </a:rPr>
              <a:t>the AEM  JCR. </a:t>
            </a:r>
            <a:r>
              <a:rPr sz="3200" spc="-20" dirty="0">
                <a:latin typeface="Calibri"/>
                <a:cs typeface="Calibri"/>
              </a:rPr>
              <a:t>For example </a:t>
            </a:r>
            <a:r>
              <a:rPr sz="3200" dirty="0">
                <a:latin typeface="Calibri"/>
                <a:cs typeface="Calibri"/>
              </a:rPr>
              <a:t>– when a </a:t>
            </a:r>
            <a:r>
              <a:rPr sz="3200" spc="-10" dirty="0">
                <a:latin typeface="Calibri"/>
                <a:cs typeface="Calibri"/>
              </a:rPr>
              <a:t>page </a:t>
            </a:r>
            <a:r>
              <a:rPr sz="3200" spc="-5" dirty="0">
                <a:latin typeface="Calibri"/>
                <a:cs typeface="Calibri"/>
              </a:rPr>
              <a:t>is</a:t>
            </a:r>
            <a:r>
              <a:rPr sz="3200" spc="7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modified.</a:t>
            </a:r>
            <a:endParaRPr sz="3200">
              <a:latin typeface="Calibri"/>
              <a:cs typeface="Calibri"/>
            </a:endParaRPr>
          </a:p>
          <a:p>
            <a:pPr marL="288290" marR="50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312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200" dirty="0">
                <a:latin typeface="Calibri"/>
                <a:cs typeface="Calibri"/>
              </a:rPr>
              <a:t>In </a:t>
            </a:r>
            <a:r>
              <a:rPr sz="3200" spc="-5" dirty="0">
                <a:latin typeface="Calibri"/>
                <a:cs typeface="Calibri"/>
              </a:rPr>
              <a:t>this </a:t>
            </a:r>
            <a:r>
              <a:rPr sz="3200" spc="-15" dirty="0">
                <a:latin typeface="Calibri"/>
                <a:cs typeface="Calibri"/>
              </a:rPr>
              <a:t>example, </a:t>
            </a:r>
            <a:r>
              <a:rPr sz="3200" spc="-20" dirty="0">
                <a:latin typeface="Calibri"/>
                <a:cs typeface="Calibri"/>
              </a:rPr>
              <a:t>Workflow </a:t>
            </a:r>
            <a:r>
              <a:rPr sz="3200" dirty="0">
                <a:latin typeface="Calibri"/>
                <a:cs typeface="Calibri"/>
              </a:rPr>
              <a:t>launcher is </a:t>
            </a:r>
            <a:r>
              <a:rPr sz="3200" spc="-10" dirty="0">
                <a:latin typeface="Calibri"/>
                <a:cs typeface="Calibri"/>
              </a:rPr>
              <a:t>configured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30" dirty="0">
                <a:latin typeface="Calibri"/>
                <a:cs typeface="Calibri"/>
              </a:rPr>
              <a:t>invoke </a:t>
            </a:r>
            <a:r>
              <a:rPr sz="3200" dirty="0">
                <a:latin typeface="Calibri"/>
                <a:cs typeface="Calibri"/>
              </a:rPr>
              <a:t>a  </a:t>
            </a:r>
            <a:r>
              <a:rPr sz="3200" spc="-10" dirty="0">
                <a:latin typeface="Calibri"/>
                <a:cs typeface="Calibri"/>
              </a:rPr>
              <a:t>workflow </a:t>
            </a:r>
            <a:r>
              <a:rPr sz="3200" dirty="0">
                <a:latin typeface="Calibri"/>
                <a:cs typeface="Calibri"/>
              </a:rPr>
              <a:t>when </a:t>
            </a:r>
            <a:r>
              <a:rPr sz="3200" spc="-20" dirty="0">
                <a:latin typeface="Calibri"/>
                <a:cs typeface="Calibri"/>
              </a:rPr>
              <a:t>content </a:t>
            </a:r>
            <a:r>
              <a:rPr sz="3200" spc="-5" dirty="0">
                <a:latin typeface="Calibri"/>
                <a:cs typeface="Calibri"/>
              </a:rPr>
              <a:t>under </a:t>
            </a:r>
            <a:r>
              <a:rPr sz="3200" spc="-15" dirty="0">
                <a:latin typeface="Calibri"/>
                <a:cs typeface="Calibri"/>
              </a:rPr>
              <a:t>/content/geometrixx </a:t>
            </a:r>
            <a:r>
              <a:rPr sz="3200" dirty="0">
                <a:latin typeface="Calibri"/>
                <a:cs typeface="Calibri"/>
              </a:rPr>
              <a:t>is modified. 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result </a:t>
            </a:r>
            <a:r>
              <a:rPr sz="3200" spc="-5" dirty="0">
                <a:latin typeface="Calibri"/>
                <a:cs typeface="Calibri"/>
              </a:rPr>
              <a:t>is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AEMExperts </a:t>
            </a:r>
            <a:r>
              <a:rPr sz="3200" spc="-10" dirty="0">
                <a:latin typeface="Calibri"/>
                <a:cs typeface="Calibri"/>
              </a:rPr>
              <a:t>workflow automatically </a:t>
            </a:r>
            <a:r>
              <a:rPr sz="3200" spc="-5" dirty="0">
                <a:latin typeface="Calibri"/>
                <a:cs typeface="Calibri"/>
              </a:rPr>
              <a:t>published </a:t>
            </a:r>
            <a:r>
              <a:rPr sz="3200" dirty="0">
                <a:latin typeface="Calibri"/>
                <a:cs typeface="Calibri"/>
              </a:rPr>
              <a:t>the  </a:t>
            </a:r>
            <a:r>
              <a:rPr sz="3200" spc="-10" dirty="0">
                <a:latin typeface="Calibri"/>
                <a:cs typeface="Calibri"/>
              </a:rPr>
              <a:t>page.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3707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Configure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</a:t>
            </a:r>
            <a:r>
              <a:rPr sz="2400" spc="-6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Launcher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103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913" y="1006297"/>
            <a:ext cx="92290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40" dirty="0">
                <a:latin typeface="Calibri"/>
                <a:cs typeface="Calibri"/>
              </a:rPr>
              <a:t>To </a:t>
            </a:r>
            <a:r>
              <a:rPr sz="3200" b="1" spc="-10" dirty="0">
                <a:latin typeface="Calibri"/>
                <a:cs typeface="Calibri"/>
              </a:rPr>
              <a:t>configure </a:t>
            </a:r>
            <a:r>
              <a:rPr sz="3200" b="1" spc="-15" dirty="0">
                <a:latin typeface="Calibri"/>
                <a:cs typeface="Calibri"/>
              </a:rPr>
              <a:t>Workflow </a:t>
            </a:r>
            <a:r>
              <a:rPr sz="3200" b="1" spc="-5" dirty="0">
                <a:latin typeface="Calibri"/>
                <a:cs typeface="Calibri"/>
              </a:rPr>
              <a:t>Launcher </a:t>
            </a:r>
            <a:r>
              <a:rPr sz="3200" b="1" spc="-15" dirty="0">
                <a:latin typeface="Calibri"/>
                <a:cs typeface="Calibri"/>
              </a:rPr>
              <a:t>to </a:t>
            </a:r>
            <a:r>
              <a:rPr sz="3200" b="1" spc="-25" dirty="0">
                <a:latin typeface="Calibri"/>
                <a:cs typeface="Calibri"/>
              </a:rPr>
              <a:t>invoke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1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workflow</a:t>
            </a:r>
            <a:r>
              <a:rPr sz="3200" spc="-5" dirty="0"/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13" y="1582927"/>
            <a:ext cx="10321925" cy="2155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15290" algn="l"/>
              </a:tabLst>
            </a:pPr>
            <a:r>
              <a:rPr sz="3200" dirty="0">
                <a:latin typeface="Calibri"/>
                <a:cs typeface="Calibri"/>
              </a:rPr>
              <a:t>Go </a:t>
            </a:r>
            <a:r>
              <a:rPr sz="3200" spc="-25" dirty="0">
                <a:latin typeface="Calibri"/>
                <a:cs typeface="Calibri"/>
              </a:rPr>
              <a:t>to </a:t>
            </a:r>
            <a:r>
              <a:rPr sz="3200" spc="-10" dirty="0">
                <a:latin typeface="Calibri"/>
                <a:cs typeface="Calibri"/>
              </a:rPr>
              <a:t>workflow console </a:t>
            </a:r>
            <a:r>
              <a:rPr sz="3200" spc="-20" dirty="0">
                <a:latin typeface="Calibri"/>
                <a:cs typeface="Calibri"/>
              </a:rPr>
              <a:t>at  </a:t>
            </a:r>
            <a:r>
              <a:rPr sz="32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</a:t>
            </a:r>
            <a:r>
              <a:rPr sz="3200" u="heavy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tp</a:t>
            </a:r>
            <a:r>
              <a:rPr sz="32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: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//lo</a:t>
            </a:r>
            <a:r>
              <a:rPr sz="32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alho</a:t>
            </a:r>
            <a:r>
              <a:rPr sz="3200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t:4502/li</a:t>
            </a:r>
            <a:r>
              <a:rPr sz="32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3200" u="heavy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/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cq/</a:t>
            </a:r>
            <a:r>
              <a:rPr sz="32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ork</a:t>
            </a:r>
            <a:r>
              <a:rPr sz="32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</a:t>
            </a:r>
            <a:r>
              <a:rPr sz="32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sz="3200" u="heavy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/</a:t>
            </a: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</a:t>
            </a: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sz="3200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3200" u="heavy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/</a:t>
            </a:r>
            <a:r>
              <a:rPr sz="32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onsole.</a:t>
            </a:r>
            <a:r>
              <a:rPr sz="3200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tm</a:t>
            </a:r>
            <a:r>
              <a:rPr sz="3200" u="heavy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414655" indent="-402590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415290" algn="l"/>
              </a:tabLst>
            </a:pPr>
            <a:r>
              <a:rPr sz="3200" spc="-5" dirty="0">
                <a:latin typeface="Calibri"/>
                <a:cs typeface="Calibri"/>
              </a:rPr>
              <a:t>Click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i="1" spc="-5" dirty="0">
                <a:latin typeface="Calibri"/>
                <a:cs typeface="Calibri"/>
              </a:rPr>
              <a:t>Launcher</a:t>
            </a:r>
            <a:r>
              <a:rPr sz="3200" i="1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tab.</a:t>
            </a:r>
            <a:endParaRPr sz="3200">
              <a:latin typeface="Calibri"/>
              <a:cs typeface="Calibri"/>
            </a:endParaRPr>
          </a:p>
          <a:p>
            <a:pPr marL="414655" indent="-402590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415290" algn="l"/>
              </a:tabLst>
            </a:pPr>
            <a:r>
              <a:rPr sz="3200" spc="-5" dirty="0">
                <a:latin typeface="Calibri"/>
                <a:cs typeface="Calibri"/>
              </a:rPr>
              <a:t>Click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i="1" spc="-5" dirty="0">
                <a:latin typeface="Calibri"/>
                <a:cs typeface="Calibri"/>
              </a:rPr>
              <a:t>Add </a:t>
            </a:r>
            <a:r>
              <a:rPr sz="3200" spc="-20" dirty="0">
                <a:latin typeface="Calibri"/>
                <a:cs typeface="Calibri"/>
              </a:rPr>
              <a:t>button </a:t>
            </a:r>
            <a:r>
              <a:rPr sz="3200" spc="-15" dirty="0">
                <a:latin typeface="Calibri"/>
                <a:cs typeface="Calibri"/>
              </a:rPr>
              <a:t>at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top </a:t>
            </a:r>
            <a:r>
              <a:rPr sz="3200" spc="-5" dirty="0">
                <a:latin typeface="Calibri"/>
                <a:cs typeface="Calibri"/>
              </a:rPr>
              <a:t>left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the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page.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5211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Configure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Launcher</a:t>
            </a:r>
            <a:r>
              <a:rPr sz="2400" spc="1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(continued)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4. Add the </a:t>
            </a:r>
            <a:r>
              <a:rPr spc="-15" dirty="0"/>
              <a:t>following</a:t>
            </a:r>
            <a:r>
              <a:rPr spc="15" dirty="0"/>
              <a:t> </a:t>
            </a:r>
            <a:r>
              <a:rPr spc="-15" dirty="0"/>
              <a:t>information: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913" y="1441805"/>
            <a:ext cx="4768215" cy="368554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563880" indent="-276225">
              <a:lnSpc>
                <a:spcPct val="100000"/>
              </a:lnSpc>
              <a:spcBef>
                <a:spcPts val="80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25" dirty="0">
                <a:latin typeface="Calibri"/>
                <a:cs typeface="Calibri"/>
              </a:rPr>
              <a:t>Event </a:t>
            </a:r>
            <a:r>
              <a:rPr sz="2000" b="1" spc="-10" dirty="0">
                <a:latin typeface="Calibri"/>
                <a:cs typeface="Calibri"/>
              </a:rPr>
              <a:t>Type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modified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dirty="0">
                <a:latin typeface="Calibri"/>
                <a:cs typeface="Calibri"/>
              </a:rPr>
              <a:t>Node </a:t>
            </a:r>
            <a:r>
              <a:rPr sz="2000" b="1" spc="-15" dirty="0">
                <a:latin typeface="Calibri"/>
                <a:cs typeface="Calibri"/>
              </a:rPr>
              <a:t>Type</a:t>
            </a:r>
            <a:r>
              <a:rPr sz="2000" spc="-15" dirty="0">
                <a:latin typeface="Calibri"/>
                <a:cs typeface="Calibri"/>
              </a:rPr>
              <a:t>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nt:unstructured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15" dirty="0">
                <a:latin typeface="Calibri"/>
                <a:cs typeface="Calibri"/>
              </a:rPr>
              <a:t>Path</a:t>
            </a:r>
            <a:r>
              <a:rPr sz="2000" spc="-15" dirty="0">
                <a:latin typeface="Calibri"/>
                <a:cs typeface="Calibri"/>
              </a:rPr>
              <a:t>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/content/Geometrixx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10" dirty="0">
                <a:latin typeface="Calibri"/>
                <a:cs typeface="Calibri"/>
              </a:rPr>
              <a:t>Workflow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AEMExperts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5" dirty="0">
                <a:latin typeface="Calibri"/>
                <a:cs typeface="Calibri"/>
              </a:rPr>
              <a:t>Description</a:t>
            </a:r>
            <a:r>
              <a:rPr sz="2000" spc="-5" dirty="0">
                <a:latin typeface="Calibri"/>
                <a:cs typeface="Calibri"/>
              </a:rPr>
              <a:t>: </a:t>
            </a:r>
            <a:r>
              <a:rPr sz="2000" spc="-10" dirty="0">
                <a:latin typeface="Calibri"/>
                <a:cs typeface="Calibri"/>
              </a:rPr>
              <a:t>Activates </a:t>
            </a:r>
            <a:r>
              <a:rPr sz="2000" spc="-5" dirty="0">
                <a:latin typeface="Calibri"/>
                <a:cs typeface="Calibri"/>
              </a:rPr>
              <a:t>Geometrixx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pages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10" dirty="0">
                <a:latin typeface="Calibri"/>
                <a:cs typeface="Calibri"/>
              </a:rPr>
              <a:t>Activate</a:t>
            </a:r>
            <a:r>
              <a:rPr sz="2000" spc="-10" dirty="0">
                <a:latin typeface="Calibri"/>
                <a:cs typeface="Calibri"/>
              </a:rPr>
              <a:t>: </a:t>
            </a:r>
            <a:r>
              <a:rPr sz="2000" spc="-15" dirty="0">
                <a:latin typeface="Calibri"/>
                <a:cs typeface="Calibri"/>
              </a:rPr>
              <a:t>leaved</a:t>
            </a:r>
            <a:r>
              <a:rPr sz="2000" dirty="0">
                <a:latin typeface="Calibri"/>
                <a:cs typeface="Calibri"/>
              </a:rPr>
              <a:t> enabled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spc="-10" dirty="0">
                <a:latin typeface="Calibri"/>
                <a:cs typeface="Calibri"/>
              </a:rPr>
              <a:t>Exclude </a:t>
            </a:r>
            <a:r>
              <a:rPr sz="2000" b="1" spc="-5" dirty="0">
                <a:latin typeface="Calibri"/>
                <a:cs typeface="Calibri"/>
              </a:rPr>
              <a:t>List</a:t>
            </a:r>
            <a:r>
              <a:rPr sz="2000" spc="-5" dirty="0">
                <a:latin typeface="Calibri"/>
                <a:cs typeface="Calibri"/>
              </a:rPr>
              <a:t>: </a:t>
            </a:r>
            <a:r>
              <a:rPr sz="2000" spc="-20" dirty="0">
                <a:latin typeface="Calibri"/>
                <a:cs typeface="Calibri"/>
              </a:rPr>
              <a:t>Leave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empty</a:t>
            </a:r>
            <a:endParaRPr sz="2000">
              <a:latin typeface="Calibri"/>
              <a:cs typeface="Calibri"/>
            </a:endParaRPr>
          </a:p>
          <a:p>
            <a:pPr marL="563880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b="1" dirty="0">
                <a:latin typeface="Calibri"/>
                <a:cs typeface="Calibri"/>
              </a:rPr>
              <a:t>Run </a:t>
            </a:r>
            <a:r>
              <a:rPr sz="2000" b="1" spc="-5" dirty="0">
                <a:latin typeface="Calibri"/>
                <a:cs typeface="Calibri"/>
              </a:rPr>
              <a:t>Mode(s):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Author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800" spc="-5" dirty="0">
                <a:latin typeface="Calibri"/>
                <a:cs typeface="Calibri"/>
              </a:rPr>
              <a:t>5. Click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OK.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5160264"/>
            <a:ext cx="10439400" cy="12694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8235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DEMO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35" dirty="0"/>
              <a:t> </a:t>
            </a:r>
            <a:r>
              <a:rPr spc="-5" dirty="0"/>
              <a:t>All</a:t>
            </a:r>
            <a:r>
              <a:rPr spc="20" dirty="0"/>
              <a:t> </a:t>
            </a:r>
            <a:r>
              <a:rPr spc="-5" dirty="0"/>
              <a:t>Rights</a:t>
            </a:r>
            <a:r>
              <a:rPr spc="10" dirty="0"/>
              <a:t> </a:t>
            </a:r>
            <a:r>
              <a:rPr spc="-5" dirty="0"/>
              <a:t>Reserved.</a:t>
            </a:r>
            <a:r>
              <a:rPr spc="30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2014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30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5" dirty="0"/>
              <a:t> </a:t>
            </a:r>
            <a:r>
              <a:rPr spc="-5" dirty="0"/>
              <a:t>Reserved.</a:t>
            </a:r>
            <a:r>
              <a:rPr spc="35" dirty="0"/>
              <a:t> </a:t>
            </a:r>
            <a:r>
              <a:rPr spc="-10" dirty="0"/>
              <a:t>Adobe</a:t>
            </a:r>
            <a:r>
              <a:rPr spc="1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dirty="0"/>
              <a:t>105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83533" y="2585415"/>
            <a:ext cx="4420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Calibri"/>
                <a:cs typeface="Calibri"/>
              </a:rPr>
              <a:t>Configure </a:t>
            </a:r>
            <a:r>
              <a:rPr sz="2800" b="1" spc="-20" dirty="0">
                <a:latin typeface="Calibri"/>
                <a:cs typeface="Calibri"/>
              </a:rPr>
              <a:t>Workflow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Launcher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11096625" cy="573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Creating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DADDDF"/>
                </a:solidFill>
                <a:latin typeface="Calibri"/>
                <a:cs typeface="Calibri"/>
              </a:rPr>
              <a:t>Custom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Step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using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</a:t>
            </a:r>
            <a:r>
              <a:rPr sz="2400" spc="-3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Calibri"/>
              <a:cs typeface="Calibri"/>
            </a:endParaRPr>
          </a:p>
          <a:p>
            <a:pPr marL="288290" marR="5080" indent="-276225">
              <a:lnSpc>
                <a:spcPct val="90000"/>
              </a:lnSpc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spc="-80" dirty="0">
                <a:latin typeface="Calibri"/>
                <a:cs typeface="Calibri"/>
              </a:rPr>
              <a:t>You </a:t>
            </a:r>
            <a:r>
              <a:rPr sz="3000" spc="-10" dirty="0">
                <a:latin typeface="Calibri"/>
                <a:cs typeface="Calibri"/>
              </a:rPr>
              <a:t>can </a:t>
            </a:r>
            <a:r>
              <a:rPr sz="3000" spc="-20" dirty="0">
                <a:latin typeface="Calibri"/>
                <a:cs typeface="Calibri"/>
              </a:rPr>
              <a:t>create </a:t>
            </a:r>
            <a:r>
              <a:rPr sz="3000" dirty="0">
                <a:latin typeface="Calibri"/>
                <a:cs typeface="Calibri"/>
              </a:rPr>
              <a:t>an AEM </a:t>
            </a:r>
            <a:r>
              <a:rPr sz="3000" spc="-15" dirty="0">
                <a:latin typeface="Calibri"/>
                <a:cs typeface="Calibri"/>
              </a:rPr>
              <a:t>custom </a:t>
            </a:r>
            <a:r>
              <a:rPr sz="3000" spc="-10" dirty="0">
                <a:latin typeface="Calibri"/>
                <a:cs typeface="Calibri"/>
              </a:rPr>
              <a:t>workflow </a:t>
            </a:r>
            <a:r>
              <a:rPr sz="3000" spc="-20" dirty="0">
                <a:latin typeface="Calibri"/>
                <a:cs typeface="Calibri"/>
              </a:rPr>
              <a:t>step </a:t>
            </a:r>
            <a:r>
              <a:rPr sz="3000" spc="-15" dirty="0">
                <a:latin typeface="Calibri"/>
                <a:cs typeface="Calibri"/>
              </a:rPr>
              <a:t>by </a:t>
            </a:r>
            <a:r>
              <a:rPr sz="3000" spc="-5" dirty="0">
                <a:latin typeface="Calibri"/>
                <a:cs typeface="Calibri"/>
              </a:rPr>
              <a:t>using </a:t>
            </a:r>
            <a:r>
              <a:rPr sz="3000" dirty="0">
                <a:latin typeface="Calibri"/>
                <a:cs typeface="Calibri"/>
              </a:rPr>
              <a:t>AEM </a:t>
            </a:r>
            <a:r>
              <a:rPr sz="3000" spc="-25" dirty="0">
                <a:latin typeface="Calibri"/>
                <a:cs typeface="Calibri"/>
              </a:rPr>
              <a:t>Workflow  </a:t>
            </a:r>
            <a:r>
              <a:rPr sz="3000" dirty="0">
                <a:latin typeface="Calibri"/>
                <a:cs typeface="Calibri"/>
              </a:rPr>
              <a:t>APIs </a:t>
            </a:r>
            <a:r>
              <a:rPr sz="3000" spc="-15" dirty="0">
                <a:latin typeface="Calibri"/>
                <a:cs typeface="Calibri"/>
              </a:rPr>
              <a:t>located </a:t>
            </a:r>
            <a:r>
              <a:rPr sz="3000" dirty="0">
                <a:latin typeface="Calibri"/>
                <a:cs typeface="Calibri"/>
              </a:rPr>
              <a:t>in the </a:t>
            </a:r>
            <a:r>
              <a:rPr sz="3000" spc="-5" dirty="0">
                <a:latin typeface="Courier New"/>
                <a:cs typeface="Courier New"/>
              </a:rPr>
              <a:t>com.adobe.granite.workflow.exec  </a:t>
            </a:r>
            <a:r>
              <a:rPr sz="3000" spc="-10" dirty="0">
                <a:latin typeface="Calibri"/>
                <a:cs typeface="Calibri"/>
              </a:rPr>
              <a:t>package.</a:t>
            </a:r>
            <a:endParaRPr sz="3000">
              <a:latin typeface="Calibri"/>
              <a:cs typeface="Calibri"/>
            </a:endParaRPr>
          </a:p>
          <a:p>
            <a:pPr marL="288290" marR="342265" indent="-276225">
              <a:lnSpc>
                <a:spcPts val="3240"/>
              </a:lnSpc>
              <a:spcBef>
                <a:spcPts val="74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custom </a:t>
            </a:r>
            <a:r>
              <a:rPr sz="3000" dirty="0">
                <a:latin typeface="Calibri"/>
                <a:cs typeface="Calibri"/>
              </a:rPr>
              <a:t>AEM </a:t>
            </a:r>
            <a:r>
              <a:rPr sz="3000" spc="-25" dirty="0">
                <a:latin typeface="Calibri"/>
                <a:cs typeface="Calibri"/>
              </a:rPr>
              <a:t>Workflow </a:t>
            </a:r>
            <a:r>
              <a:rPr sz="3000" spc="-20" dirty="0">
                <a:latin typeface="Calibri"/>
                <a:cs typeface="Calibri"/>
              </a:rPr>
              <a:t>step </a:t>
            </a:r>
            <a:r>
              <a:rPr sz="3000" dirty="0">
                <a:latin typeface="Calibri"/>
                <a:cs typeface="Calibri"/>
              </a:rPr>
              <a:t>is </a:t>
            </a:r>
            <a:r>
              <a:rPr sz="3000" spc="-10" dirty="0">
                <a:latin typeface="Calibri"/>
                <a:cs typeface="Calibri"/>
              </a:rPr>
              <a:t>implemented </a:t>
            </a:r>
            <a:r>
              <a:rPr sz="3000" dirty="0">
                <a:latin typeface="Calibri"/>
                <a:cs typeface="Calibri"/>
              </a:rPr>
              <a:t>as a service </a:t>
            </a:r>
            <a:r>
              <a:rPr sz="3000" spc="-5" dirty="0">
                <a:latin typeface="Calibri"/>
                <a:cs typeface="Calibri"/>
              </a:rPr>
              <a:t>within </a:t>
            </a:r>
            <a:r>
              <a:rPr sz="3000" dirty="0">
                <a:latin typeface="Calibri"/>
                <a:cs typeface="Calibri"/>
              </a:rPr>
              <a:t>an  </a:t>
            </a:r>
            <a:r>
              <a:rPr sz="3000" spc="-5" dirty="0">
                <a:latin typeface="Calibri"/>
                <a:cs typeface="Calibri"/>
              </a:rPr>
              <a:t>OSGi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bundle.</a:t>
            </a:r>
            <a:endParaRPr sz="3000">
              <a:latin typeface="Calibri"/>
              <a:cs typeface="Calibri"/>
            </a:endParaRPr>
          </a:p>
          <a:p>
            <a:pPr marL="288290" marR="24765" indent="-276225">
              <a:lnSpc>
                <a:spcPts val="324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custom </a:t>
            </a:r>
            <a:r>
              <a:rPr sz="3000" spc="-25" dirty="0">
                <a:latin typeface="Calibri"/>
                <a:cs typeface="Calibri"/>
              </a:rPr>
              <a:t>Workflow </a:t>
            </a:r>
            <a:r>
              <a:rPr sz="3000" spc="-20" dirty="0">
                <a:latin typeface="Calibri"/>
                <a:cs typeface="Calibri"/>
              </a:rPr>
              <a:t>step </a:t>
            </a:r>
            <a:r>
              <a:rPr sz="3000" spc="-10" dirty="0">
                <a:latin typeface="Calibri"/>
                <a:cs typeface="Calibri"/>
              </a:rPr>
              <a:t>can be </a:t>
            </a:r>
            <a:r>
              <a:rPr sz="3000" spc="-5" dirty="0">
                <a:latin typeface="Calibri"/>
                <a:cs typeface="Calibri"/>
              </a:rPr>
              <a:t>placed </a:t>
            </a:r>
            <a:r>
              <a:rPr sz="3000" spc="-15" dirty="0">
                <a:latin typeface="Calibri"/>
                <a:cs typeface="Calibri"/>
              </a:rPr>
              <a:t>into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0" dirty="0">
                <a:latin typeface="Calibri"/>
                <a:cs typeface="Calibri"/>
              </a:rPr>
              <a:t>workflow </a:t>
            </a:r>
            <a:r>
              <a:rPr sz="3000" dirty="0">
                <a:latin typeface="Calibri"/>
                <a:cs typeface="Calibri"/>
              </a:rPr>
              <a:t>model </a:t>
            </a:r>
            <a:r>
              <a:rPr sz="3000" spc="-25" dirty="0">
                <a:latin typeface="Calibri"/>
                <a:cs typeface="Calibri"/>
              </a:rPr>
              <a:t>like </a:t>
            </a:r>
            <a:r>
              <a:rPr sz="3000" spc="-5" dirty="0">
                <a:latin typeface="Calibri"/>
                <a:cs typeface="Calibri"/>
              </a:rPr>
              <a:t>out  of </a:t>
            </a:r>
            <a:r>
              <a:rPr sz="3000" dirty="0">
                <a:latin typeface="Calibri"/>
                <a:cs typeface="Calibri"/>
              </a:rPr>
              <a:t>the </a:t>
            </a:r>
            <a:r>
              <a:rPr sz="3000" spc="-25" dirty="0">
                <a:latin typeface="Calibri"/>
                <a:cs typeface="Calibri"/>
              </a:rPr>
              <a:t>box </a:t>
            </a:r>
            <a:r>
              <a:rPr sz="3000" spc="-20" dirty="0">
                <a:latin typeface="Calibri"/>
                <a:cs typeface="Calibri"/>
              </a:rPr>
              <a:t>steps.</a:t>
            </a:r>
            <a:endParaRPr sz="3000">
              <a:latin typeface="Calibri"/>
              <a:cs typeface="Calibri"/>
            </a:endParaRPr>
          </a:p>
          <a:p>
            <a:pPr marL="288290" marR="1130300" indent="-276225">
              <a:lnSpc>
                <a:spcPts val="324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spc="-5" dirty="0">
                <a:latin typeface="Calibri"/>
                <a:cs typeface="Calibri"/>
              </a:rPr>
              <a:t>This </a:t>
            </a:r>
            <a:r>
              <a:rPr sz="3000" spc="-20" dirty="0">
                <a:latin typeface="Calibri"/>
                <a:cs typeface="Calibri"/>
              </a:rPr>
              <a:t>example </a:t>
            </a:r>
            <a:r>
              <a:rPr sz="3000" spc="-15" dirty="0">
                <a:latin typeface="Calibri"/>
                <a:cs typeface="Calibri"/>
              </a:rPr>
              <a:t>creates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custom </a:t>
            </a:r>
            <a:r>
              <a:rPr sz="3000" spc="-25" dirty="0">
                <a:latin typeface="Calibri"/>
                <a:cs typeface="Calibri"/>
              </a:rPr>
              <a:t>Workflow </a:t>
            </a:r>
            <a:r>
              <a:rPr sz="3000" spc="-20" dirty="0">
                <a:latin typeface="Calibri"/>
                <a:cs typeface="Calibri"/>
              </a:rPr>
              <a:t>step </a:t>
            </a:r>
            <a:r>
              <a:rPr sz="3000" spc="-10" dirty="0">
                <a:latin typeface="Calibri"/>
                <a:cs typeface="Calibri"/>
              </a:rPr>
              <a:t>that </a:t>
            </a:r>
            <a:r>
              <a:rPr sz="3000" spc="-5" dirty="0">
                <a:latin typeface="Calibri"/>
                <a:cs typeface="Calibri"/>
              </a:rPr>
              <a:t>sends email  messages.</a:t>
            </a:r>
            <a:endParaRPr sz="3000">
              <a:latin typeface="Calibri"/>
              <a:cs typeface="Calibri"/>
            </a:endParaRPr>
          </a:p>
          <a:p>
            <a:pPr marL="288290" indent="-276225">
              <a:lnSpc>
                <a:spcPts val="3410"/>
              </a:lnSpc>
              <a:spcBef>
                <a:spcPts val="29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3000" spc="-135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send </a:t>
            </a:r>
            <a:r>
              <a:rPr sz="3000" dirty="0">
                <a:latin typeface="Calibri"/>
                <a:cs typeface="Calibri"/>
              </a:rPr>
              <a:t>email </a:t>
            </a:r>
            <a:r>
              <a:rPr sz="3000" spc="-5" dirty="0">
                <a:latin typeface="Calibri"/>
                <a:cs typeface="Calibri"/>
              </a:rPr>
              <a:t>messages within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15" dirty="0">
                <a:latin typeface="Calibri"/>
                <a:cs typeface="Calibri"/>
              </a:rPr>
              <a:t>custom </a:t>
            </a:r>
            <a:r>
              <a:rPr sz="3000" spc="-10" dirty="0">
                <a:latin typeface="Calibri"/>
                <a:cs typeface="Calibri"/>
              </a:rPr>
              <a:t>workflow </a:t>
            </a:r>
            <a:r>
              <a:rPr sz="3000" spc="-20" dirty="0">
                <a:latin typeface="Calibri"/>
                <a:cs typeface="Calibri"/>
              </a:rPr>
              <a:t>step, </a:t>
            </a:r>
            <a:r>
              <a:rPr sz="3000" spc="-15" dirty="0">
                <a:latin typeface="Calibri"/>
                <a:cs typeface="Calibri"/>
              </a:rPr>
              <a:t>you </a:t>
            </a:r>
            <a:r>
              <a:rPr sz="3000" spc="-5" dirty="0">
                <a:latin typeface="Calibri"/>
                <a:cs typeface="Calibri"/>
              </a:rPr>
              <a:t>can use</a:t>
            </a:r>
            <a:r>
              <a:rPr sz="3000" spc="1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endParaRPr sz="3000">
              <a:latin typeface="Calibri"/>
              <a:cs typeface="Calibri"/>
            </a:endParaRPr>
          </a:p>
          <a:p>
            <a:pPr marL="288290">
              <a:lnSpc>
                <a:spcPts val="3410"/>
              </a:lnSpc>
            </a:pPr>
            <a:r>
              <a:rPr sz="3000" spc="-5" dirty="0">
                <a:latin typeface="Courier New"/>
                <a:cs typeface="Courier New"/>
              </a:rPr>
              <a:t>com.day.cq.mailer.MessageGateway</a:t>
            </a:r>
            <a:r>
              <a:rPr sz="3000" spc="-1130" dirty="0">
                <a:latin typeface="Courier New"/>
                <a:cs typeface="Courier New"/>
              </a:rPr>
              <a:t> </a:t>
            </a:r>
            <a:r>
              <a:rPr sz="3000" spc="-10" dirty="0">
                <a:latin typeface="Calibri"/>
                <a:cs typeface="Calibri"/>
              </a:rPr>
              <a:t>instance.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106</a:t>
            </a:fld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2390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DEMO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(live</a:t>
            </a:r>
            <a:r>
              <a:rPr sz="2400" spc="-7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coding)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35" dirty="0"/>
              <a:t> </a:t>
            </a:r>
            <a:r>
              <a:rPr spc="-5" dirty="0"/>
              <a:t>All</a:t>
            </a:r>
            <a:r>
              <a:rPr spc="20" dirty="0"/>
              <a:t> </a:t>
            </a:r>
            <a:r>
              <a:rPr spc="-5" dirty="0"/>
              <a:t>Rights</a:t>
            </a:r>
            <a:r>
              <a:rPr spc="10" dirty="0"/>
              <a:t> </a:t>
            </a:r>
            <a:r>
              <a:rPr spc="-5" dirty="0"/>
              <a:t>Reserved.</a:t>
            </a:r>
            <a:r>
              <a:rPr spc="30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2014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30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5" dirty="0"/>
              <a:t> </a:t>
            </a:r>
            <a:r>
              <a:rPr spc="-5" dirty="0"/>
              <a:t>Reserved.</a:t>
            </a:r>
            <a:r>
              <a:rPr spc="35" dirty="0"/>
              <a:t> </a:t>
            </a:r>
            <a:r>
              <a:rPr spc="-10" dirty="0"/>
              <a:t>Adobe</a:t>
            </a:r>
            <a:r>
              <a:rPr spc="1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dirty="0"/>
              <a:t>107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780157" y="2585415"/>
            <a:ext cx="6628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Show How </a:t>
            </a:r>
            <a:r>
              <a:rPr sz="2800" b="1" spc="-125" dirty="0">
                <a:latin typeface="Calibri"/>
                <a:cs typeface="Calibri"/>
              </a:rPr>
              <a:t>To </a:t>
            </a:r>
            <a:r>
              <a:rPr sz="2800" b="1" spc="-20" dirty="0">
                <a:latin typeface="Calibri"/>
                <a:cs typeface="Calibri"/>
              </a:rPr>
              <a:t>create </a:t>
            </a:r>
            <a:r>
              <a:rPr sz="2800" b="1" spc="-5" dirty="0">
                <a:latin typeface="Calibri"/>
                <a:cs typeface="Calibri"/>
              </a:rPr>
              <a:t>a </a:t>
            </a:r>
            <a:r>
              <a:rPr sz="2800" b="1" spc="-15" dirty="0">
                <a:latin typeface="Calibri"/>
                <a:cs typeface="Calibri"/>
              </a:rPr>
              <a:t>custom </a:t>
            </a:r>
            <a:r>
              <a:rPr sz="2800" b="1" spc="-5" dirty="0">
                <a:latin typeface="Calibri"/>
                <a:cs typeface="Calibri"/>
              </a:rPr>
              <a:t>workflow</a:t>
            </a:r>
            <a:r>
              <a:rPr sz="2800" b="1" spc="16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step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8482330" cy="555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DADDDF"/>
                </a:solidFill>
                <a:latin typeface="Calibri"/>
                <a:cs typeface="Calibri"/>
              </a:rPr>
              <a:t>Types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of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Steps you can</a:t>
            </a:r>
            <a:r>
              <a:rPr sz="2400" spc="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DADDDF"/>
                </a:solidFill>
                <a:latin typeface="Calibri"/>
                <a:cs typeface="Calibri"/>
              </a:rPr>
              <a:t>create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5"/>
              </a:spcBef>
              <a:buClr>
                <a:srgbClr val="FAAF34"/>
              </a:buClr>
              <a:buSzPct val="69642"/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800" spc="-15" dirty="0">
                <a:latin typeface="Calibri"/>
                <a:cs typeface="Calibri"/>
              </a:rPr>
              <a:t>Process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Step</a:t>
            </a:r>
            <a:endParaRPr sz="28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50"/>
              </a:spcBef>
              <a:buClr>
                <a:srgbClr val="FAAF34"/>
              </a:buClr>
              <a:buSzPct val="70000"/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Implement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com.adobe.granite.workflow.exec.WorkflowProcess</a:t>
            </a:r>
            <a:endParaRPr sz="1600">
              <a:latin typeface="Courier New"/>
              <a:cs typeface="Courier New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000" spc="-10" dirty="0">
                <a:latin typeface="Calibri"/>
                <a:cs typeface="Calibri"/>
              </a:rPr>
              <a:t>Execute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complete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Auto-Advance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55"/>
              </a:spcBef>
              <a:buClr>
                <a:srgbClr val="FAAF34"/>
              </a:buClr>
              <a:buSzPct val="69642"/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800" spc="-5" dirty="0">
                <a:latin typeface="Calibri"/>
                <a:cs typeface="Calibri"/>
              </a:rPr>
              <a:t>External </a:t>
            </a:r>
            <a:r>
              <a:rPr sz="2800" spc="-15" dirty="0">
                <a:latin typeface="Calibri"/>
                <a:cs typeface="Calibri"/>
              </a:rPr>
              <a:t>Process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Step</a:t>
            </a:r>
            <a:endParaRPr sz="28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50"/>
              </a:spcBef>
              <a:buClr>
                <a:srgbClr val="FAAF34"/>
              </a:buClr>
              <a:buSzPct val="70000"/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Implement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com.adobe.granite.workflow.exec.ExternalWorkflowProcess</a:t>
            </a:r>
            <a:endParaRPr sz="1600">
              <a:latin typeface="Courier New"/>
              <a:cs typeface="Courier New"/>
            </a:endParaRPr>
          </a:p>
          <a:p>
            <a:pPr marL="563880" lvl="1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Primary use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calling </a:t>
            </a:r>
            <a:r>
              <a:rPr sz="2000" dirty="0">
                <a:latin typeface="Calibri"/>
                <a:cs typeface="Calibri"/>
              </a:rPr>
              <a:t>another </a:t>
            </a:r>
            <a:r>
              <a:rPr sz="2000" spc="-20" dirty="0">
                <a:latin typeface="Calibri"/>
                <a:cs typeface="Calibri"/>
              </a:rPr>
              <a:t>system,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waiting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000" spc="-15" dirty="0">
                <a:latin typeface="Calibri"/>
                <a:cs typeface="Calibri"/>
              </a:rPr>
              <a:t>Workflow </a:t>
            </a:r>
            <a:r>
              <a:rPr sz="2000" dirty="0">
                <a:latin typeface="Calibri"/>
                <a:cs typeface="Calibri"/>
              </a:rPr>
              <a:t>engine </a:t>
            </a:r>
            <a:r>
              <a:rPr sz="2000" spc="-5" dirty="0">
                <a:latin typeface="Calibri"/>
                <a:cs typeface="Calibri"/>
              </a:rPr>
              <a:t>polls </a:t>
            </a:r>
            <a:r>
              <a:rPr sz="2000" spc="-10" dirty="0">
                <a:latin typeface="Calibri"/>
                <a:cs typeface="Calibri"/>
              </a:rPr>
              <a:t>your </a:t>
            </a:r>
            <a:r>
              <a:rPr sz="2000" spc="-15" dirty="0">
                <a:latin typeface="Calibri"/>
                <a:cs typeface="Calibri"/>
              </a:rPr>
              <a:t>step for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completion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Implement</a:t>
            </a:r>
            <a:endParaRPr sz="2000">
              <a:latin typeface="Calibri"/>
              <a:cs typeface="Calibri"/>
            </a:endParaRPr>
          </a:p>
          <a:p>
            <a:pPr marL="763905" lvl="2" indent="-200660">
              <a:lnSpc>
                <a:spcPct val="100000"/>
              </a:lnSpc>
              <a:spcBef>
                <a:spcPts val="640"/>
              </a:spcBef>
              <a:buClr>
                <a:srgbClr val="FAAF34"/>
              </a:buClr>
              <a:buSzPct val="68750"/>
              <a:buFont typeface="Arial"/>
              <a:buChar char="•"/>
              <a:tabLst>
                <a:tab pos="763905" algn="l"/>
                <a:tab pos="764540" algn="l"/>
              </a:tabLst>
            </a:pPr>
            <a:r>
              <a:rPr sz="1600" i="1" spc="-5" dirty="0">
                <a:latin typeface="Courier New"/>
                <a:cs typeface="Courier New"/>
              </a:rPr>
              <a:t>execute()</a:t>
            </a:r>
            <a:endParaRPr sz="1600">
              <a:latin typeface="Courier New"/>
              <a:cs typeface="Courier New"/>
            </a:endParaRPr>
          </a:p>
          <a:p>
            <a:pPr marL="763905" lvl="2" indent="-200660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Arial"/>
              <a:buChar char="•"/>
              <a:tabLst>
                <a:tab pos="763905" algn="l"/>
                <a:tab pos="764540" algn="l"/>
              </a:tabLst>
            </a:pPr>
            <a:r>
              <a:rPr sz="1600" i="1" spc="-5" dirty="0">
                <a:latin typeface="Courier New"/>
                <a:cs typeface="Courier New"/>
              </a:rPr>
              <a:t>hasFinished()</a:t>
            </a:r>
            <a:endParaRPr sz="1600">
              <a:latin typeface="Courier New"/>
              <a:cs typeface="Courier New"/>
            </a:endParaRPr>
          </a:p>
          <a:p>
            <a:pPr marL="763905" lvl="2" indent="-200660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Arial"/>
              <a:buChar char="•"/>
              <a:tabLst>
                <a:tab pos="763905" algn="l"/>
                <a:tab pos="764540" algn="l"/>
              </a:tabLst>
            </a:pPr>
            <a:r>
              <a:rPr sz="1600" i="1" spc="-5" dirty="0">
                <a:latin typeface="Courier New"/>
                <a:cs typeface="Courier New"/>
              </a:rPr>
              <a:t>handleResult()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3510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</a:rPr>
              <a:t>When </a:t>
            </a:r>
            <a:r>
              <a:rPr sz="2400" spc="-5" dirty="0">
                <a:solidFill>
                  <a:srgbClr val="DADDDF"/>
                </a:solidFill>
              </a:rPr>
              <a:t>do </a:t>
            </a:r>
            <a:r>
              <a:rPr sz="2400" dirty="0">
                <a:solidFill>
                  <a:srgbClr val="DADDDF"/>
                </a:solidFill>
              </a:rPr>
              <a:t>I </a:t>
            </a:r>
            <a:r>
              <a:rPr sz="2400" spc="-20" dirty="0">
                <a:solidFill>
                  <a:srgbClr val="DADDDF"/>
                </a:solidFill>
              </a:rPr>
              <a:t>save </a:t>
            </a:r>
            <a:r>
              <a:rPr sz="2400" dirty="0">
                <a:solidFill>
                  <a:srgbClr val="DADDDF"/>
                </a:solidFill>
              </a:rPr>
              <a:t>the</a:t>
            </a:r>
            <a:r>
              <a:rPr sz="2400" spc="-5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session?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109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8898890" cy="46297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Acquire </a:t>
            </a:r>
            <a:r>
              <a:rPr sz="2000" dirty="0">
                <a:latin typeface="Calibri"/>
                <a:cs typeface="Calibri"/>
              </a:rPr>
              <a:t>JCR </a:t>
            </a:r>
            <a:r>
              <a:rPr sz="2000" spc="-5" dirty="0">
                <a:latin typeface="Calibri"/>
                <a:cs typeface="Calibri"/>
              </a:rPr>
              <a:t>session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spc="-10" dirty="0">
                <a:latin typeface="Calibri"/>
                <a:cs typeface="Calibri"/>
              </a:rPr>
              <a:t>workflow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session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Granite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WorkflowSession:</a:t>
            </a:r>
            <a:endParaRPr sz="2000">
              <a:latin typeface="Calibri"/>
              <a:cs typeface="Calibri"/>
            </a:endParaRPr>
          </a:p>
          <a:p>
            <a:pPr marL="288290">
              <a:lnSpc>
                <a:spcPct val="100000"/>
              </a:lnSpc>
              <a:spcBef>
                <a:spcPts val="640"/>
              </a:spcBef>
            </a:pPr>
            <a:r>
              <a:rPr sz="1600" i="1" spc="-5" dirty="0">
                <a:latin typeface="Courier New"/>
                <a:cs typeface="Courier New"/>
              </a:rPr>
              <a:t>session =</a:t>
            </a:r>
            <a:r>
              <a:rPr sz="1600" i="1" spc="35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workflowSession.adaptTo(javax.jcr.Session.class);</a:t>
            </a:r>
            <a:endParaRPr sz="1600">
              <a:latin typeface="Courier New"/>
              <a:cs typeface="Courier New"/>
            </a:endParaRPr>
          </a:p>
          <a:p>
            <a:pPr marL="288290" indent="-276225">
              <a:lnSpc>
                <a:spcPct val="100000"/>
              </a:lnSpc>
              <a:spcBef>
                <a:spcPts val="76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CQ WorkflowSession </a:t>
            </a:r>
            <a:r>
              <a:rPr sz="2000" spc="-5" dirty="0">
                <a:latin typeface="Calibri"/>
                <a:cs typeface="Calibri"/>
              </a:rPr>
              <a:t>(will be </a:t>
            </a:r>
            <a:r>
              <a:rPr sz="2000" spc="-10" dirty="0">
                <a:latin typeface="Calibri"/>
                <a:cs typeface="Calibri"/>
              </a:rPr>
              <a:t>deprecated at </a:t>
            </a:r>
            <a:r>
              <a:rPr sz="2000" spc="-5" dirty="0">
                <a:latin typeface="Calibri"/>
                <a:cs typeface="Calibri"/>
              </a:rPr>
              <a:t>some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point)</a:t>
            </a:r>
            <a:endParaRPr sz="2000">
              <a:latin typeface="Calibri"/>
              <a:cs typeface="Calibri"/>
            </a:endParaRPr>
          </a:p>
          <a:p>
            <a:pPr marL="288290">
              <a:lnSpc>
                <a:spcPct val="100000"/>
              </a:lnSpc>
              <a:spcBef>
                <a:spcPts val="665"/>
              </a:spcBef>
            </a:pPr>
            <a:r>
              <a:rPr sz="1600" i="1" spc="-5" dirty="0">
                <a:latin typeface="Courier New"/>
                <a:cs typeface="Courier New"/>
              </a:rPr>
              <a:t>session =</a:t>
            </a:r>
            <a:r>
              <a:rPr sz="1600" i="1" spc="25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workflowSession.getSession();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Courier New"/>
              <a:cs typeface="Courier New"/>
            </a:endParaRPr>
          </a:p>
          <a:p>
            <a:pPr marL="288290" indent="-276225">
              <a:lnSpc>
                <a:spcPct val="100000"/>
              </a:lnSpc>
              <a:spcBef>
                <a:spcPts val="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Use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5" dirty="0">
                <a:latin typeface="Calibri"/>
                <a:cs typeface="Calibri"/>
              </a:rPr>
              <a:t>session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process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payload </a:t>
            </a:r>
            <a:r>
              <a:rPr sz="2000" dirty="0">
                <a:latin typeface="Calibri"/>
                <a:cs typeface="Calibri"/>
              </a:rPr>
              <a:t>– don’t </a:t>
            </a:r>
            <a:r>
              <a:rPr sz="2000" spc="-5" dirty="0">
                <a:latin typeface="Calibri"/>
                <a:cs typeface="Calibri"/>
              </a:rPr>
              <a:t>acquire </a:t>
            </a:r>
            <a:r>
              <a:rPr sz="2000" spc="-10" dirty="0">
                <a:latin typeface="Calibri"/>
                <a:cs typeface="Calibri"/>
              </a:rPr>
              <a:t>your</a:t>
            </a:r>
            <a:r>
              <a:rPr sz="2000" spc="-5" dirty="0">
                <a:latin typeface="Calibri"/>
                <a:cs typeface="Calibri"/>
              </a:rPr>
              <a:t> own.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But…….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Do not </a:t>
            </a:r>
            <a:r>
              <a:rPr sz="2000" spc="-20" dirty="0">
                <a:latin typeface="Calibri"/>
                <a:cs typeface="Calibri"/>
              </a:rPr>
              <a:t>save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session!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Workflow </a:t>
            </a:r>
            <a:r>
              <a:rPr sz="2000" dirty="0">
                <a:latin typeface="Calibri"/>
                <a:cs typeface="Calibri"/>
              </a:rPr>
              <a:t>Engine </a:t>
            </a:r>
            <a:r>
              <a:rPr sz="2000" spc="-15" dirty="0">
                <a:latin typeface="Calibri"/>
                <a:cs typeface="Calibri"/>
              </a:rPr>
              <a:t>saves </a:t>
            </a:r>
            <a:r>
              <a:rPr sz="2000" spc="-5" dirty="0">
                <a:latin typeface="Calibri"/>
                <a:cs typeface="Calibri"/>
              </a:rPr>
              <a:t>session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dirty="0">
                <a:latin typeface="Calibri"/>
                <a:cs typeface="Calibri"/>
              </a:rPr>
              <a:t>when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required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More </a:t>
            </a:r>
            <a:r>
              <a:rPr sz="2000" spc="-10" dirty="0">
                <a:latin typeface="Calibri"/>
                <a:cs typeface="Calibri"/>
              </a:rPr>
              <a:t>efficient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better error </a:t>
            </a:r>
            <a:r>
              <a:rPr sz="2000" spc="-5" dirty="0">
                <a:latin typeface="Calibri"/>
                <a:cs typeface="Calibri"/>
              </a:rPr>
              <a:t>handling </a:t>
            </a:r>
            <a:r>
              <a:rPr sz="2000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you let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workflow </a:t>
            </a:r>
            <a:r>
              <a:rPr sz="2000" dirty="0">
                <a:latin typeface="Calibri"/>
                <a:cs typeface="Calibri"/>
              </a:rPr>
              <a:t>engine </a:t>
            </a:r>
            <a:r>
              <a:rPr sz="2000" spc="-20" dirty="0">
                <a:latin typeface="Calibri"/>
                <a:cs typeface="Calibri"/>
              </a:rPr>
              <a:t>save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session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dirty="0">
                <a:latin typeface="Calibri"/>
                <a:cs typeface="Calibri"/>
              </a:rPr>
              <a:t>Engine </a:t>
            </a:r>
            <a:r>
              <a:rPr sz="2000" spc="-10" dirty="0">
                <a:latin typeface="Calibri"/>
                <a:cs typeface="Calibri"/>
              </a:rPr>
              <a:t>attempts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run as </a:t>
            </a:r>
            <a:r>
              <a:rPr sz="2000" spc="-10" dirty="0">
                <a:latin typeface="Calibri"/>
                <a:cs typeface="Calibri"/>
              </a:rPr>
              <a:t>many </a:t>
            </a:r>
            <a:r>
              <a:rPr sz="2000" spc="-15" dirty="0">
                <a:latin typeface="Calibri"/>
                <a:cs typeface="Calibri"/>
              </a:rPr>
              <a:t>steps </a:t>
            </a:r>
            <a:r>
              <a:rPr sz="2000" spc="-10" dirty="0">
                <a:latin typeface="Calibri"/>
                <a:cs typeface="Calibri"/>
              </a:rPr>
              <a:t>together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spc="-5" dirty="0">
                <a:latin typeface="Calibri"/>
                <a:cs typeface="Calibri"/>
              </a:rPr>
              <a:t>one time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possible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540" y="2362911"/>
            <a:ext cx="70942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i="1" spc="-80" dirty="0">
                <a:solidFill>
                  <a:srgbClr val="636B85"/>
                </a:solidFill>
                <a:latin typeface="Garamond"/>
                <a:cs typeface="Garamond"/>
              </a:rPr>
              <a:t>CONTENT</a:t>
            </a:r>
            <a:r>
              <a:rPr sz="5400" i="1" spc="-265" dirty="0">
                <a:solidFill>
                  <a:srgbClr val="636B85"/>
                </a:solidFill>
                <a:latin typeface="Garamond"/>
                <a:cs typeface="Garamond"/>
              </a:rPr>
              <a:t> </a:t>
            </a:r>
            <a:r>
              <a:rPr sz="5400" i="1" spc="-120" dirty="0">
                <a:solidFill>
                  <a:srgbClr val="636B85"/>
                </a:solidFill>
                <a:latin typeface="Garamond"/>
                <a:cs typeface="Garamond"/>
              </a:rPr>
              <a:t>STRUCTURE</a:t>
            </a:r>
            <a:endParaRPr sz="54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8540" y="3514725"/>
            <a:ext cx="5946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Almost all design aspects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link </a:t>
            </a:r>
            <a:r>
              <a:rPr sz="2400" i="1" spc="-15" dirty="0">
                <a:solidFill>
                  <a:srgbClr val="404040"/>
                </a:solidFill>
                <a:latin typeface="Garamond"/>
                <a:cs typeface="Garamond"/>
              </a:rPr>
              <a:t>back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to the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content</a:t>
            </a:r>
            <a:r>
              <a:rPr sz="2400" i="1" spc="4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structure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4025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</a:rPr>
              <a:t>Managing </a:t>
            </a:r>
            <a:r>
              <a:rPr sz="2400" spc="-15" dirty="0">
                <a:solidFill>
                  <a:srgbClr val="DADDDF"/>
                </a:solidFill>
              </a:rPr>
              <a:t>data </a:t>
            </a:r>
            <a:r>
              <a:rPr sz="2400" dirty="0">
                <a:solidFill>
                  <a:srgbClr val="DADDDF"/>
                </a:solidFill>
              </a:rPr>
              <a:t>in </a:t>
            </a:r>
            <a:r>
              <a:rPr sz="2400" spc="-10" dirty="0">
                <a:solidFill>
                  <a:srgbClr val="DADDDF"/>
                </a:solidFill>
              </a:rPr>
              <a:t>your</a:t>
            </a:r>
            <a:r>
              <a:rPr sz="2400" spc="-11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workflow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10165080" cy="462089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5" dirty="0">
                <a:latin typeface="Calibri"/>
                <a:cs typeface="Calibri"/>
              </a:rPr>
              <a:t>Typically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path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repository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add </a:t>
            </a:r>
            <a:r>
              <a:rPr sz="2000" spc="-15" dirty="0">
                <a:latin typeface="Calibri"/>
                <a:cs typeface="Calibri"/>
              </a:rPr>
              <a:t>status </a:t>
            </a:r>
            <a:r>
              <a:rPr sz="2000" spc="-5" dirty="0">
                <a:latin typeface="Calibri"/>
                <a:cs typeface="Calibri"/>
              </a:rPr>
              <a:t>or other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associated with payload </a:t>
            </a:r>
            <a:r>
              <a:rPr sz="2000" spc="-10" dirty="0">
                <a:latin typeface="Calibri"/>
                <a:cs typeface="Calibri"/>
              </a:rPr>
              <a:t>(ex: </a:t>
            </a:r>
            <a:r>
              <a:rPr sz="2000" spc="-5" dirty="0">
                <a:latin typeface="Calibri"/>
                <a:cs typeface="Calibri"/>
              </a:rPr>
              <a:t>DAM </a:t>
            </a:r>
            <a:r>
              <a:rPr sz="2000" spc="-10" dirty="0">
                <a:latin typeface="Calibri"/>
                <a:cs typeface="Calibri"/>
              </a:rPr>
              <a:t>Update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Asset)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WorkItem </a:t>
            </a:r>
            <a:r>
              <a:rPr sz="2000" spc="-10" dirty="0">
                <a:latin typeface="Calibri"/>
                <a:cs typeface="Calibri"/>
              </a:rPr>
              <a:t>metadata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20" dirty="0">
                <a:latin typeface="Calibri"/>
                <a:cs typeface="Calibri"/>
              </a:rPr>
              <a:t>store </a:t>
            </a:r>
            <a:r>
              <a:rPr sz="2000" spc="-10" dirty="0">
                <a:latin typeface="Calibri"/>
                <a:cs typeface="Calibri"/>
              </a:rPr>
              <a:t>information </a:t>
            </a:r>
            <a:r>
              <a:rPr sz="2000" spc="-15" dirty="0">
                <a:latin typeface="Calibri"/>
                <a:cs typeface="Calibri"/>
              </a:rPr>
              <a:t>related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an individual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step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0" dirty="0">
                <a:latin typeface="Calibri"/>
                <a:cs typeface="Calibri"/>
              </a:rPr>
              <a:t>Most </a:t>
            </a:r>
            <a:r>
              <a:rPr sz="2000" spc="-5" dirty="0">
                <a:latin typeface="Calibri"/>
                <a:cs typeface="Calibri"/>
              </a:rPr>
              <a:t>useful </a:t>
            </a:r>
            <a:r>
              <a:rPr sz="2000" spc="-15" dirty="0">
                <a:latin typeface="Calibri"/>
                <a:cs typeface="Calibri"/>
              </a:rPr>
              <a:t>for steps </a:t>
            </a:r>
            <a:r>
              <a:rPr sz="2000" dirty="0">
                <a:latin typeface="Calibri"/>
                <a:cs typeface="Calibri"/>
              </a:rPr>
              <a:t>which </a:t>
            </a:r>
            <a:r>
              <a:rPr sz="2000" spc="-5" dirty="0">
                <a:latin typeface="Calibri"/>
                <a:cs typeface="Calibri"/>
              </a:rPr>
              <a:t>do not </a:t>
            </a:r>
            <a:r>
              <a:rPr sz="2000" spc="-10" dirty="0">
                <a:latin typeface="Calibri"/>
                <a:cs typeface="Calibri"/>
              </a:rPr>
              <a:t>complete immediately </a:t>
            </a:r>
            <a:r>
              <a:rPr sz="2000" spc="-5" dirty="0">
                <a:latin typeface="Calibri"/>
                <a:cs typeface="Calibri"/>
              </a:rPr>
              <a:t>(participant </a:t>
            </a:r>
            <a:r>
              <a:rPr sz="2000" spc="-10" dirty="0">
                <a:latin typeface="Calibri"/>
                <a:cs typeface="Calibri"/>
              </a:rPr>
              <a:t>step, external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process)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Workflow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metadata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Useful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populating </a:t>
            </a:r>
            <a:r>
              <a:rPr sz="2000" dirty="0">
                <a:latin typeface="Calibri"/>
                <a:cs typeface="Calibri"/>
              </a:rPr>
              <a:t>when a </a:t>
            </a:r>
            <a:r>
              <a:rPr sz="2000" spc="-10" dirty="0">
                <a:latin typeface="Calibri"/>
                <a:cs typeface="Calibri"/>
              </a:rPr>
              <a:t>workflow starts,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sharing amongst </a:t>
            </a:r>
            <a:r>
              <a:rPr sz="2000" spc="-15" dirty="0">
                <a:latin typeface="Calibri"/>
                <a:cs typeface="Calibri"/>
              </a:rPr>
              <a:t>different </a:t>
            </a:r>
            <a:r>
              <a:rPr sz="2000" spc="-10" dirty="0">
                <a:latin typeface="Calibri"/>
                <a:cs typeface="Calibri"/>
              </a:rPr>
              <a:t>workflow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steps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updated </a:t>
            </a:r>
            <a:r>
              <a:rPr sz="2000" dirty="0">
                <a:latin typeface="Calibri"/>
                <a:cs typeface="Calibri"/>
              </a:rPr>
              <a:t>in 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step:</a:t>
            </a:r>
            <a:endParaRPr sz="2000">
              <a:latin typeface="Calibri"/>
              <a:cs typeface="Calibri"/>
            </a:endParaRPr>
          </a:p>
          <a:p>
            <a:pPr marL="1100455">
              <a:lnSpc>
                <a:spcPct val="100000"/>
              </a:lnSpc>
              <a:spcBef>
                <a:spcPts val="645"/>
              </a:spcBef>
            </a:pPr>
            <a:r>
              <a:rPr sz="1600" i="1" spc="-5" dirty="0">
                <a:latin typeface="Courier New"/>
                <a:cs typeface="Courier New"/>
              </a:rPr>
              <a:t>workItem.getWorkflowData().getMetaDataMap().put(“someKey”,</a:t>
            </a:r>
            <a:r>
              <a:rPr sz="1600" i="1" spc="40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“someValue”);</a:t>
            </a:r>
            <a:endParaRPr sz="1600">
              <a:latin typeface="Courier New"/>
              <a:cs typeface="Courier New"/>
            </a:endParaRPr>
          </a:p>
          <a:p>
            <a:pPr marL="563880" lvl="1" indent="-276225">
              <a:lnSpc>
                <a:spcPct val="100000"/>
              </a:lnSpc>
              <a:spcBef>
                <a:spcPts val="75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5" dirty="0">
                <a:latin typeface="Calibri"/>
                <a:cs typeface="Calibri"/>
              </a:rPr>
              <a:t>Can be </a:t>
            </a:r>
            <a:r>
              <a:rPr sz="2000" spc="-10" dirty="0">
                <a:latin typeface="Calibri"/>
                <a:cs typeface="Calibri"/>
              </a:rPr>
              <a:t>retrieved </a:t>
            </a:r>
            <a:r>
              <a:rPr sz="2000" spc="-5" dirty="0">
                <a:latin typeface="Calibri"/>
                <a:cs typeface="Calibri"/>
              </a:rPr>
              <a:t>on subsequent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steps:</a:t>
            </a:r>
            <a:endParaRPr sz="2000">
              <a:latin typeface="Calibri"/>
              <a:cs typeface="Calibri"/>
            </a:endParaRPr>
          </a:p>
          <a:p>
            <a:pPr marL="1100455">
              <a:lnSpc>
                <a:spcPct val="100000"/>
              </a:lnSpc>
              <a:spcBef>
                <a:spcPts val="640"/>
              </a:spcBef>
            </a:pPr>
            <a:r>
              <a:rPr sz="1600" i="1" spc="-5" dirty="0">
                <a:latin typeface="Courier New"/>
                <a:cs typeface="Courier New"/>
              </a:rPr>
              <a:t>workItem.getWorkflowData().getMetaDataMap().get(“someKey”,</a:t>
            </a:r>
            <a:r>
              <a:rPr sz="1600" i="1" spc="65" dirty="0">
                <a:latin typeface="Courier New"/>
                <a:cs typeface="Courier New"/>
              </a:rPr>
              <a:t> </a:t>
            </a:r>
            <a:r>
              <a:rPr sz="1600" i="1" spc="-5" dirty="0">
                <a:latin typeface="Courier New"/>
                <a:cs typeface="Courier New"/>
              </a:rPr>
              <a:t>String.class);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2485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</a:rPr>
              <a:t>Behind </a:t>
            </a:r>
            <a:r>
              <a:rPr sz="2400" dirty="0">
                <a:solidFill>
                  <a:srgbClr val="DADDDF"/>
                </a:solidFill>
              </a:rPr>
              <a:t>the</a:t>
            </a:r>
            <a:r>
              <a:rPr sz="2400" spc="-85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scenes…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571180" y="981392"/>
            <a:ext cx="2490470" cy="2218055"/>
            <a:chOff x="1571180" y="981392"/>
            <a:chExt cx="2490470" cy="2218055"/>
          </a:xfrm>
        </p:grpSpPr>
        <p:sp>
          <p:nvSpPr>
            <p:cNvPr id="4" name="object 4"/>
            <p:cNvSpPr/>
            <p:nvPr/>
          </p:nvSpPr>
          <p:spPr>
            <a:xfrm>
              <a:off x="1969007" y="1357884"/>
              <a:ext cx="222885" cy="1841500"/>
            </a:xfrm>
            <a:custGeom>
              <a:avLst/>
              <a:gdLst/>
              <a:ahLst/>
              <a:cxnLst/>
              <a:rect l="l" t="t" r="r" b="b"/>
              <a:pathLst>
                <a:path w="222885" h="1841500">
                  <a:moveTo>
                    <a:pt x="222504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222504" y="1840992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4197" y="994410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80">
                  <a:moveTo>
                    <a:pt x="2316479" y="0"/>
                  </a:moveTo>
                  <a:lnTo>
                    <a:pt x="147828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8" y="1478279"/>
                  </a:lnTo>
                  <a:lnTo>
                    <a:pt x="2316479" y="1478279"/>
                  </a:lnTo>
                  <a:lnTo>
                    <a:pt x="2363211" y="1470745"/>
                  </a:lnTo>
                  <a:lnTo>
                    <a:pt x="2403793" y="1449762"/>
                  </a:lnTo>
                  <a:lnTo>
                    <a:pt x="2435790" y="1417765"/>
                  </a:lnTo>
                  <a:lnTo>
                    <a:pt x="2456773" y="1377183"/>
                  </a:lnTo>
                  <a:lnTo>
                    <a:pt x="2464307" y="1330452"/>
                  </a:lnTo>
                  <a:lnTo>
                    <a:pt x="2464307" y="147827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4197" y="994410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8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7"/>
                  </a:lnTo>
                  <a:lnTo>
                    <a:pt x="2464307" y="1330452"/>
                  </a:lnTo>
                  <a:lnTo>
                    <a:pt x="2456773" y="1377183"/>
                  </a:lnTo>
                  <a:lnTo>
                    <a:pt x="2435790" y="1417765"/>
                  </a:lnTo>
                  <a:lnTo>
                    <a:pt x="2403793" y="1449762"/>
                  </a:lnTo>
                  <a:lnTo>
                    <a:pt x="2363211" y="1470745"/>
                  </a:lnTo>
                  <a:lnTo>
                    <a:pt x="2316479" y="1478279"/>
                  </a:lnTo>
                  <a:lnTo>
                    <a:pt x="147828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66442" y="1575054"/>
            <a:ext cx="2097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WebDav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upload of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assets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71180" y="2830004"/>
            <a:ext cx="2490470" cy="2218055"/>
            <a:chOff x="1571180" y="2830004"/>
            <a:chExt cx="2490470" cy="2218055"/>
          </a:xfrm>
        </p:grpSpPr>
        <p:sp>
          <p:nvSpPr>
            <p:cNvPr id="9" name="object 9"/>
            <p:cNvSpPr/>
            <p:nvPr/>
          </p:nvSpPr>
          <p:spPr>
            <a:xfrm>
              <a:off x="1969007" y="3206496"/>
              <a:ext cx="222885" cy="1841500"/>
            </a:xfrm>
            <a:custGeom>
              <a:avLst/>
              <a:gdLst/>
              <a:ahLst/>
              <a:cxnLst/>
              <a:rect l="l" t="t" r="r" b="b"/>
              <a:pathLst>
                <a:path w="222885" h="1841500">
                  <a:moveTo>
                    <a:pt x="222504" y="0"/>
                  </a:moveTo>
                  <a:lnTo>
                    <a:pt x="0" y="0"/>
                  </a:lnTo>
                  <a:lnTo>
                    <a:pt x="0" y="1840991"/>
                  </a:lnTo>
                  <a:lnTo>
                    <a:pt x="222504" y="1840991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197" y="2843022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79">
                  <a:moveTo>
                    <a:pt x="2316479" y="0"/>
                  </a:moveTo>
                  <a:lnTo>
                    <a:pt x="147828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8" y="1478279"/>
                  </a:lnTo>
                  <a:lnTo>
                    <a:pt x="2316479" y="1478279"/>
                  </a:lnTo>
                  <a:lnTo>
                    <a:pt x="2363211" y="1470745"/>
                  </a:lnTo>
                  <a:lnTo>
                    <a:pt x="2403793" y="1449762"/>
                  </a:lnTo>
                  <a:lnTo>
                    <a:pt x="2435790" y="1417765"/>
                  </a:lnTo>
                  <a:lnTo>
                    <a:pt x="2456773" y="1377183"/>
                  </a:lnTo>
                  <a:lnTo>
                    <a:pt x="2464307" y="1330452"/>
                  </a:lnTo>
                  <a:lnTo>
                    <a:pt x="2464307" y="147827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4197" y="2843022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79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7"/>
                  </a:lnTo>
                  <a:lnTo>
                    <a:pt x="2464307" y="1330452"/>
                  </a:lnTo>
                  <a:lnTo>
                    <a:pt x="2456773" y="1377183"/>
                  </a:lnTo>
                  <a:lnTo>
                    <a:pt x="2435790" y="1417765"/>
                  </a:lnTo>
                  <a:lnTo>
                    <a:pt x="2403793" y="1449762"/>
                  </a:lnTo>
                  <a:lnTo>
                    <a:pt x="2363211" y="1470745"/>
                  </a:lnTo>
                  <a:lnTo>
                    <a:pt x="2316479" y="1478279"/>
                  </a:lnTo>
                  <a:lnTo>
                    <a:pt x="147828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46630" y="3201161"/>
            <a:ext cx="2136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Workflow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Launcher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starts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3207" y="3423665"/>
            <a:ext cx="2063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workflow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JCR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1554" y="3647694"/>
            <a:ext cx="1069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71180" y="4678616"/>
            <a:ext cx="3784600" cy="1504315"/>
            <a:chOff x="1571180" y="4678616"/>
            <a:chExt cx="3784600" cy="1504315"/>
          </a:xfrm>
        </p:grpSpPr>
        <p:sp>
          <p:nvSpPr>
            <p:cNvPr id="16" name="object 16"/>
            <p:cNvSpPr/>
            <p:nvPr/>
          </p:nvSpPr>
          <p:spPr>
            <a:xfrm>
              <a:off x="2083307" y="4940807"/>
              <a:ext cx="3272154" cy="222885"/>
            </a:xfrm>
            <a:custGeom>
              <a:avLst/>
              <a:gdLst/>
              <a:ahLst/>
              <a:cxnLst/>
              <a:rect l="l" t="t" r="r" b="b"/>
              <a:pathLst>
                <a:path w="3272154" h="222885">
                  <a:moveTo>
                    <a:pt x="3272028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3272028" y="222504"/>
                  </a:lnTo>
                  <a:lnTo>
                    <a:pt x="3272028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84197" y="4691633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79">
                  <a:moveTo>
                    <a:pt x="2316479" y="0"/>
                  </a:moveTo>
                  <a:lnTo>
                    <a:pt x="147828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8"/>
                  </a:lnTo>
                  <a:lnTo>
                    <a:pt x="0" y="1330452"/>
                  </a:lnTo>
                  <a:lnTo>
                    <a:pt x="7534" y="1377179"/>
                  </a:lnTo>
                  <a:lnTo>
                    <a:pt x="28517" y="1417759"/>
                  </a:lnTo>
                  <a:lnTo>
                    <a:pt x="60514" y="1449759"/>
                  </a:lnTo>
                  <a:lnTo>
                    <a:pt x="101096" y="1470744"/>
                  </a:lnTo>
                  <a:lnTo>
                    <a:pt x="147828" y="1478280"/>
                  </a:lnTo>
                  <a:lnTo>
                    <a:pt x="2316479" y="1478280"/>
                  </a:lnTo>
                  <a:lnTo>
                    <a:pt x="2363211" y="1470744"/>
                  </a:lnTo>
                  <a:lnTo>
                    <a:pt x="2403793" y="1449759"/>
                  </a:lnTo>
                  <a:lnTo>
                    <a:pt x="2435790" y="1417759"/>
                  </a:lnTo>
                  <a:lnTo>
                    <a:pt x="2456773" y="1377179"/>
                  </a:lnTo>
                  <a:lnTo>
                    <a:pt x="2464307" y="1330452"/>
                  </a:lnTo>
                  <a:lnTo>
                    <a:pt x="2464307" y="147828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6136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84197" y="4691633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5" h="1478279">
                  <a:moveTo>
                    <a:pt x="0" y="147828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8"/>
                  </a:lnTo>
                  <a:lnTo>
                    <a:pt x="2464307" y="1330452"/>
                  </a:lnTo>
                  <a:lnTo>
                    <a:pt x="2456773" y="1377179"/>
                  </a:lnTo>
                  <a:lnTo>
                    <a:pt x="2435790" y="1417759"/>
                  </a:lnTo>
                  <a:lnTo>
                    <a:pt x="2403793" y="1449759"/>
                  </a:lnTo>
                  <a:lnTo>
                    <a:pt x="2363211" y="1470744"/>
                  </a:lnTo>
                  <a:lnTo>
                    <a:pt x="2316479" y="1478280"/>
                  </a:lnTo>
                  <a:lnTo>
                    <a:pt x="147828" y="1478280"/>
                  </a:lnTo>
                  <a:lnTo>
                    <a:pt x="101096" y="1470744"/>
                  </a:lnTo>
                  <a:lnTo>
                    <a:pt x="60514" y="1449759"/>
                  </a:lnTo>
                  <a:lnTo>
                    <a:pt x="28517" y="1417759"/>
                  </a:lnTo>
                  <a:lnTo>
                    <a:pt x="7534" y="1377179"/>
                  </a:lnTo>
                  <a:lnTo>
                    <a:pt x="0" y="1330452"/>
                  </a:lnTo>
                  <a:lnTo>
                    <a:pt x="0" y="1478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11807" y="5003672"/>
            <a:ext cx="160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17319" y="5253608"/>
            <a:ext cx="1797685" cy="55181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86995" marR="5080" indent="-74930">
              <a:lnSpc>
                <a:spcPts val="1980"/>
              </a:lnSpc>
              <a:spcBef>
                <a:spcPts val="315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Sling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 process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worklfow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849304" y="3206495"/>
            <a:ext cx="2492375" cy="2976880"/>
            <a:chOff x="4849304" y="3206495"/>
            <a:chExt cx="2492375" cy="2976880"/>
          </a:xfrm>
        </p:grpSpPr>
        <p:sp>
          <p:nvSpPr>
            <p:cNvPr id="22" name="object 22"/>
            <p:cNvSpPr/>
            <p:nvPr/>
          </p:nvSpPr>
          <p:spPr>
            <a:xfrm>
              <a:off x="5247131" y="3206495"/>
              <a:ext cx="222885" cy="1841500"/>
            </a:xfrm>
            <a:custGeom>
              <a:avLst/>
              <a:gdLst/>
              <a:ahLst/>
              <a:cxnLst/>
              <a:rect l="l" t="t" r="r" b="b"/>
              <a:pathLst>
                <a:path w="222885" h="1841500">
                  <a:moveTo>
                    <a:pt x="222503" y="0"/>
                  </a:moveTo>
                  <a:lnTo>
                    <a:pt x="0" y="0"/>
                  </a:lnTo>
                  <a:lnTo>
                    <a:pt x="0" y="1840991"/>
                  </a:lnTo>
                  <a:lnTo>
                    <a:pt x="222503" y="1840991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2321" y="4691633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79">
                  <a:moveTo>
                    <a:pt x="2318004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8"/>
                  </a:lnTo>
                  <a:lnTo>
                    <a:pt x="0" y="1330452"/>
                  </a:lnTo>
                  <a:lnTo>
                    <a:pt x="7534" y="1377179"/>
                  </a:lnTo>
                  <a:lnTo>
                    <a:pt x="28517" y="1417759"/>
                  </a:lnTo>
                  <a:lnTo>
                    <a:pt x="60514" y="1449759"/>
                  </a:lnTo>
                  <a:lnTo>
                    <a:pt x="101096" y="1470744"/>
                  </a:lnTo>
                  <a:lnTo>
                    <a:pt x="147827" y="1478280"/>
                  </a:lnTo>
                  <a:lnTo>
                    <a:pt x="2318004" y="1478280"/>
                  </a:lnTo>
                  <a:lnTo>
                    <a:pt x="2364735" y="1470744"/>
                  </a:lnTo>
                  <a:lnTo>
                    <a:pt x="2405317" y="1449759"/>
                  </a:lnTo>
                  <a:lnTo>
                    <a:pt x="2437314" y="1417759"/>
                  </a:lnTo>
                  <a:lnTo>
                    <a:pt x="2458297" y="1377179"/>
                  </a:lnTo>
                  <a:lnTo>
                    <a:pt x="2465831" y="1330452"/>
                  </a:lnTo>
                  <a:lnTo>
                    <a:pt x="2465831" y="147828"/>
                  </a:lnTo>
                  <a:lnTo>
                    <a:pt x="2458297" y="101096"/>
                  </a:lnTo>
                  <a:lnTo>
                    <a:pt x="2437314" y="60514"/>
                  </a:lnTo>
                  <a:lnTo>
                    <a:pt x="2405317" y="28517"/>
                  </a:lnTo>
                  <a:lnTo>
                    <a:pt x="2364735" y="7534"/>
                  </a:lnTo>
                  <a:lnTo>
                    <a:pt x="2318004" y="0"/>
                  </a:lnTo>
                  <a:close/>
                </a:path>
              </a:pathLst>
            </a:custGeom>
            <a:solidFill>
              <a:srgbClr val="6136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62321" y="4691633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79">
                  <a:moveTo>
                    <a:pt x="0" y="147828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8004" y="0"/>
                  </a:lnTo>
                  <a:lnTo>
                    <a:pt x="2364735" y="7534"/>
                  </a:lnTo>
                  <a:lnTo>
                    <a:pt x="2405317" y="28517"/>
                  </a:lnTo>
                  <a:lnTo>
                    <a:pt x="2437314" y="60514"/>
                  </a:lnTo>
                  <a:lnTo>
                    <a:pt x="2458297" y="101096"/>
                  </a:lnTo>
                  <a:lnTo>
                    <a:pt x="2465831" y="147828"/>
                  </a:lnTo>
                  <a:lnTo>
                    <a:pt x="2465831" y="1330452"/>
                  </a:lnTo>
                  <a:lnTo>
                    <a:pt x="2458297" y="1377179"/>
                  </a:lnTo>
                  <a:lnTo>
                    <a:pt x="2437314" y="1417759"/>
                  </a:lnTo>
                  <a:lnTo>
                    <a:pt x="2405317" y="1449759"/>
                  </a:lnTo>
                  <a:lnTo>
                    <a:pt x="2364735" y="1470744"/>
                  </a:lnTo>
                  <a:lnTo>
                    <a:pt x="2318004" y="1478280"/>
                  </a:lnTo>
                  <a:lnTo>
                    <a:pt x="147827" y="1478280"/>
                  </a:lnTo>
                  <a:lnTo>
                    <a:pt x="101096" y="1470744"/>
                  </a:lnTo>
                  <a:lnTo>
                    <a:pt x="60514" y="1449759"/>
                  </a:lnTo>
                  <a:lnTo>
                    <a:pt x="28517" y="1417759"/>
                  </a:lnTo>
                  <a:lnTo>
                    <a:pt x="7534" y="1377179"/>
                  </a:lnTo>
                  <a:lnTo>
                    <a:pt x="0" y="1330452"/>
                  </a:lnTo>
                  <a:lnTo>
                    <a:pt x="0" y="14782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36311" y="5161915"/>
            <a:ext cx="211518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94360" marR="5080" indent="-582295">
              <a:lnSpc>
                <a:spcPts val="1750"/>
              </a:lnSpc>
              <a:spcBef>
                <a:spcPts val="2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Sling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Job Queue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has 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job  to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execute!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849304" y="1357883"/>
            <a:ext cx="2492375" cy="2976880"/>
            <a:chOff x="4849304" y="1357883"/>
            <a:chExt cx="2492375" cy="2976880"/>
          </a:xfrm>
        </p:grpSpPr>
        <p:sp>
          <p:nvSpPr>
            <p:cNvPr id="27" name="object 27"/>
            <p:cNvSpPr/>
            <p:nvPr/>
          </p:nvSpPr>
          <p:spPr>
            <a:xfrm>
              <a:off x="5247131" y="1357883"/>
              <a:ext cx="222885" cy="1841500"/>
            </a:xfrm>
            <a:custGeom>
              <a:avLst/>
              <a:gdLst/>
              <a:ahLst/>
              <a:cxnLst/>
              <a:rect l="l" t="t" r="r" b="b"/>
              <a:pathLst>
                <a:path w="222885" h="1841500">
                  <a:moveTo>
                    <a:pt x="222503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222503" y="1840992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62321" y="2843022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79">
                  <a:moveTo>
                    <a:pt x="2318004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7" y="1478279"/>
                  </a:lnTo>
                  <a:lnTo>
                    <a:pt x="2318004" y="1478279"/>
                  </a:lnTo>
                  <a:lnTo>
                    <a:pt x="2364735" y="1470745"/>
                  </a:lnTo>
                  <a:lnTo>
                    <a:pt x="2405317" y="1449762"/>
                  </a:lnTo>
                  <a:lnTo>
                    <a:pt x="2437314" y="1417765"/>
                  </a:lnTo>
                  <a:lnTo>
                    <a:pt x="2458297" y="1377183"/>
                  </a:lnTo>
                  <a:lnTo>
                    <a:pt x="2465831" y="1330452"/>
                  </a:lnTo>
                  <a:lnTo>
                    <a:pt x="2465831" y="147827"/>
                  </a:lnTo>
                  <a:lnTo>
                    <a:pt x="2458297" y="101096"/>
                  </a:lnTo>
                  <a:lnTo>
                    <a:pt x="2437314" y="60514"/>
                  </a:lnTo>
                  <a:lnTo>
                    <a:pt x="2405317" y="28517"/>
                  </a:lnTo>
                  <a:lnTo>
                    <a:pt x="2364735" y="7534"/>
                  </a:lnTo>
                  <a:lnTo>
                    <a:pt x="2318004" y="0"/>
                  </a:lnTo>
                  <a:close/>
                </a:path>
              </a:pathLst>
            </a:custGeom>
            <a:solidFill>
              <a:srgbClr val="6136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2321" y="2843022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79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8004" y="0"/>
                  </a:lnTo>
                  <a:lnTo>
                    <a:pt x="2364735" y="7534"/>
                  </a:lnTo>
                  <a:lnTo>
                    <a:pt x="2405317" y="28517"/>
                  </a:lnTo>
                  <a:lnTo>
                    <a:pt x="2437314" y="60514"/>
                  </a:lnTo>
                  <a:lnTo>
                    <a:pt x="2458297" y="101096"/>
                  </a:lnTo>
                  <a:lnTo>
                    <a:pt x="2465831" y="147827"/>
                  </a:lnTo>
                  <a:lnTo>
                    <a:pt x="2465831" y="1330452"/>
                  </a:lnTo>
                  <a:lnTo>
                    <a:pt x="2458297" y="1377183"/>
                  </a:lnTo>
                  <a:lnTo>
                    <a:pt x="2437314" y="1417765"/>
                  </a:lnTo>
                  <a:lnTo>
                    <a:pt x="2405317" y="1449762"/>
                  </a:lnTo>
                  <a:lnTo>
                    <a:pt x="2364735" y="1470745"/>
                  </a:lnTo>
                  <a:lnTo>
                    <a:pt x="2318004" y="1478279"/>
                  </a:lnTo>
                  <a:lnTo>
                    <a:pt x="147827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59755" y="3312667"/>
            <a:ext cx="173545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32080">
              <a:lnSpc>
                <a:spcPts val="1750"/>
              </a:lnSpc>
              <a:spcBef>
                <a:spcPts val="2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Workflow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engine is 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41401" y="3535172"/>
            <a:ext cx="1588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ified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49304" y="981392"/>
            <a:ext cx="3784600" cy="1504315"/>
            <a:chOff x="4849304" y="981392"/>
            <a:chExt cx="3784600" cy="1504315"/>
          </a:xfrm>
        </p:grpSpPr>
        <p:sp>
          <p:nvSpPr>
            <p:cNvPr id="33" name="object 33"/>
            <p:cNvSpPr/>
            <p:nvPr/>
          </p:nvSpPr>
          <p:spPr>
            <a:xfrm>
              <a:off x="5362955" y="1243584"/>
              <a:ext cx="3270885" cy="220979"/>
            </a:xfrm>
            <a:custGeom>
              <a:avLst/>
              <a:gdLst/>
              <a:ahLst/>
              <a:cxnLst/>
              <a:rect l="l" t="t" r="r" b="b"/>
              <a:pathLst>
                <a:path w="3270884" h="220980">
                  <a:moveTo>
                    <a:pt x="3270504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3270504" y="220979"/>
                  </a:lnTo>
                  <a:lnTo>
                    <a:pt x="3270504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62321" y="994410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80">
                  <a:moveTo>
                    <a:pt x="2318004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7" y="1478279"/>
                  </a:lnTo>
                  <a:lnTo>
                    <a:pt x="2318004" y="1478279"/>
                  </a:lnTo>
                  <a:lnTo>
                    <a:pt x="2364735" y="1470745"/>
                  </a:lnTo>
                  <a:lnTo>
                    <a:pt x="2405317" y="1449762"/>
                  </a:lnTo>
                  <a:lnTo>
                    <a:pt x="2437314" y="1417765"/>
                  </a:lnTo>
                  <a:lnTo>
                    <a:pt x="2458297" y="1377183"/>
                  </a:lnTo>
                  <a:lnTo>
                    <a:pt x="2465831" y="1330452"/>
                  </a:lnTo>
                  <a:lnTo>
                    <a:pt x="2465831" y="147827"/>
                  </a:lnTo>
                  <a:lnTo>
                    <a:pt x="2458297" y="101096"/>
                  </a:lnTo>
                  <a:lnTo>
                    <a:pt x="2437314" y="60514"/>
                  </a:lnTo>
                  <a:lnTo>
                    <a:pt x="2405317" y="28517"/>
                  </a:lnTo>
                  <a:lnTo>
                    <a:pt x="2364735" y="7534"/>
                  </a:lnTo>
                  <a:lnTo>
                    <a:pt x="23180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62321" y="994410"/>
              <a:ext cx="2466340" cy="1478280"/>
            </a:xfrm>
            <a:custGeom>
              <a:avLst/>
              <a:gdLst/>
              <a:ahLst/>
              <a:cxnLst/>
              <a:rect l="l" t="t" r="r" b="b"/>
              <a:pathLst>
                <a:path w="2466340" h="147828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8004" y="0"/>
                  </a:lnTo>
                  <a:lnTo>
                    <a:pt x="2364735" y="7534"/>
                  </a:lnTo>
                  <a:lnTo>
                    <a:pt x="2405317" y="28517"/>
                  </a:lnTo>
                  <a:lnTo>
                    <a:pt x="2437314" y="60514"/>
                  </a:lnTo>
                  <a:lnTo>
                    <a:pt x="2458297" y="101096"/>
                  </a:lnTo>
                  <a:lnTo>
                    <a:pt x="2465831" y="147827"/>
                  </a:lnTo>
                  <a:lnTo>
                    <a:pt x="2465831" y="1330452"/>
                  </a:lnTo>
                  <a:lnTo>
                    <a:pt x="2458297" y="1377183"/>
                  </a:lnTo>
                  <a:lnTo>
                    <a:pt x="2437314" y="1417765"/>
                  </a:lnTo>
                  <a:lnTo>
                    <a:pt x="2405317" y="1449762"/>
                  </a:lnTo>
                  <a:lnTo>
                    <a:pt x="2364735" y="1470745"/>
                  </a:lnTo>
                  <a:lnTo>
                    <a:pt x="2318004" y="1478279"/>
                  </a:lnTo>
                  <a:lnTo>
                    <a:pt x="147827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957064" y="1463421"/>
            <a:ext cx="2275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Worklfow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34788" y="1685924"/>
            <a:ext cx="2120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many steps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128952" y="981392"/>
            <a:ext cx="2490470" cy="2218055"/>
            <a:chOff x="8128952" y="981392"/>
            <a:chExt cx="2490470" cy="2218055"/>
          </a:xfrm>
        </p:grpSpPr>
        <p:sp>
          <p:nvSpPr>
            <p:cNvPr id="39" name="object 39"/>
            <p:cNvSpPr/>
            <p:nvPr/>
          </p:nvSpPr>
          <p:spPr>
            <a:xfrm>
              <a:off x="8526780" y="1357884"/>
              <a:ext cx="220979" cy="1841500"/>
            </a:xfrm>
            <a:custGeom>
              <a:avLst/>
              <a:gdLst/>
              <a:ahLst/>
              <a:cxnLst/>
              <a:rect l="l" t="t" r="r" b="b"/>
              <a:pathLst>
                <a:path w="220979" h="1841500">
                  <a:moveTo>
                    <a:pt x="220979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220979" y="1840992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DDE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41970" y="994410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4" h="1478280">
                  <a:moveTo>
                    <a:pt x="2316479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7" y="1478279"/>
                  </a:lnTo>
                  <a:lnTo>
                    <a:pt x="2316479" y="1478279"/>
                  </a:lnTo>
                  <a:lnTo>
                    <a:pt x="2363211" y="1470745"/>
                  </a:lnTo>
                  <a:lnTo>
                    <a:pt x="2403793" y="1449762"/>
                  </a:lnTo>
                  <a:lnTo>
                    <a:pt x="2435790" y="1417765"/>
                  </a:lnTo>
                  <a:lnTo>
                    <a:pt x="2456773" y="1377183"/>
                  </a:lnTo>
                  <a:lnTo>
                    <a:pt x="2464307" y="1330452"/>
                  </a:lnTo>
                  <a:lnTo>
                    <a:pt x="2464307" y="147827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41970" y="994410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4" h="147828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7"/>
                  </a:lnTo>
                  <a:lnTo>
                    <a:pt x="2464307" y="1330452"/>
                  </a:lnTo>
                  <a:lnTo>
                    <a:pt x="2456773" y="1377183"/>
                  </a:lnTo>
                  <a:lnTo>
                    <a:pt x="2435790" y="1417765"/>
                  </a:lnTo>
                  <a:lnTo>
                    <a:pt x="2403793" y="1449762"/>
                  </a:lnTo>
                  <a:lnTo>
                    <a:pt x="2363211" y="1470745"/>
                  </a:lnTo>
                  <a:lnTo>
                    <a:pt x="2316479" y="1478279"/>
                  </a:lnTo>
                  <a:lnTo>
                    <a:pt x="147827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335136" y="1463421"/>
            <a:ext cx="2076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More Jobs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scheduled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19896" y="1685924"/>
            <a:ext cx="2106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processed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129016" y="2830067"/>
            <a:ext cx="2490470" cy="1504315"/>
            <a:chOff x="8129016" y="2830067"/>
            <a:chExt cx="2490470" cy="1504315"/>
          </a:xfrm>
        </p:grpSpPr>
        <p:sp>
          <p:nvSpPr>
            <p:cNvPr id="45" name="object 45"/>
            <p:cNvSpPr/>
            <p:nvPr/>
          </p:nvSpPr>
          <p:spPr>
            <a:xfrm>
              <a:off x="8141970" y="2843021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4" h="1478279">
                  <a:moveTo>
                    <a:pt x="2316479" y="0"/>
                  </a:move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330452"/>
                  </a:lnTo>
                  <a:lnTo>
                    <a:pt x="7534" y="1377183"/>
                  </a:lnTo>
                  <a:lnTo>
                    <a:pt x="28517" y="1417765"/>
                  </a:lnTo>
                  <a:lnTo>
                    <a:pt x="60514" y="1449762"/>
                  </a:lnTo>
                  <a:lnTo>
                    <a:pt x="101096" y="1470745"/>
                  </a:lnTo>
                  <a:lnTo>
                    <a:pt x="147827" y="1478279"/>
                  </a:lnTo>
                  <a:lnTo>
                    <a:pt x="2316479" y="1478279"/>
                  </a:lnTo>
                  <a:lnTo>
                    <a:pt x="2363211" y="1470745"/>
                  </a:lnTo>
                  <a:lnTo>
                    <a:pt x="2403793" y="1449762"/>
                  </a:lnTo>
                  <a:lnTo>
                    <a:pt x="2435790" y="1417765"/>
                  </a:lnTo>
                  <a:lnTo>
                    <a:pt x="2456773" y="1377183"/>
                  </a:lnTo>
                  <a:lnTo>
                    <a:pt x="2464307" y="1330452"/>
                  </a:lnTo>
                  <a:lnTo>
                    <a:pt x="2464307" y="147827"/>
                  </a:lnTo>
                  <a:lnTo>
                    <a:pt x="2456773" y="101096"/>
                  </a:lnTo>
                  <a:lnTo>
                    <a:pt x="2435790" y="60514"/>
                  </a:lnTo>
                  <a:lnTo>
                    <a:pt x="2403793" y="28517"/>
                  </a:lnTo>
                  <a:lnTo>
                    <a:pt x="2363211" y="7534"/>
                  </a:lnTo>
                  <a:lnTo>
                    <a:pt x="2316479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41970" y="2843021"/>
              <a:ext cx="2464435" cy="1478280"/>
            </a:xfrm>
            <a:custGeom>
              <a:avLst/>
              <a:gdLst/>
              <a:ahLst/>
              <a:cxnLst/>
              <a:rect l="l" t="t" r="r" b="b"/>
              <a:pathLst>
                <a:path w="2464434" h="1478279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2316479" y="0"/>
                  </a:lnTo>
                  <a:lnTo>
                    <a:pt x="2363211" y="7534"/>
                  </a:lnTo>
                  <a:lnTo>
                    <a:pt x="2403793" y="28517"/>
                  </a:lnTo>
                  <a:lnTo>
                    <a:pt x="2435790" y="60514"/>
                  </a:lnTo>
                  <a:lnTo>
                    <a:pt x="2456773" y="101096"/>
                  </a:lnTo>
                  <a:lnTo>
                    <a:pt x="2464307" y="147827"/>
                  </a:lnTo>
                  <a:lnTo>
                    <a:pt x="2464307" y="1330452"/>
                  </a:lnTo>
                  <a:lnTo>
                    <a:pt x="2456773" y="1377183"/>
                  </a:lnTo>
                  <a:lnTo>
                    <a:pt x="2435790" y="1417765"/>
                  </a:lnTo>
                  <a:lnTo>
                    <a:pt x="2403793" y="1449762"/>
                  </a:lnTo>
                  <a:lnTo>
                    <a:pt x="2363211" y="1470745"/>
                  </a:lnTo>
                  <a:lnTo>
                    <a:pt x="2316479" y="1478279"/>
                  </a:lnTo>
                  <a:lnTo>
                    <a:pt x="147827" y="1478279"/>
                  </a:lnTo>
                  <a:lnTo>
                    <a:pt x="101096" y="1470745"/>
                  </a:lnTo>
                  <a:lnTo>
                    <a:pt x="60514" y="1449762"/>
                  </a:lnTo>
                  <a:lnTo>
                    <a:pt x="28517" y="1417765"/>
                  </a:lnTo>
                  <a:lnTo>
                    <a:pt x="7534" y="1377183"/>
                  </a:lnTo>
                  <a:lnTo>
                    <a:pt x="0" y="1330452"/>
                  </a:lnTo>
                  <a:lnTo>
                    <a:pt x="0" y="1478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522589" y="3424173"/>
            <a:ext cx="170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Workflow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finished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111</a:t>
            </a:fld>
            <a:endParaRPr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4377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</a:rPr>
              <a:t>Monitor </a:t>
            </a:r>
            <a:r>
              <a:rPr sz="2400" spc="-10" dirty="0">
                <a:solidFill>
                  <a:srgbClr val="DADDDF"/>
                </a:solidFill>
              </a:rPr>
              <a:t>performance </a:t>
            </a:r>
            <a:r>
              <a:rPr sz="2400" spc="-5" dirty="0">
                <a:solidFill>
                  <a:srgbClr val="DADDDF"/>
                </a:solidFill>
              </a:rPr>
              <a:t>of</a:t>
            </a:r>
            <a:r>
              <a:rPr sz="2400" spc="-9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workflows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7658100" cy="19354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Workflow </a:t>
            </a:r>
            <a:r>
              <a:rPr sz="2000" spc="-10" dirty="0">
                <a:latin typeface="Calibri"/>
                <a:cs typeface="Calibri"/>
              </a:rPr>
              <a:t>Stats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http://localhost:4502/etc/reports/workflowreport.html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Details </a:t>
            </a:r>
            <a:r>
              <a:rPr sz="2000" spc="-5" dirty="0">
                <a:latin typeface="Calibri"/>
                <a:cs typeface="Calibri"/>
              </a:rPr>
              <a:t>on number of </a:t>
            </a:r>
            <a:r>
              <a:rPr sz="2000" spc="-10" dirty="0">
                <a:latin typeface="Calibri"/>
                <a:cs typeface="Calibri"/>
              </a:rPr>
              <a:t>workflows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duration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Links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spc="-10" dirty="0">
                <a:latin typeface="Calibri"/>
                <a:cs typeface="Calibri"/>
              </a:rPr>
              <a:t>breakdowns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individual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workflows</a:t>
            </a:r>
            <a:endParaRPr sz="2000">
              <a:latin typeface="Calibri"/>
              <a:cs typeface="Calibri"/>
            </a:endParaRPr>
          </a:p>
          <a:p>
            <a:pPr marL="487680" lvl="1" indent="-2000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69444"/>
              <a:buFont typeface="Wingdings"/>
              <a:buChar char=""/>
              <a:tabLst>
                <a:tab pos="488315" algn="l"/>
              </a:tabLst>
            </a:pPr>
            <a:r>
              <a:rPr sz="1800" spc="-5" dirty="0">
                <a:latin typeface="Calibri"/>
                <a:cs typeface="Calibri"/>
              </a:rPr>
              <a:t>Individual </a:t>
            </a:r>
            <a:r>
              <a:rPr sz="1800" spc="-15" dirty="0">
                <a:latin typeface="Calibri"/>
                <a:cs typeface="Calibri"/>
              </a:rPr>
              <a:t>steps </a:t>
            </a:r>
            <a:r>
              <a:rPr sz="1800" spc="-5" dirty="0">
                <a:latin typeface="Calibri"/>
                <a:cs typeface="Calibri"/>
              </a:rPr>
              <a:t>(grouped)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timed</a:t>
            </a:r>
            <a:endParaRPr sz="1800">
              <a:latin typeface="Calibri"/>
              <a:cs typeface="Calibri"/>
            </a:endParaRPr>
          </a:p>
          <a:p>
            <a:pPr marL="487680" lvl="1" indent="-2000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69444"/>
              <a:buFont typeface="Wingdings"/>
              <a:buChar char=""/>
              <a:tabLst>
                <a:tab pos="488315" algn="l"/>
              </a:tabLst>
            </a:pPr>
            <a:r>
              <a:rPr sz="1800" spc="-10" dirty="0">
                <a:latin typeface="Calibri"/>
                <a:cs typeface="Calibri"/>
              </a:rPr>
              <a:t>Execution optimized, </a:t>
            </a:r>
            <a:r>
              <a:rPr sz="1800" spc="-5" dirty="0">
                <a:latin typeface="Calibri"/>
                <a:cs typeface="Calibri"/>
              </a:rPr>
              <a:t>which </a:t>
            </a:r>
            <a:r>
              <a:rPr sz="1800" spc="-20" dirty="0">
                <a:latin typeface="Calibri"/>
                <a:cs typeface="Calibri"/>
              </a:rPr>
              <a:t>skews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slightly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0467" y="1565147"/>
            <a:ext cx="4319016" cy="38663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112</a:t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5858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</a:rPr>
              <a:t>Monitor </a:t>
            </a:r>
            <a:r>
              <a:rPr sz="2400" spc="-10" dirty="0">
                <a:solidFill>
                  <a:srgbClr val="DADDDF"/>
                </a:solidFill>
              </a:rPr>
              <a:t>performance </a:t>
            </a:r>
            <a:r>
              <a:rPr sz="2400" spc="-5" dirty="0">
                <a:solidFill>
                  <a:srgbClr val="DADDDF"/>
                </a:solidFill>
              </a:rPr>
              <a:t>of </a:t>
            </a:r>
            <a:r>
              <a:rPr sz="2400" spc="-10" dirty="0">
                <a:solidFill>
                  <a:srgbClr val="DADDDF"/>
                </a:solidFill>
              </a:rPr>
              <a:t>workflows </a:t>
            </a:r>
            <a:r>
              <a:rPr sz="2400" dirty="0">
                <a:solidFill>
                  <a:srgbClr val="DADDDF"/>
                </a:solidFill>
              </a:rPr>
              <a:t>-</a:t>
            </a:r>
            <a:r>
              <a:rPr sz="2400" spc="-35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continued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465" y="1989586"/>
            <a:ext cx="6630159" cy="15529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1233" y="3836501"/>
            <a:ext cx="6947718" cy="17685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540" y="2129408"/>
            <a:ext cx="30613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Monitors what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happened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4631182"/>
            <a:ext cx="29146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Monitors what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happening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94759" y="2100072"/>
            <a:ext cx="1320165" cy="467995"/>
            <a:chOff x="3794759" y="2100072"/>
            <a:chExt cx="1320165" cy="467995"/>
          </a:xfrm>
        </p:grpSpPr>
        <p:sp>
          <p:nvSpPr>
            <p:cNvPr id="8" name="object 8"/>
            <p:cNvSpPr/>
            <p:nvPr/>
          </p:nvSpPr>
          <p:spPr>
            <a:xfrm>
              <a:off x="3807713" y="2113026"/>
              <a:ext cx="1294130" cy="441959"/>
            </a:xfrm>
            <a:custGeom>
              <a:avLst/>
              <a:gdLst/>
              <a:ahLst/>
              <a:cxnLst/>
              <a:rect l="l" t="t" r="r" b="b"/>
              <a:pathLst>
                <a:path w="1294129" h="441960">
                  <a:moveTo>
                    <a:pt x="1072896" y="0"/>
                  </a:moveTo>
                  <a:lnTo>
                    <a:pt x="1072896" y="110489"/>
                  </a:lnTo>
                  <a:lnTo>
                    <a:pt x="0" y="110489"/>
                  </a:lnTo>
                  <a:lnTo>
                    <a:pt x="0" y="331470"/>
                  </a:lnTo>
                  <a:lnTo>
                    <a:pt x="1072896" y="331470"/>
                  </a:lnTo>
                  <a:lnTo>
                    <a:pt x="1072896" y="441960"/>
                  </a:lnTo>
                  <a:lnTo>
                    <a:pt x="1293876" y="220979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07713" y="2113026"/>
              <a:ext cx="1294130" cy="441959"/>
            </a:xfrm>
            <a:custGeom>
              <a:avLst/>
              <a:gdLst/>
              <a:ahLst/>
              <a:cxnLst/>
              <a:rect l="l" t="t" r="r" b="b"/>
              <a:pathLst>
                <a:path w="1294129" h="441960">
                  <a:moveTo>
                    <a:pt x="0" y="110489"/>
                  </a:moveTo>
                  <a:lnTo>
                    <a:pt x="1072896" y="110489"/>
                  </a:lnTo>
                  <a:lnTo>
                    <a:pt x="1072896" y="0"/>
                  </a:lnTo>
                  <a:lnTo>
                    <a:pt x="1293876" y="220979"/>
                  </a:lnTo>
                  <a:lnTo>
                    <a:pt x="1072896" y="441960"/>
                  </a:lnTo>
                  <a:lnTo>
                    <a:pt x="1072896" y="331470"/>
                  </a:lnTo>
                  <a:lnTo>
                    <a:pt x="0" y="33147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776471" y="4623815"/>
            <a:ext cx="1318260" cy="467995"/>
            <a:chOff x="3776471" y="4623815"/>
            <a:chExt cx="1318260" cy="467995"/>
          </a:xfrm>
        </p:grpSpPr>
        <p:sp>
          <p:nvSpPr>
            <p:cNvPr id="11" name="object 11"/>
            <p:cNvSpPr/>
            <p:nvPr/>
          </p:nvSpPr>
          <p:spPr>
            <a:xfrm>
              <a:off x="3789425" y="4636769"/>
              <a:ext cx="1292860" cy="441959"/>
            </a:xfrm>
            <a:custGeom>
              <a:avLst/>
              <a:gdLst/>
              <a:ahLst/>
              <a:cxnLst/>
              <a:rect l="l" t="t" r="r" b="b"/>
              <a:pathLst>
                <a:path w="1292860" h="441960">
                  <a:moveTo>
                    <a:pt x="1071372" y="0"/>
                  </a:moveTo>
                  <a:lnTo>
                    <a:pt x="1071372" y="110489"/>
                  </a:lnTo>
                  <a:lnTo>
                    <a:pt x="0" y="110489"/>
                  </a:lnTo>
                  <a:lnTo>
                    <a:pt x="0" y="331469"/>
                  </a:lnTo>
                  <a:lnTo>
                    <a:pt x="1071372" y="331469"/>
                  </a:lnTo>
                  <a:lnTo>
                    <a:pt x="1071372" y="441959"/>
                  </a:lnTo>
                  <a:lnTo>
                    <a:pt x="1292352" y="220979"/>
                  </a:lnTo>
                  <a:lnTo>
                    <a:pt x="1071372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89425" y="4636769"/>
              <a:ext cx="1292860" cy="441959"/>
            </a:xfrm>
            <a:custGeom>
              <a:avLst/>
              <a:gdLst/>
              <a:ahLst/>
              <a:cxnLst/>
              <a:rect l="l" t="t" r="r" b="b"/>
              <a:pathLst>
                <a:path w="1292860" h="441960">
                  <a:moveTo>
                    <a:pt x="0" y="110489"/>
                  </a:moveTo>
                  <a:lnTo>
                    <a:pt x="1071372" y="110489"/>
                  </a:lnTo>
                  <a:lnTo>
                    <a:pt x="1071372" y="0"/>
                  </a:lnTo>
                  <a:lnTo>
                    <a:pt x="1292352" y="220979"/>
                  </a:lnTo>
                  <a:lnTo>
                    <a:pt x="1071372" y="441959"/>
                  </a:lnTo>
                  <a:lnTo>
                    <a:pt x="1071372" y="331469"/>
                  </a:lnTo>
                  <a:lnTo>
                    <a:pt x="0" y="331469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3540" y="1098041"/>
            <a:ext cx="6001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Sling </a:t>
            </a:r>
            <a:r>
              <a:rPr sz="1800" spc="-5" dirty="0">
                <a:latin typeface="Calibri"/>
                <a:cs typeface="Calibri"/>
              </a:rPr>
              <a:t>Jobs </a:t>
            </a:r>
            <a:r>
              <a:rPr sz="1800" spc="-15" dirty="0">
                <a:latin typeface="Calibri"/>
                <a:cs typeface="Calibri"/>
              </a:rPr>
              <a:t>Page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http://localhost:4502/system/console/slingevent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113</a:t>
            </a:fld>
            <a:endParaRPr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4050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</a:rPr>
              <a:t>Managing </a:t>
            </a:r>
            <a:r>
              <a:rPr sz="2400" spc="-20" dirty="0">
                <a:solidFill>
                  <a:srgbClr val="DADDDF"/>
                </a:solidFill>
              </a:rPr>
              <a:t>Workflow</a:t>
            </a:r>
            <a:r>
              <a:rPr sz="2400" spc="-8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Throughput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7042150" cy="19939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Can limit number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5" dirty="0">
                <a:latin typeface="Calibri"/>
                <a:cs typeface="Calibri"/>
              </a:rPr>
              <a:t>threads used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15" dirty="0">
                <a:latin typeface="Calibri"/>
                <a:cs typeface="Calibri"/>
              </a:rPr>
              <a:t>execute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worklfows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dirty="0">
                <a:latin typeface="Calibri"/>
                <a:cs typeface="Calibri"/>
              </a:rPr>
              <a:t>can </a:t>
            </a:r>
            <a:r>
              <a:rPr sz="2000" spc="-5" dirty="0">
                <a:latin typeface="Calibri"/>
                <a:cs typeface="Calibri"/>
              </a:rPr>
              <a:t>be </a:t>
            </a:r>
            <a:r>
              <a:rPr sz="2000" spc="-10" dirty="0">
                <a:latin typeface="Calibri"/>
                <a:cs typeface="Calibri"/>
              </a:rPr>
              <a:t>configured </a:t>
            </a:r>
            <a:r>
              <a:rPr sz="2000" dirty="0">
                <a:latin typeface="Calibri"/>
                <a:cs typeface="Calibri"/>
              </a:rPr>
              <a:t>globally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10" dirty="0">
                <a:latin typeface="Calibri"/>
                <a:cs typeface="Calibri"/>
              </a:rPr>
              <a:t>entire </a:t>
            </a:r>
            <a:r>
              <a:rPr sz="2000" spc="-20" dirty="0">
                <a:latin typeface="Calibri"/>
                <a:cs typeface="Calibri"/>
              </a:rPr>
              <a:t>system, </a:t>
            </a:r>
            <a:r>
              <a:rPr sz="2000" spc="-5" dirty="0">
                <a:latin typeface="Calibri"/>
                <a:cs typeface="Calibri"/>
              </a:rPr>
              <a:t>or per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Globally: </a:t>
            </a:r>
            <a:r>
              <a:rPr sz="2000" dirty="0">
                <a:latin typeface="Calibri"/>
                <a:cs typeface="Calibri"/>
              </a:rPr>
              <a:t>edit </a:t>
            </a:r>
            <a:r>
              <a:rPr sz="2000" spc="-10" dirty="0">
                <a:latin typeface="Calibri"/>
                <a:cs typeface="Calibri"/>
              </a:rPr>
              <a:t>“</a:t>
            </a:r>
            <a:r>
              <a:rPr sz="2000" b="1" spc="-10" dirty="0">
                <a:latin typeface="Calibri"/>
                <a:cs typeface="Calibri"/>
              </a:rPr>
              <a:t>Granite Workflow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Queue</a:t>
            </a:r>
            <a:r>
              <a:rPr sz="2000" dirty="0">
                <a:latin typeface="Calibri"/>
                <a:cs typeface="Calibri"/>
              </a:rPr>
              <a:t>”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Per </a:t>
            </a:r>
            <a:r>
              <a:rPr sz="2000" spc="-10" dirty="0">
                <a:latin typeface="Calibri"/>
                <a:cs typeface="Calibri"/>
              </a:rPr>
              <a:t>workflow: </a:t>
            </a: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spc="-5" dirty="0">
                <a:latin typeface="Calibri"/>
                <a:cs typeface="Calibri"/>
              </a:rPr>
              <a:t>new Sling </a:t>
            </a:r>
            <a:r>
              <a:rPr sz="2000" dirty="0">
                <a:latin typeface="Calibri"/>
                <a:cs typeface="Calibri"/>
              </a:rPr>
              <a:t>Job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Queue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0" dirty="0">
                <a:latin typeface="Calibri"/>
                <a:cs typeface="Calibri"/>
              </a:rPr>
              <a:t>Edit “maximum parallel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jobs”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6268" y="3581400"/>
            <a:ext cx="8183115" cy="22486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114</a:t>
            </a:fld>
            <a:endParaRPr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5081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</a:rPr>
              <a:t>Managing </a:t>
            </a:r>
            <a:r>
              <a:rPr sz="2400" spc="-20" dirty="0">
                <a:solidFill>
                  <a:srgbClr val="DADDDF"/>
                </a:solidFill>
              </a:rPr>
              <a:t>Workflow </a:t>
            </a:r>
            <a:r>
              <a:rPr sz="2400" spc="-10" dirty="0">
                <a:solidFill>
                  <a:srgbClr val="DADDDF"/>
                </a:solidFill>
              </a:rPr>
              <a:t>Throughput </a:t>
            </a:r>
            <a:r>
              <a:rPr sz="2400" dirty="0">
                <a:solidFill>
                  <a:srgbClr val="DADDDF"/>
                </a:solidFill>
              </a:rPr>
              <a:t>-</a:t>
            </a:r>
            <a:r>
              <a:rPr sz="2400" spc="-40" dirty="0">
                <a:solidFill>
                  <a:srgbClr val="DADDDF"/>
                </a:solidFill>
              </a:rPr>
              <a:t> </a:t>
            </a:r>
            <a:r>
              <a:rPr sz="2400" spc="-5" dirty="0">
                <a:solidFill>
                  <a:srgbClr val="DADDDF"/>
                </a:solidFill>
              </a:rPr>
              <a:t>DEMO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89885" y="2496143"/>
            <a:ext cx="640778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985" marR="5080" indent="-1899285">
              <a:lnSpc>
                <a:spcPct val="1208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Show how </a:t>
            </a:r>
            <a:r>
              <a:rPr sz="2800" b="1" spc="-15" dirty="0">
                <a:latin typeface="Calibri"/>
                <a:cs typeface="Calibri"/>
              </a:rPr>
              <a:t>to </a:t>
            </a:r>
            <a:r>
              <a:rPr sz="2800" b="1" spc="-20" dirty="0">
                <a:latin typeface="Calibri"/>
                <a:cs typeface="Calibri"/>
              </a:rPr>
              <a:t>create </a:t>
            </a:r>
            <a:r>
              <a:rPr sz="2800" b="1" spc="-5" dirty="0">
                <a:latin typeface="Calibri"/>
                <a:cs typeface="Calibri"/>
              </a:rPr>
              <a:t>a Sling Job Queue </a:t>
            </a:r>
            <a:r>
              <a:rPr sz="2800" b="1" spc="-20" dirty="0">
                <a:latin typeface="Calibri"/>
                <a:cs typeface="Calibri"/>
              </a:rPr>
              <a:t>for </a:t>
            </a:r>
            <a:r>
              <a:rPr sz="2800" b="1" spc="-5" dirty="0">
                <a:latin typeface="Calibri"/>
                <a:cs typeface="Calibri"/>
              </a:rPr>
              <a:t>a  specific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workflow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13" y="4715382"/>
            <a:ext cx="10681970" cy="7543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800" dirty="0">
                <a:latin typeface="Calibri"/>
                <a:cs typeface="Calibri"/>
              </a:rPr>
              <a:t>see </a:t>
            </a:r>
            <a:r>
              <a:rPr sz="1800" spc="-10" dirty="0">
                <a:latin typeface="Calibri"/>
                <a:cs typeface="Calibri"/>
              </a:rPr>
              <a:t>documentation: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http://docs.adobe.com/docs/en/aem/6-0/deploy/configuring/performance.html#Concurrent </a:t>
            </a: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Workflow</a:t>
            </a: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292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DADDDF"/>
                </a:solidFill>
              </a:rPr>
              <a:t>Workflow</a:t>
            </a:r>
            <a:r>
              <a:rPr sz="2400" spc="-30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Maintenance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6505575" cy="12077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15" dirty="0">
                <a:latin typeface="Calibri"/>
                <a:cs typeface="Calibri"/>
              </a:rPr>
              <a:t>Workflow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Purge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5" dirty="0">
                <a:latin typeface="Calibri"/>
                <a:cs typeface="Calibri"/>
              </a:rPr>
              <a:t>It’s </a:t>
            </a:r>
            <a:r>
              <a:rPr sz="2000" spc="-10" dirty="0">
                <a:latin typeface="Calibri"/>
                <a:cs typeface="Calibri"/>
              </a:rPr>
              <a:t>important! </a:t>
            </a:r>
            <a:r>
              <a:rPr sz="2000" spc="-5" dirty="0">
                <a:latin typeface="Calibri"/>
                <a:cs typeface="Calibri"/>
              </a:rPr>
              <a:t>Clean old </a:t>
            </a:r>
            <a:r>
              <a:rPr sz="2000" spc="-10" dirty="0">
                <a:latin typeface="Calibri"/>
                <a:cs typeface="Calibri"/>
              </a:rPr>
              <a:t>workflow </a:t>
            </a:r>
            <a:r>
              <a:rPr sz="2000" spc="-5" dirty="0">
                <a:latin typeface="Calibri"/>
                <a:cs typeface="Calibri"/>
              </a:rPr>
              <a:t>instances </a:t>
            </a:r>
            <a:r>
              <a:rPr sz="2000" spc="-15" dirty="0">
                <a:latin typeface="Calibri"/>
                <a:cs typeface="Calibri"/>
              </a:rPr>
              <a:t>from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0" dirty="0">
                <a:latin typeface="Calibri"/>
                <a:cs typeface="Calibri"/>
              </a:rPr>
              <a:t>Configure </a:t>
            </a:r>
            <a:r>
              <a:rPr sz="2000" spc="-5" dirty="0">
                <a:latin typeface="Calibri"/>
                <a:cs typeface="Calibri"/>
              </a:rPr>
              <a:t>weekly maintenance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window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13" y="3682750"/>
            <a:ext cx="10480675" cy="199643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8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Stale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Workflows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dirty="0">
                <a:latin typeface="Calibri"/>
                <a:cs typeface="Calibri"/>
              </a:rPr>
              <a:t>a running </a:t>
            </a:r>
            <a:r>
              <a:rPr sz="2000" spc="-10" dirty="0">
                <a:latin typeface="Calibri"/>
                <a:cs typeface="Calibri"/>
              </a:rPr>
              <a:t>workflow </a:t>
            </a:r>
            <a:r>
              <a:rPr sz="2000" dirty="0">
                <a:latin typeface="Calibri"/>
                <a:cs typeface="Calibri"/>
              </a:rPr>
              <a:t>no </a:t>
            </a:r>
            <a:r>
              <a:rPr sz="2000" spc="-5" dirty="0">
                <a:latin typeface="Calibri"/>
                <a:cs typeface="Calibri"/>
              </a:rPr>
              <a:t>longer has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job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563880" lvl="1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563880" algn="l"/>
                <a:tab pos="564515" algn="l"/>
              </a:tabLst>
            </a:pPr>
            <a:r>
              <a:rPr sz="2000" spc="-15" dirty="0">
                <a:latin typeface="Calibri"/>
                <a:cs typeface="Calibri"/>
              </a:rPr>
              <a:t>Workflows </a:t>
            </a:r>
            <a:r>
              <a:rPr sz="2000" spc="-5" dirty="0">
                <a:latin typeface="Calibri"/>
                <a:cs typeface="Calibri"/>
              </a:rPr>
              <a:t>can be </a:t>
            </a:r>
            <a:r>
              <a:rPr sz="2000" spc="-15" dirty="0">
                <a:latin typeface="Calibri"/>
                <a:cs typeface="Calibri"/>
              </a:rPr>
              <a:t>safely restarted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workflow </a:t>
            </a:r>
            <a:r>
              <a:rPr sz="2000" spc="-5" dirty="0">
                <a:latin typeface="Calibri"/>
                <a:cs typeface="Calibri"/>
              </a:rPr>
              <a:t>console or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jmx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spc="-5" dirty="0">
                <a:latin typeface="Calibri"/>
                <a:cs typeface="Calibri"/>
              </a:rPr>
              <a:t>Helpful utilities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Workflow </a:t>
            </a:r>
            <a:r>
              <a:rPr sz="2000" spc="-5" dirty="0">
                <a:latin typeface="Calibri"/>
                <a:cs typeface="Calibri"/>
              </a:rPr>
              <a:t>Maintenance </a:t>
            </a:r>
            <a:r>
              <a:rPr sz="2000" dirty="0">
                <a:latin typeface="Calibri"/>
                <a:cs typeface="Calibri"/>
              </a:rPr>
              <a:t>JMX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bean:</a:t>
            </a:r>
            <a:endParaRPr sz="20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7000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http://localhost:4502/system/console/jmx/com.adobe.granite.workflow%3Atype%3DMaintenance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9384" y="1853183"/>
            <a:ext cx="1725167" cy="20863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1928" y="1853183"/>
            <a:ext cx="1912620" cy="2086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8035" y="1853183"/>
            <a:ext cx="1781555" cy="208635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116</a:t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7859" y="5122752"/>
            <a:ext cx="4170679" cy="1735455"/>
          </a:xfrm>
          <a:custGeom>
            <a:avLst/>
            <a:gdLst/>
            <a:ahLst/>
            <a:cxnLst/>
            <a:rect l="l" t="t" r="r" b="b"/>
            <a:pathLst>
              <a:path w="4170679" h="1735454">
                <a:moveTo>
                  <a:pt x="4170385" y="0"/>
                </a:moveTo>
                <a:lnTo>
                  <a:pt x="0" y="0"/>
                </a:lnTo>
                <a:lnTo>
                  <a:pt x="0" y="1735247"/>
                </a:lnTo>
                <a:lnTo>
                  <a:pt x="4170385" y="1735247"/>
                </a:lnTo>
                <a:lnTo>
                  <a:pt x="4170385" y="0"/>
                </a:lnTo>
                <a:close/>
              </a:path>
            </a:pathLst>
          </a:custGeom>
          <a:solidFill>
            <a:srgbClr val="FBFBFB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6923" y="3184543"/>
            <a:ext cx="180975" cy="52578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45" dirty="0">
                <a:solidFill>
                  <a:srgbClr val="BFBFBF"/>
                </a:solidFill>
                <a:latin typeface="Calibri"/>
                <a:cs typeface="Calibri"/>
              </a:rPr>
              <a:t>SS</a:t>
            </a:r>
            <a:r>
              <a:rPr sz="1000" spc="4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000" spc="35" dirty="0">
                <a:solidFill>
                  <a:srgbClr val="BFBFBF"/>
                </a:solidFill>
                <a:latin typeface="Calibri"/>
                <a:cs typeface="Calibri"/>
              </a:rPr>
              <a:t>AR</a:t>
            </a:r>
            <a:r>
              <a:rPr sz="1000" spc="4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0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9301" y="419100"/>
            <a:ext cx="1104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Calibri"/>
                <a:cs typeface="Calibri"/>
              </a:rPr>
              <a:t>S</a:t>
            </a:r>
            <a:r>
              <a:rPr sz="2600" b="1" spc="-40" dirty="0">
                <a:latin typeface="Calibri"/>
                <a:cs typeface="Calibri"/>
              </a:rPr>
              <a:t>E</a:t>
            </a:r>
            <a:r>
              <a:rPr sz="2600" b="1" dirty="0">
                <a:latin typeface="Calibri"/>
                <a:cs typeface="Calibri"/>
              </a:rPr>
              <a:t>A</a:t>
            </a:r>
            <a:r>
              <a:rPr sz="2600" b="1" spc="-25" dirty="0">
                <a:latin typeface="Calibri"/>
                <a:cs typeface="Calibri"/>
              </a:rPr>
              <a:t>R</a:t>
            </a:r>
            <a:r>
              <a:rPr sz="2600" b="1" spc="-5" dirty="0">
                <a:latin typeface="Calibri"/>
                <a:cs typeface="Calibri"/>
              </a:rPr>
              <a:t>C</a:t>
            </a:r>
            <a:r>
              <a:rPr sz="2600" b="1" dirty="0">
                <a:latin typeface="Calibri"/>
                <a:cs typeface="Calibri"/>
              </a:rPr>
              <a:t>H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9876" y="1419859"/>
            <a:ext cx="940054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03985" marR="5080" indent="-1391920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latin typeface="Calibri"/>
                <a:cs typeface="Calibri"/>
              </a:rPr>
              <a:t>“Effective </a:t>
            </a:r>
            <a:r>
              <a:rPr sz="2400" spc="-10" dirty="0">
                <a:latin typeface="Calibri"/>
                <a:cs typeface="Calibri"/>
              </a:rPr>
              <a:t>site search </a:t>
            </a:r>
            <a:r>
              <a:rPr sz="2400" spc="-5" dirty="0">
                <a:latin typeface="Calibri"/>
                <a:cs typeface="Calibri"/>
              </a:rPr>
              <a:t>functionality on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company’s </a:t>
            </a:r>
            <a:r>
              <a:rPr sz="2400" spc="-10" dirty="0">
                <a:latin typeface="Calibri"/>
                <a:cs typeface="Calibri"/>
              </a:rPr>
              <a:t>website </a:t>
            </a:r>
            <a:r>
              <a:rPr sz="2400" dirty="0">
                <a:latin typeface="Calibri"/>
                <a:cs typeface="Calibri"/>
              </a:rPr>
              <a:t>is an </a:t>
            </a:r>
            <a:r>
              <a:rPr sz="2400" spc="-5" dirty="0">
                <a:latin typeface="Calibri"/>
                <a:cs typeface="Calibri"/>
              </a:rPr>
              <a:t>increasingly  </a:t>
            </a:r>
            <a:r>
              <a:rPr sz="2400" spc="-10" dirty="0">
                <a:latin typeface="Calibri"/>
                <a:cs typeface="Calibri"/>
              </a:rPr>
              <a:t>important component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successful </a:t>
            </a:r>
            <a:r>
              <a:rPr sz="2400" spc="-10" dirty="0">
                <a:latin typeface="Calibri"/>
                <a:cs typeface="Calibri"/>
              </a:rPr>
              <a:t>digital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strategy"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5763" y="2754884"/>
            <a:ext cx="2876550" cy="1656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375"/>
              </a:spcBef>
            </a:pPr>
            <a:r>
              <a:rPr sz="1800" spc="-10" dirty="0">
                <a:latin typeface="Calibri"/>
                <a:cs typeface="Calibri"/>
              </a:rPr>
              <a:t>More </a:t>
            </a:r>
            <a:r>
              <a:rPr sz="1800" dirty="0">
                <a:latin typeface="Calibri"/>
                <a:cs typeface="Calibri"/>
              </a:rPr>
              <a:t>than </a:t>
            </a:r>
            <a:r>
              <a:rPr sz="4800" dirty="0">
                <a:latin typeface="Calibri"/>
                <a:cs typeface="Calibri"/>
              </a:rPr>
              <a:t>59%</a:t>
            </a:r>
            <a:r>
              <a:rPr sz="4800" spc="-7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web  </a:t>
            </a:r>
            <a:r>
              <a:rPr sz="1800" spc="-10" dirty="0">
                <a:latin typeface="Calibri"/>
                <a:cs typeface="Calibri"/>
              </a:rPr>
              <a:t>users frequently </a:t>
            </a:r>
            <a:r>
              <a:rPr sz="1800" spc="-5" dirty="0">
                <a:latin typeface="Calibri"/>
                <a:cs typeface="Calibri"/>
              </a:rPr>
              <a:t>use the  </a:t>
            </a:r>
            <a:r>
              <a:rPr sz="1800" spc="-10" dirty="0">
                <a:latin typeface="Calibri"/>
                <a:cs typeface="Calibri"/>
              </a:rPr>
              <a:t>website </a:t>
            </a:r>
            <a:r>
              <a:rPr sz="1800" spc="-5" dirty="0">
                <a:latin typeface="Calibri"/>
                <a:cs typeface="Calibri"/>
              </a:rPr>
              <a:t>search </a:t>
            </a:r>
            <a:r>
              <a:rPr sz="1800" spc="-15" dirty="0">
                <a:latin typeface="Calibri"/>
                <a:cs typeface="Calibri"/>
              </a:rPr>
              <a:t>box to navigate  </a:t>
            </a:r>
            <a:r>
              <a:rPr sz="1800" dirty="0">
                <a:latin typeface="Calibri"/>
                <a:cs typeface="Calibri"/>
              </a:rPr>
              <a:t>on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35763" y="4632452"/>
            <a:ext cx="2747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More </a:t>
            </a:r>
            <a:r>
              <a:rPr sz="1800" dirty="0">
                <a:latin typeface="Calibri"/>
                <a:cs typeface="Calibri"/>
              </a:rPr>
              <a:t>than </a:t>
            </a:r>
            <a:r>
              <a:rPr sz="4800" dirty="0">
                <a:latin typeface="Calibri"/>
                <a:cs typeface="Calibri"/>
              </a:rPr>
              <a:t>15%</a:t>
            </a:r>
            <a:r>
              <a:rPr sz="4800" spc="-7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would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35763" y="5382259"/>
            <a:ext cx="2773680" cy="8578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1699"/>
              </a:lnSpc>
              <a:spcBef>
                <a:spcPts val="60"/>
              </a:spcBef>
            </a:pPr>
            <a:r>
              <a:rPr sz="1800" dirty="0">
                <a:latin typeface="Calibri"/>
                <a:cs typeface="Calibri"/>
              </a:rPr>
              <a:t>actually </a:t>
            </a:r>
            <a:r>
              <a:rPr sz="1800" spc="-15" dirty="0">
                <a:latin typeface="Calibri"/>
                <a:cs typeface="Calibri"/>
              </a:rPr>
              <a:t>rather </a:t>
            </a:r>
            <a:r>
              <a:rPr sz="1800" dirty="0">
                <a:latin typeface="Calibri"/>
                <a:cs typeface="Calibri"/>
              </a:rPr>
              <a:t>use the </a:t>
            </a:r>
            <a:r>
              <a:rPr sz="1800" spc="-10" dirty="0">
                <a:latin typeface="Calibri"/>
                <a:cs typeface="Calibri"/>
              </a:rPr>
              <a:t>search  </a:t>
            </a:r>
            <a:r>
              <a:rPr sz="1800" spc="-5" dirty="0">
                <a:latin typeface="Calibri"/>
                <a:cs typeface="Calibri"/>
              </a:rPr>
              <a:t>function than the </a:t>
            </a:r>
            <a:r>
              <a:rPr sz="1800" spc="-10" dirty="0">
                <a:latin typeface="Calibri"/>
                <a:cs typeface="Calibri"/>
              </a:rPr>
              <a:t>hierarchical  </a:t>
            </a:r>
            <a:r>
              <a:rPr sz="1800" spc="-5" dirty="0">
                <a:latin typeface="Calibri"/>
                <a:cs typeface="Calibri"/>
              </a:rPr>
              <a:t>menu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135979"/>
            <a:ext cx="12192000" cy="1353820"/>
          </a:xfrm>
          <a:custGeom>
            <a:avLst/>
            <a:gdLst/>
            <a:ahLst/>
            <a:cxnLst/>
            <a:rect l="l" t="t" r="r" b="b"/>
            <a:pathLst>
              <a:path w="12192000" h="1353820">
                <a:moveTo>
                  <a:pt x="12192000" y="0"/>
                </a:moveTo>
                <a:lnTo>
                  <a:pt x="0" y="0"/>
                </a:lnTo>
                <a:lnTo>
                  <a:pt x="0" y="1353530"/>
                </a:lnTo>
                <a:lnTo>
                  <a:pt x="12192000" y="13535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8E0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 </a:t>
            </a:r>
            <a:r>
              <a:rPr spc="-10" dirty="0"/>
              <a:t>easy </a:t>
            </a:r>
            <a:r>
              <a:rPr spc="-5" dirty="0"/>
              <a:t>journey </a:t>
            </a:r>
            <a:r>
              <a:rPr spc="-15" dirty="0"/>
              <a:t>for </a:t>
            </a:r>
            <a:r>
              <a:rPr dirty="0"/>
              <a:t>a </a:t>
            </a:r>
            <a:r>
              <a:rPr spc="-10" dirty="0"/>
              <a:t>customer </a:t>
            </a:r>
            <a:r>
              <a:rPr spc="-5" dirty="0"/>
              <a:t>can</a:t>
            </a:r>
            <a:r>
              <a:rPr spc="5" dirty="0"/>
              <a:t> </a:t>
            </a:r>
            <a:r>
              <a:rPr spc="-10" dirty="0"/>
              <a:t>ensure:</a:t>
            </a:r>
          </a:p>
          <a:p>
            <a:pPr marL="298450" marR="40640" indent="-285750">
              <a:lnSpc>
                <a:spcPts val="2110"/>
              </a:lnSpc>
              <a:spcBef>
                <a:spcPts val="1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/>
              <a:t>Improved </a:t>
            </a:r>
            <a:r>
              <a:rPr sz="1800" b="1" spc="-15" dirty="0">
                <a:latin typeface="Calibri"/>
                <a:cs typeface="Calibri"/>
              </a:rPr>
              <a:t>customer retention </a:t>
            </a:r>
            <a:r>
              <a:rPr sz="1800" b="1" spc="-5" dirty="0">
                <a:latin typeface="Calibri"/>
                <a:cs typeface="Calibri"/>
              </a:rPr>
              <a:t>and </a:t>
            </a:r>
            <a:r>
              <a:rPr sz="1800" b="1" spc="-10" dirty="0">
                <a:latin typeface="Calibri"/>
                <a:cs typeface="Calibri"/>
              </a:rPr>
              <a:t>loyalty</a:t>
            </a:r>
            <a:r>
              <a:rPr sz="1800" spc="-10" dirty="0"/>
              <a:t>, </a:t>
            </a:r>
            <a:r>
              <a:rPr sz="1800" spc="-5" dirty="0"/>
              <a:t>which comes </a:t>
            </a:r>
            <a:r>
              <a:rPr sz="1800" dirty="0"/>
              <a:t>as  </a:t>
            </a:r>
            <a:r>
              <a:rPr sz="1800" spc="-10" dirty="0"/>
              <a:t>customers </a:t>
            </a:r>
            <a:r>
              <a:rPr sz="1800" spc="-5" dirty="0"/>
              <a:t>know they can </a:t>
            </a:r>
            <a:r>
              <a:rPr sz="1800" dirty="0"/>
              <a:t>find </a:t>
            </a:r>
            <a:r>
              <a:rPr sz="1800" spc="-5" dirty="0"/>
              <a:t>products </a:t>
            </a:r>
            <a:r>
              <a:rPr sz="1800" spc="-10" dirty="0"/>
              <a:t>more</a:t>
            </a:r>
            <a:r>
              <a:rPr sz="1800" spc="35" dirty="0"/>
              <a:t> </a:t>
            </a:r>
            <a:r>
              <a:rPr sz="1800" spc="-20" dirty="0"/>
              <a:t>easily.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/>
              <a:t>Improved </a:t>
            </a:r>
            <a:r>
              <a:rPr sz="1800" b="1" spc="-10" dirty="0">
                <a:latin typeface="Calibri"/>
                <a:cs typeface="Calibri"/>
              </a:rPr>
              <a:t>branding</a:t>
            </a:r>
            <a:r>
              <a:rPr sz="1800" spc="-10" dirty="0"/>
              <a:t>, </a:t>
            </a:r>
            <a:r>
              <a:rPr sz="1800" dirty="0"/>
              <a:t>as </a:t>
            </a:r>
            <a:r>
              <a:rPr sz="1800" spc="-10" dirty="0"/>
              <a:t>improving </a:t>
            </a:r>
            <a:r>
              <a:rPr sz="1800" spc="-5" dirty="0"/>
              <a:t>user experience</a:t>
            </a:r>
            <a:r>
              <a:rPr sz="1800" spc="50" dirty="0"/>
              <a:t> </a:t>
            </a:r>
            <a:r>
              <a:rPr sz="1800" spc="-5" dirty="0"/>
              <a:t>means</a:t>
            </a:r>
            <a:endParaRPr sz="1800">
              <a:latin typeface="Calibri"/>
              <a:cs typeface="Calibri"/>
            </a:endParaRPr>
          </a:p>
          <a:p>
            <a:pPr marL="298450" marR="5080">
              <a:lnSpc>
                <a:spcPts val="2090"/>
              </a:lnSpc>
              <a:spcBef>
                <a:spcPts val="175"/>
              </a:spcBef>
            </a:pPr>
            <a:r>
              <a:rPr sz="1800" spc="-10" dirty="0"/>
              <a:t>more customer satisfaction, </a:t>
            </a:r>
            <a:r>
              <a:rPr sz="1800" dirty="0"/>
              <a:t>and a </a:t>
            </a:r>
            <a:r>
              <a:rPr sz="1800" spc="-15" dirty="0"/>
              <a:t>better </a:t>
            </a:r>
            <a:r>
              <a:rPr sz="1800" spc="-10" dirty="0"/>
              <a:t>customer </a:t>
            </a:r>
            <a:r>
              <a:rPr sz="1800" spc="-5" dirty="0"/>
              <a:t>journey  </a:t>
            </a:r>
            <a:r>
              <a:rPr sz="1800" spc="-10" dirty="0"/>
              <a:t>compared </a:t>
            </a:r>
            <a:r>
              <a:rPr sz="1800" spc="-15" dirty="0"/>
              <a:t>to </a:t>
            </a:r>
            <a:r>
              <a:rPr sz="1800" spc="-10" dirty="0"/>
              <a:t>competitor</a:t>
            </a:r>
            <a:r>
              <a:rPr sz="1800" spc="40" dirty="0"/>
              <a:t> </a:t>
            </a:r>
            <a:r>
              <a:rPr sz="1800" spc="-10" dirty="0"/>
              <a:t>websites.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1260971" y="4812283"/>
            <a:ext cx="592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libri"/>
                <a:cs typeface="Calibri"/>
              </a:rPr>
              <a:t>Increased </a:t>
            </a:r>
            <a:r>
              <a:rPr sz="1800" b="1" spc="-15" dirty="0">
                <a:latin typeface="Calibri"/>
                <a:cs typeface="Calibri"/>
              </a:rPr>
              <a:t>site </a:t>
            </a:r>
            <a:r>
              <a:rPr sz="1800" b="1" spc="-10" dirty="0">
                <a:latin typeface="Calibri"/>
                <a:cs typeface="Calibri"/>
              </a:rPr>
              <a:t>usage</a:t>
            </a:r>
            <a:r>
              <a:rPr sz="1800" spc="-10" dirty="0">
                <a:latin typeface="Calibri"/>
                <a:cs typeface="Calibri"/>
              </a:rPr>
              <a:t>, </a:t>
            </a:r>
            <a:r>
              <a:rPr sz="1800" dirty="0">
                <a:latin typeface="Calibri"/>
                <a:cs typeface="Calibri"/>
              </a:rPr>
              <a:t>as a </a:t>
            </a:r>
            <a:r>
              <a:rPr sz="1800" spc="-15" dirty="0">
                <a:latin typeface="Calibri"/>
                <a:cs typeface="Calibri"/>
              </a:rPr>
              <a:t>better </a:t>
            </a:r>
            <a:r>
              <a:rPr sz="1800" spc="-5" dirty="0">
                <a:latin typeface="Calibri"/>
                <a:cs typeface="Calibri"/>
              </a:rPr>
              <a:t>user experience means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6721" y="5080508"/>
            <a:ext cx="555053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10" dirty="0">
                <a:latin typeface="Calibri"/>
                <a:cs typeface="Calibri"/>
              </a:rPr>
              <a:t>customers are more </a:t>
            </a:r>
            <a:r>
              <a:rPr sz="1800" spc="-15" dirty="0">
                <a:latin typeface="Calibri"/>
                <a:cs typeface="Calibri"/>
              </a:rPr>
              <a:t>likely to </a:t>
            </a:r>
            <a:r>
              <a:rPr sz="1800" spc="-5" dirty="0">
                <a:latin typeface="Calibri"/>
                <a:cs typeface="Calibri"/>
              </a:rPr>
              <a:t>spend </a:t>
            </a:r>
            <a:r>
              <a:rPr sz="1800" spc="-10" dirty="0">
                <a:latin typeface="Calibri"/>
                <a:cs typeface="Calibri"/>
              </a:rPr>
              <a:t>more </a:t>
            </a:r>
            <a:r>
              <a:rPr sz="1800" spc="-5" dirty="0">
                <a:latin typeface="Calibri"/>
                <a:cs typeface="Calibri"/>
              </a:rPr>
              <a:t>time </a:t>
            </a:r>
            <a:r>
              <a:rPr sz="1800" dirty="0">
                <a:latin typeface="Calibri"/>
                <a:cs typeface="Calibri"/>
              </a:rPr>
              <a:t>on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site, 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can boost </a:t>
            </a:r>
            <a:r>
              <a:rPr sz="1800" dirty="0">
                <a:latin typeface="Calibri"/>
                <a:cs typeface="Calibri"/>
              </a:rPr>
              <a:t>the number of </a:t>
            </a:r>
            <a:r>
              <a:rPr sz="1800" spc="-15" dirty="0">
                <a:latin typeface="Calibri"/>
                <a:cs typeface="Calibri"/>
              </a:rPr>
              <a:t>registrations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return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visits.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65571" y="2721428"/>
            <a:ext cx="0" cy="3777615"/>
          </a:xfrm>
          <a:custGeom>
            <a:avLst/>
            <a:gdLst/>
            <a:ahLst/>
            <a:cxnLst/>
            <a:rect l="l" t="t" r="r" b="b"/>
            <a:pathLst>
              <a:path h="3777615">
                <a:moveTo>
                  <a:pt x="0" y="0"/>
                </a:moveTo>
                <a:lnTo>
                  <a:pt x="1" y="3777342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6923" y="3018158"/>
            <a:ext cx="180975" cy="82613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25" dirty="0">
                <a:solidFill>
                  <a:srgbClr val="BFBFBF"/>
                </a:solidFill>
                <a:latin typeface="Calibri"/>
                <a:cs typeface="Calibri"/>
              </a:rPr>
              <a:t>WHAT </a:t>
            </a:r>
            <a:r>
              <a:rPr sz="1000" spc="2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1000" spc="8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000" spc="30" dirty="0">
                <a:solidFill>
                  <a:srgbClr val="BFBFBF"/>
                </a:solidFill>
                <a:latin typeface="Calibri"/>
                <a:cs typeface="Calibri"/>
              </a:rPr>
              <a:t>SOLR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301" y="419100"/>
            <a:ext cx="1968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5" dirty="0">
                <a:latin typeface="Calibri"/>
                <a:cs typeface="Calibri"/>
              </a:rPr>
              <a:t>WHAT </a:t>
            </a:r>
            <a:r>
              <a:rPr sz="2600" b="1" spc="-5" dirty="0">
                <a:latin typeface="Calibri"/>
                <a:cs typeface="Calibri"/>
              </a:rPr>
              <a:t>IS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SOLR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7375" y="2030476"/>
            <a:ext cx="7230745" cy="1293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600"/>
              </a:lnSpc>
              <a:spcBef>
                <a:spcPts val="100"/>
              </a:spcBef>
            </a:pPr>
            <a:r>
              <a:rPr sz="2800" b="1" spc="-40" dirty="0">
                <a:solidFill>
                  <a:srgbClr val="0068E0"/>
                </a:solidFill>
                <a:latin typeface="Calibri"/>
                <a:cs typeface="Calibri"/>
              </a:rPr>
              <a:t>APACHE </a:t>
            </a:r>
            <a:r>
              <a:rPr sz="2800" b="1" spc="-5" dirty="0">
                <a:solidFill>
                  <a:srgbClr val="0068E0"/>
                </a:solidFill>
                <a:latin typeface="Calibri"/>
                <a:cs typeface="Calibri"/>
              </a:rPr>
              <a:t>SOLR </a:t>
            </a:r>
            <a:r>
              <a:rPr sz="2800" spc="-5" dirty="0">
                <a:solidFill>
                  <a:srgbClr val="3B3838"/>
                </a:solidFill>
                <a:latin typeface="Calibri"/>
                <a:cs typeface="Calibri"/>
              </a:rPr>
              <a:t>is an open </a:t>
            </a:r>
            <a:r>
              <a:rPr sz="2800" spc="-10" dirty="0">
                <a:solidFill>
                  <a:srgbClr val="3B3838"/>
                </a:solidFill>
                <a:latin typeface="Calibri"/>
                <a:cs typeface="Calibri"/>
              </a:rPr>
              <a:t>source enterprise search  </a:t>
            </a:r>
            <a:r>
              <a:rPr sz="2800" spc="-15" dirty="0">
                <a:solidFill>
                  <a:srgbClr val="3B3838"/>
                </a:solidFill>
                <a:latin typeface="Calibri"/>
                <a:cs typeface="Calibri"/>
              </a:rPr>
              <a:t>platform </a:t>
            </a:r>
            <a:r>
              <a:rPr sz="2800" spc="-5" dirty="0">
                <a:solidFill>
                  <a:srgbClr val="3B3838"/>
                </a:solidFill>
                <a:latin typeface="Calibri"/>
                <a:cs typeface="Calibri"/>
              </a:rPr>
              <a:t>which is based on </a:t>
            </a:r>
            <a:r>
              <a:rPr sz="2800" spc="-40" dirty="0">
                <a:solidFill>
                  <a:srgbClr val="3B3838"/>
                </a:solidFill>
                <a:latin typeface="Calibri"/>
                <a:cs typeface="Calibri"/>
              </a:rPr>
              <a:t>APACHE</a:t>
            </a:r>
            <a:r>
              <a:rPr sz="2800" spc="4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B3838"/>
                </a:solidFill>
                <a:latin typeface="Calibri"/>
                <a:cs typeface="Calibri"/>
              </a:rPr>
              <a:t>LUCENE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7375" y="3978148"/>
            <a:ext cx="784860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2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Calibri"/>
                <a:cs typeface="Calibri"/>
              </a:rPr>
              <a:t>Solr </a:t>
            </a:r>
            <a:r>
              <a:rPr sz="1600" spc="-5" dirty="0">
                <a:solidFill>
                  <a:srgbClr val="3B3838"/>
                </a:solidFill>
                <a:latin typeface="Calibri"/>
                <a:cs typeface="Calibri"/>
              </a:rPr>
              <a:t>enables you </a:t>
            </a:r>
            <a:r>
              <a:rPr sz="1600" spc="-10" dirty="0">
                <a:solidFill>
                  <a:srgbClr val="3B3838"/>
                </a:solidFill>
                <a:latin typeface="Calibri"/>
                <a:cs typeface="Calibri"/>
              </a:rPr>
              <a:t>to </a:t>
            </a:r>
            <a:r>
              <a:rPr sz="1600" spc="-15" dirty="0">
                <a:solidFill>
                  <a:srgbClr val="3B3838"/>
                </a:solidFill>
                <a:latin typeface="Calibri"/>
                <a:cs typeface="Calibri"/>
              </a:rPr>
              <a:t>create </a:t>
            </a:r>
            <a:r>
              <a:rPr sz="1600" spc="-10" dirty="0">
                <a:solidFill>
                  <a:srgbClr val="3B3838"/>
                </a:solidFill>
                <a:latin typeface="Calibri"/>
                <a:cs typeface="Calibri"/>
              </a:rPr>
              <a:t>search </a:t>
            </a:r>
            <a:r>
              <a:rPr sz="1600" spc="-5" dirty="0">
                <a:solidFill>
                  <a:srgbClr val="3B3838"/>
                </a:solidFill>
                <a:latin typeface="Calibri"/>
                <a:cs typeface="Calibri"/>
              </a:rPr>
              <a:t>engines easily </a:t>
            </a:r>
            <a:r>
              <a:rPr sz="1600" spc="-10" dirty="0">
                <a:solidFill>
                  <a:srgbClr val="3B3838"/>
                </a:solidFill>
                <a:latin typeface="Calibri"/>
                <a:cs typeface="Calibri"/>
              </a:rPr>
              <a:t>for </a:t>
            </a:r>
            <a:r>
              <a:rPr sz="1600" spc="-5" dirty="0">
                <a:solidFill>
                  <a:srgbClr val="3B3838"/>
                </a:solidFill>
                <a:latin typeface="Calibri"/>
                <a:cs typeface="Calibri"/>
              </a:rPr>
              <a:t>an </a:t>
            </a:r>
            <a:r>
              <a:rPr sz="1600" spc="-10" dirty="0">
                <a:solidFill>
                  <a:srgbClr val="3B3838"/>
                </a:solidFill>
                <a:latin typeface="Calibri"/>
                <a:cs typeface="Calibri"/>
              </a:rPr>
              <a:t>application </a:t>
            </a:r>
            <a:r>
              <a:rPr sz="1600" spc="-5" dirty="0">
                <a:solidFill>
                  <a:srgbClr val="3B3838"/>
                </a:solidFill>
                <a:latin typeface="Calibri"/>
                <a:cs typeface="Calibri"/>
              </a:rPr>
              <a:t>which </a:t>
            </a:r>
            <a:r>
              <a:rPr sz="1600" spc="-10" dirty="0">
                <a:solidFill>
                  <a:srgbClr val="3B3838"/>
                </a:solidFill>
                <a:latin typeface="Calibri"/>
                <a:cs typeface="Calibri"/>
              </a:rPr>
              <a:t>can search </a:t>
            </a:r>
            <a:r>
              <a:rPr sz="1600" spc="-15" dirty="0">
                <a:solidFill>
                  <a:srgbClr val="3B3838"/>
                </a:solidFill>
                <a:latin typeface="Calibri"/>
                <a:cs typeface="Calibri"/>
              </a:rPr>
              <a:t>against any  </a:t>
            </a:r>
            <a:r>
              <a:rPr sz="1600" spc="-10" dirty="0">
                <a:solidFill>
                  <a:srgbClr val="3B3838"/>
                </a:solidFill>
                <a:latin typeface="Calibri"/>
                <a:cs typeface="Calibri"/>
              </a:rPr>
              <a:t>content,</a:t>
            </a:r>
            <a:r>
              <a:rPr sz="1600" spc="-5" dirty="0">
                <a:solidFill>
                  <a:srgbClr val="3B3838"/>
                </a:solidFill>
                <a:latin typeface="Calibri"/>
                <a:cs typeface="Calibri"/>
              </a:rPr>
              <a:t> files.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956" y="2196084"/>
            <a:ext cx="2994660" cy="157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62626"/>
                </a:solidFill>
                <a:latin typeface="Calibri"/>
                <a:cs typeface="Calibri"/>
              </a:rPr>
              <a:t>Advanced Full </a:t>
            </a:r>
            <a:r>
              <a:rPr sz="1400" spc="-35" dirty="0">
                <a:solidFill>
                  <a:srgbClr val="262626"/>
                </a:solidFill>
                <a:latin typeface="Calibri"/>
                <a:cs typeface="Calibri"/>
              </a:rPr>
              <a:t>Text</a:t>
            </a:r>
            <a:r>
              <a:rPr sz="14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626"/>
                </a:solidFill>
                <a:latin typeface="Calibri"/>
                <a:cs typeface="Calibri"/>
              </a:rPr>
              <a:t>Search</a:t>
            </a:r>
            <a:endParaRPr sz="1400">
              <a:latin typeface="Calibri"/>
              <a:cs typeface="Calibri"/>
            </a:endParaRPr>
          </a:p>
          <a:p>
            <a:pPr marL="12700" marR="5080" indent="-1270" algn="ctr">
              <a:lnSpc>
                <a:spcPct val="142000"/>
              </a:lnSpc>
              <a:spcBef>
                <a:spcPts val="1019"/>
              </a:spcBef>
            </a:pP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Solr enables powerful matching capabilities including  phrases, wildcards, joins, grouping and much more across  any data</a:t>
            </a:r>
            <a:r>
              <a:rPr sz="1000" spc="-15" dirty="0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type</a:t>
            </a:r>
            <a:endParaRPr sz="100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515"/>
              </a:spcBef>
            </a:pPr>
            <a:r>
              <a:rPr sz="3200" dirty="0">
                <a:solidFill>
                  <a:srgbClr val="0068E0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1277" y="2196084"/>
            <a:ext cx="2964815" cy="80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262626"/>
                </a:solidFill>
                <a:latin typeface="Calibri"/>
                <a:cs typeface="Calibri"/>
              </a:rPr>
              <a:t>Faceted Search </a:t>
            </a:r>
            <a:r>
              <a:rPr sz="1400" dirty="0">
                <a:solidFill>
                  <a:srgbClr val="262626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262626"/>
                </a:solidFill>
                <a:latin typeface="Calibri"/>
                <a:cs typeface="Calibri"/>
              </a:rPr>
              <a:t>Filtering</a:t>
            </a:r>
            <a:endParaRPr sz="1400">
              <a:latin typeface="Calibri"/>
              <a:cs typeface="Calibri"/>
            </a:endParaRPr>
          </a:p>
          <a:p>
            <a:pPr marL="12065" marR="5080" algn="ctr">
              <a:lnSpc>
                <a:spcPct val="142000"/>
              </a:lnSpc>
              <a:spcBef>
                <a:spcPts val="1019"/>
              </a:spcBef>
            </a:pP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Solr enables powerful faceting features support grouping  and organizing your data in </a:t>
            </a:r>
            <a:r>
              <a:rPr sz="1000" dirty="0">
                <a:solidFill>
                  <a:srgbClr val="828282"/>
                </a:solidFill>
                <a:latin typeface="Calibri"/>
                <a:cs typeface="Calibri"/>
              </a:rPr>
              <a:t>a </a:t>
            </a: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multitude of</a:t>
            </a:r>
            <a:r>
              <a:rPr sz="1000" spc="-25" dirty="0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ways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0520" y="2107691"/>
            <a:ext cx="2641600" cy="16592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35255" marR="127635" algn="ctr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solidFill>
                  <a:srgbClr val="262626"/>
                </a:solidFill>
                <a:latin typeface="Calibri"/>
                <a:cs typeface="Calibri"/>
              </a:rPr>
              <a:t>Flexible </a:t>
            </a:r>
            <a:r>
              <a:rPr sz="1400" dirty="0">
                <a:solidFill>
                  <a:srgbClr val="262626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262626"/>
                </a:solidFill>
                <a:latin typeface="Calibri"/>
                <a:cs typeface="Calibri"/>
              </a:rPr>
              <a:t>Adaptable </a:t>
            </a:r>
            <a:r>
              <a:rPr sz="1400" dirty="0">
                <a:solidFill>
                  <a:srgbClr val="262626"/>
                </a:solidFill>
                <a:latin typeface="Calibri"/>
                <a:cs typeface="Calibri"/>
              </a:rPr>
              <a:t>with </a:t>
            </a:r>
            <a:r>
              <a:rPr sz="1400" spc="-10" dirty="0">
                <a:solidFill>
                  <a:srgbClr val="262626"/>
                </a:solidFill>
                <a:latin typeface="Calibri"/>
                <a:cs typeface="Calibri"/>
              </a:rPr>
              <a:t>easy  configuration</a:t>
            </a:r>
            <a:endParaRPr sz="1400">
              <a:latin typeface="Calibri"/>
              <a:cs typeface="Calibri"/>
            </a:endParaRPr>
          </a:p>
          <a:p>
            <a:pPr marL="12065" marR="5080" algn="ctr">
              <a:lnSpc>
                <a:spcPct val="142000"/>
              </a:lnSpc>
              <a:spcBef>
                <a:spcPts val="185"/>
              </a:spcBef>
            </a:pP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Solr makes it easy </a:t>
            </a:r>
            <a:r>
              <a:rPr sz="1000" dirty="0">
                <a:solidFill>
                  <a:srgbClr val="828282"/>
                </a:solidFill>
                <a:latin typeface="Calibri"/>
                <a:cs typeface="Calibri"/>
              </a:rPr>
              <a:t>to </a:t>
            </a: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scale up and down with shard  architecture. Solr bakes in replication, distribution,  rebalancing and fault tolerance out of the</a:t>
            </a:r>
            <a:r>
              <a:rPr sz="1000" dirty="0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box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3200" dirty="0">
                <a:solidFill>
                  <a:srgbClr val="0068E0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876" y="3771125"/>
            <a:ext cx="167640" cy="7048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BFBFBF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923" y="3024659"/>
            <a:ext cx="180975" cy="58801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30" dirty="0">
                <a:solidFill>
                  <a:srgbClr val="BFBFBF"/>
                </a:solidFill>
                <a:latin typeface="Calibri"/>
                <a:cs typeface="Calibri"/>
              </a:rPr>
              <a:t>FEATURES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9301" y="419100"/>
            <a:ext cx="21647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Calibri"/>
                <a:cs typeface="Calibri"/>
              </a:rPr>
              <a:t>SOLR</a:t>
            </a:r>
            <a:r>
              <a:rPr sz="2600" b="1" spc="-55" dirty="0">
                <a:latin typeface="Calibri"/>
                <a:cs typeface="Calibri"/>
              </a:rPr>
              <a:t> </a:t>
            </a:r>
            <a:r>
              <a:rPr sz="2600" b="1" spc="-40" dirty="0">
                <a:latin typeface="Calibri"/>
                <a:cs typeface="Calibri"/>
              </a:rPr>
              <a:t>FEATURES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1288" y="4771644"/>
            <a:ext cx="276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62626"/>
                </a:solidFill>
                <a:latin typeface="Calibri"/>
                <a:cs typeface="Calibri"/>
              </a:rPr>
              <a:t>Query </a:t>
            </a:r>
            <a:r>
              <a:rPr sz="1400" spc="-5" dirty="0">
                <a:solidFill>
                  <a:srgbClr val="262626"/>
                </a:solidFill>
                <a:latin typeface="Calibri"/>
                <a:cs typeface="Calibri"/>
              </a:rPr>
              <a:t>Suggestions, Spelling </a:t>
            </a:r>
            <a:r>
              <a:rPr sz="14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626"/>
                </a:solidFill>
                <a:latin typeface="Calibri"/>
                <a:cs typeface="Calibri"/>
              </a:rPr>
              <a:t>More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9662" y="5115052"/>
            <a:ext cx="2868930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42000"/>
              </a:lnSpc>
              <a:spcBef>
                <a:spcPts val="100"/>
              </a:spcBef>
            </a:pP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Solr ships with advanced capabilities for auto-complete  (typeahead search), spell checking and</a:t>
            </a:r>
            <a:r>
              <a:rPr sz="1000" spc="-10" dirty="0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more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78427" y="4664964"/>
            <a:ext cx="2851785" cy="6921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19075" marR="212090" algn="ctr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262626"/>
                </a:solidFill>
                <a:latin typeface="Calibri"/>
                <a:cs typeface="Calibri"/>
              </a:rPr>
              <a:t>Standard </a:t>
            </a:r>
            <a:r>
              <a:rPr sz="1400" dirty="0">
                <a:solidFill>
                  <a:srgbClr val="262626"/>
                </a:solidFill>
                <a:latin typeface="Calibri"/>
                <a:cs typeface="Calibri"/>
              </a:rPr>
              <a:t>based </a:t>
            </a:r>
            <a:r>
              <a:rPr sz="1400" spc="-5" dirty="0">
                <a:solidFill>
                  <a:srgbClr val="262626"/>
                </a:solidFill>
                <a:latin typeface="Calibri"/>
                <a:cs typeface="Calibri"/>
              </a:rPr>
              <a:t>open </a:t>
            </a:r>
            <a:r>
              <a:rPr sz="1400" spc="-10" dirty="0">
                <a:solidFill>
                  <a:srgbClr val="262626"/>
                </a:solidFill>
                <a:latin typeface="Calibri"/>
                <a:cs typeface="Calibri"/>
              </a:rPr>
              <a:t>interfaces </a:t>
            </a:r>
            <a:r>
              <a:rPr sz="1400" dirty="0">
                <a:solidFill>
                  <a:srgbClr val="262626"/>
                </a:solidFill>
                <a:latin typeface="Calibri"/>
                <a:cs typeface="Calibri"/>
              </a:rPr>
              <a:t>–  </a:t>
            </a:r>
            <a:r>
              <a:rPr sz="1400" spc="-5" dirty="0">
                <a:solidFill>
                  <a:srgbClr val="262626"/>
                </a:solidFill>
                <a:latin typeface="Calibri"/>
                <a:cs typeface="Calibri"/>
              </a:rPr>
              <a:t>JSON, </a:t>
            </a:r>
            <a:r>
              <a:rPr sz="1400" spc="-30" dirty="0">
                <a:solidFill>
                  <a:srgbClr val="262626"/>
                </a:solidFill>
                <a:latin typeface="Calibri"/>
                <a:cs typeface="Calibri"/>
              </a:rPr>
              <a:t>HTTP,</a:t>
            </a:r>
            <a:r>
              <a:rPr sz="14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Calibri"/>
                <a:cs typeface="Calibri"/>
              </a:rPr>
              <a:t>XML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Solr uses and supports all the standards with REST</a:t>
            </a:r>
            <a:r>
              <a:rPr sz="1000" spc="-10" dirty="0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APIs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7219" y="4789932"/>
            <a:ext cx="1108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62626"/>
                </a:solidFill>
                <a:latin typeface="Calibri"/>
                <a:cs typeface="Calibri"/>
              </a:rPr>
              <a:t>Highly</a:t>
            </a:r>
            <a:r>
              <a:rPr sz="14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Calibri"/>
                <a:cs typeface="Calibri"/>
              </a:rPr>
              <a:t>Scalable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16870" y="5136388"/>
            <a:ext cx="2630170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42000"/>
              </a:lnSpc>
              <a:spcBef>
                <a:spcPts val="100"/>
              </a:spcBef>
            </a:pPr>
            <a:r>
              <a:rPr sz="1000" spc="-5" dirty="0">
                <a:solidFill>
                  <a:srgbClr val="828282"/>
                </a:solidFill>
                <a:latin typeface="Calibri"/>
                <a:cs typeface="Calibri"/>
              </a:rPr>
              <a:t>We help your digital marketing team provide real-  time data and analytics that provide insight into  user behavior.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9701" y="3253740"/>
            <a:ext cx="2279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68E0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59" y="3883152"/>
            <a:ext cx="899159" cy="74980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7192" y="1267967"/>
            <a:ext cx="954024" cy="6705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1264" y="3962400"/>
            <a:ext cx="1109471" cy="6705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8152" y="1182624"/>
            <a:ext cx="716279" cy="8382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50680" y="1216152"/>
            <a:ext cx="960120" cy="78333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5855" y="3922776"/>
            <a:ext cx="993647" cy="673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331089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Content</a:t>
            </a:r>
            <a:r>
              <a:rPr spc="-275" dirty="0"/>
              <a:t> </a:t>
            </a:r>
            <a:r>
              <a:rPr spc="-80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456386"/>
            <a:ext cx="66109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5" dirty="0">
                <a:latin typeface="Garamond"/>
                <a:cs typeface="Garamond"/>
              </a:rPr>
              <a:t>Almost all </a:t>
            </a:r>
            <a:r>
              <a:rPr sz="2400" i="1" dirty="0">
                <a:latin typeface="Garamond"/>
                <a:cs typeface="Garamond"/>
              </a:rPr>
              <a:t>minor </a:t>
            </a:r>
            <a:r>
              <a:rPr sz="2400" i="1" spc="-5" dirty="0">
                <a:latin typeface="Garamond"/>
                <a:cs typeface="Garamond"/>
              </a:rPr>
              <a:t>design aspects </a:t>
            </a:r>
            <a:r>
              <a:rPr sz="2400" i="1" dirty="0">
                <a:latin typeface="Garamond"/>
                <a:cs typeface="Garamond"/>
              </a:rPr>
              <a:t>link </a:t>
            </a:r>
            <a:r>
              <a:rPr sz="2400" i="1" spc="-20" dirty="0">
                <a:latin typeface="Garamond"/>
                <a:cs typeface="Garamond"/>
              </a:rPr>
              <a:t>back </a:t>
            </a:r>
            <a:r>
              <a:rPr sz="2400" i="1" dirty="0">
                <a:latin typeface="Garamond"/>
                <a:cs typeface="Garamond"/>
              </a:rPr>
              <a:t>to the </a:t>
            </a:r>
            <a:r>
              <a:rPr sz="2400" i="1" spc="-5" dirty="0">
                <a:latin typeface="Garamond"/>
                <a:cs typeface="Garamond"/>
              </a:rPr>
              <a:t>content</a:t>
            </a:r>
            <a:r>
              <a:rPr sz="2400" i="1" spc="65" dirty="0">
                <a:latin typeface="Garamond"/>
                <a:cs typeface="Garamond"/>
              </a:rPr>
              <a:t> </a:t>
            </a:r>
            <a:r>
              <a:rPr sz="2400" i="1" dirty="0">
                <a:latin typeface="Garamond"/>
                <a:cs typeface="Garamond"/>
              </a:rPr>
              <a:t>structure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941" y="2121535"/>
            <a:ext cx="3568065" cy="3924216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94945" marR="272415" indent="-182880">
              <a:lnSpc>
                <a:spcPct val="90000"/>
              </a:lnSpc>
              <a:spcBef>
                <a:spcPts val="320"/>
              </a:spcBef>
              <a:buClr>
                <a:srgbClr val="D16248"/>
              </a:buClr>
              <a:buSzPct val="84210"/>
              <a:buFont typeface="Wingdings"/>
              <a:buChar char=""/>
              <a:tabLst>
                <a:tab pos="195580" algn="l"/>
              </a:tabLst>
            </a:pPr>
            <a:r>
              <a:rPr sz="1900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content </a:t>
            </a:r>
            <a:r>
              <a:rPr sz="1900" dirty="0">
                <a:solidFill>
                  <a:srgbClr val="435E40"/>
                </a:solidFill>
                <a:latin typeface="Garamond"/>
                <a:cs typeface="Garamond"/>
              </a:rPr>
              <a:t>structure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impacts  security design, template  finalization, component </a:t>
            </a:r>
            <a:r>
              <a:rPr sz="1900" spc="-20" dirty="0">
                <a:solidFill>
                  <a:srgbClr val="435E40"/>
                </a:solidFill>
                <a:latin typeface="Garamond"/>
                <a:cs typeface="Garamond"/>
              </a:rPr>
              <a:t>visibility, 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content </a:t>
            </a:r>
            <a:r>
              <a:rPr sz="1900" spc="-45" dirty="0">
                <a:solidFill>
                  <a:srgbClr val="435E40"/>
                </a:solidFill>
                <a:latin typeface="Garamond"/>
                <a:cs typeface="Garamond"/>
              </a:rPr>
              <a:t>flow,</a:t>
            </a:r>
            <a:r>
              <a:rPr sz="1900" spc="-1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…</a:t>
            </a:r>
            <a:endParaRPr sz="1900">
              <a:latin typeface="Garamond"/>
              <a:cs typeface="Garamond"/>
            </a:endParaRPr>
          </a:p>
          <a:p>
            <a:pPr marL="194945" marR="5080" indent="-182880">
              <a:lnSpc>
                <a:spcPts val="2050"/>
              </a:lnSpc>
              <a:spcBef>
                <a:spcPts val="490"/>
              </a:spcBef>
              <a:buClr>
                <a:srgbClr val="D16248"/>
              </a:buClr>
              <a:buSzPct val="84210"/>
              <a:buFont typeface="Wingdings"/>
              <a:buChar char=""/>
              <a:tabLst>
                <a:tab pos="195580" algn="l"/>
              </a:tabLst>
            </a:pPr>
            <a:r>
              <a:rPr sz="1900" spc="-10" dirty="0">
                <a:solidFill>
                  <a:srgbClr val="435E40"/>
                </a:solidFill>
                <a:latin typeface="Garamond"/>
                <a:cs typeface="Garamond"/>
              </a:rPr>
              <a:t>Remember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content stored </a:t>
            </a:r>
            <a:r>
              <a:rPr sz="1900" spc="-10" dirty="0">
                <a:solidFill>
                  <a:srgbClr val="435E40"/>
                </a:solidFill>
                <a:latin typeface="Garamond"/>
                <a:cs typeface="Garamond"/>
              </a:rPr>
              <a:t>in JCR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in  </a:t>
            </a:r>
            <a:r>
              <a:rPr sz="1900" spc="-10" dirty="0">
                <a:solidFill>
                  <a:srgbClr val="435E40"/>
                </a:solidFill>
                <a:latin typeface="Garamond"/>
                <a:cs typeface="Garamond"/>
              </a:rPr>
              <a:t>hierarchical</a:t>
            </a:r>
            <a:endParaRPr sz="1900">
              <a:latin typeface="Garamond"/>
              <a:cs typeface="Garamond"/>
            </a:endParaRPr>
          </a:p>
          <a:p>
            <a:pPr marL="194945" marR="517525" indent="-182880" algn="just">
              <a:lnSpc>
                <a:spcPct val="90000"/>
              </a:lnSpc>
              <a:spcBef>
                <a:spcPts val="430"/>
              </a:spcBef>
              <a:buClr>
                <a:srgbClr val="D16248"/>
              </a:buClr>
              <a:buSzPct val="84210"/>
              <a:buFont typeface="Wingdings"/>
              <a:buChar char=""/>
              <a:tabLst>
                <a:tab pos="195580" algn="l"/>
              </a:tabLst>
            </a:pP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Keep the content </a:t>
            </a:r>
            <a:r>
              <a:rPr sz="1900" dirty="0">
                <a:solidFill>
                  <a:srgbClr val="435E40"/>
                </a:solidFill>
                <a:latin typeface="Garamond"/>
                <a:cs typeface="Garamond"/>
              </a:rPr>
              <a:t>structure </a:t>
            </a:r>
            <a:r>
              <a:rPr sz="1900" spc="-10" dirty="0">
                <a:solidFill>
                  <a:srgbClr val="435E40"/>
                </a:solidFill>
                <a:latin typeface="Garamond"/>
                <a:cs typeface="Garamond"/>
              </a:rPr>
              <a:t>as 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simple as possible </a:t>
            </a:r>
            <a:r>
              <a:rPr sz="1900" spc="-10" dirty="0">
                <a:solidFill>
                  <a:srgbClr val="435E40"/>
                </a:solidFill>
                <a:latin typeface="Garamond"/>
                <a:cs typeface="Garamond"/>
              </a:rPr>
              <a:t>and contain 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cross linking of content to the  minimal</a:t>
            </a:r>
            <a:endParaRPr sz="1900">
              <a:latin typeface="Garamond"/>
              <a:cs typeface="Garamond"/>
            </a:endParaRPr>
          </a:p>
          <a:p>
            <a:pPr marL="194945" marR="636270" indent="-182880">
              <a:lnSpc>
                <a:spcPct val="90000"/>
              </a:lnSpc>
              <a:spcBef>
                <a:spcPts val="455"/>
              </a:spcBef>
              <a:buClr>
                <a:srgbClr val="D16248"/>
              </a:buClr>
              <a:buSzPct val="84210"/>
              <a:buFont typeface="Wingdings"/>
              <a:buChar char=""/>
              <a:tabLst>
                <a:tab pos="195580" algn="l"/>
              </a:tabLst>
            </a:pP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Keep the </a:t>
            </a:r>
            <a:r>
              <a:rPr sz="1900" dirty="0">
                <a:solidFill>
                  <a:srgbClr val="435E40"/>
                </a:solidFill>
                <a:latin typeface="Garamond"/>
                <a:cs typeface="Garamond"/>
              </a:rPr>
              <a:t>structure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flexible…  </a:t>
            </a:r>
            <a:r>
              <a:rPr sz="1900" spc="-10" dirty="0">
                <a:solidFill>
                  <a:srgbClr val="435E40"/>
                </a:solidFill>
                <a:latin typeface="Garamond"/>
                <a:cs typeface="Garamond"/>
              </a:rPr>
              <a:t>provide </a:t>
            </a:r>
            <a:r>
              <a:rPr sz="1900" spc="-5" dirty="0">
                <a:solidFill>
                  <a:srgbClr val="435E40"/>
                </a:solidFill>
                <a:latin typeface="Garamond"/>
                <a:cs typeface="Garamond"/>
              </a:rPr>
              <a:t>to maintain </a:t>
            </a:r>
            <a:r>
              <a:rPr sz="1900" dirty="0">
                <a:solidFill>
                  <a:srgbClr val="435E40"/>
                </a:solidFill>
                <a:latin typeface="Garamond"/>
                <a:cs typeface="Garamond"/>
              </a:rPr>
              <a:t>more  </a:t>
            </a:r>
            <a:r>
              <a:rPr sz="1900" spc="-10" dirty="0">
                <a:solidFill>
                  <a:srgbClr val="435E40"/>
                </a:solidFill>
                <a:latin typeface="Garamond"/>
                <a:cs typeface="Garamond"/>
              </a:rPr>
              <a:t>languages,</a:t>
            </a:r>
            <a:r>
              <a:rPr sz="190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1900" spc="-10" dirty="0">
                <a:solidFill>
                  <a:srgbClr val="435E40"/>
                </a:solidFill>
                <a:latin typeface="Garamond"/>
                <a:cs typeface="Garamond"/>
              </a:rPr>
              <a:t>companies,</a:t>
            </a:r>
            <a:endParaRPr sz="1900">
              <a:latin typeface="Garamond"/>
              <a:cs typeface="Garamond"/>
            </a:endParaRPr>
          </a:p>
          <a:p>
            <a:pPr marL="194945">
              <a:lnSpc>
                <a:spcPts val="2050"/>
              </a:lnSpc>
            </a:pPr>
            <a:r>
              <a:rPr sz="1900" dirty="0">
                <a:solidFill>
                  <a:srgbClr val="435E40"/>
                </a:solidFill>
                <a:latin typeface="Garamond"/>
                <a:cs typeface="Garamond"/>
              </a:rPr>
              <a:t>departments…</a:t>
            </a:r>
            <a:endParaRPr sz="19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5375" y="2085568"/>
            <a:ext cx="3549650" cy="33185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Some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technical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stuff to</a:t>
            </a:r>
            <a:r>
              <a:rPr sz="2000" spc="-27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remember</a:t>
            </a:r>
            <a:endParaRPr sz="2000">
              <a:latin typeface="Garamond"/>
              <a:cs typeface="Garamond"/>
            </a:endParaRPr>
          </a:p>
          <a:p>
            <a:pPr marL="195580" marR="5080" indent="-183515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6215" algn="l"/>
              </a:tabLst>
            </a:pP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There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are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no rigid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primary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keys</a:t>
            </a:r>
            <a:r>
              <a:rPr sz="2000" spc="-11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JCR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storage. Do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not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depend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on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them</a:t>
            </a:r>
            <a:endParaRPr sz="2000">
              <a:latin typeface="Garamond"/>
              <a:cs typeface="Garamond"/>
            </a:endParaRPr>
          </a:p>
          <a:p>
            <a:pPr marL="195580" marR="35560" indent="-183515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6215" algn="l"/>
              </a:tabLst>
            </a:pPr>
            <a:r>
              <a:rPr sz="2000" spc="-45" dirty="0">
                <a:solidFill>
                  <a:srgbClr val="435E40"/>
                </a:solidFill>
                <a:latin typeface="Garamond"/>
                <a:cs typeface="Garamond"/>
              </a:rPr>
              <a:t>You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cannot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store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null </a:t>
            </a:r>
            <a:r>
              <a:rPr sz="2000" spc="-20" dirty="0">
                <a:solidFill>
                  <a:srgbClr val="435E40"/>
                </a:solidFill>
                <a:latin typeface="Garamond"/>
                <a:cs typeface="Garamond"/>
              </a:rPr>
              <a:t>values. 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Property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not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present means </a:t>
            </a: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value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is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null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or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empty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or</a:t>
            </a:r>
            <a:r>
              <a:rPr sz="2000" spc="-4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non-existent</a:t>
            </a:r>
            <a:endParaRPr sz="2000">
              <a:latin typeface="Garamond"/>
              <a:cs typeface="Garamond"/>
            </a:endParaRPr>
          </a:p>
          <a:p>
            <a:pPr marL="195580" marR="43180" indent="-183515">
              <a:spcBef>
                <a:spcPts val="484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6215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Design to keep the queries to</a:t>
            </a:r>
            <a:r>
              <a:rPr sz="2000" spc="-9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20" dirty="0">
                <a:solidFill>
                  <a:srgbClr val="435E40"/>
                </a:solidFill>
                <a:latin typeface="Garamond"/>
                <a:cs typeface="Garamond"/>
              </a:rPr>
              <a:t>run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on nodes nested as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deep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as  possible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 the JCR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structure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876" y="3740645"/>
            <a:ext cx="167640" cy="7048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BFBFBF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923" y="3055481"/>
            <a:ext cx="180975" cy="52705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30" dirty="0">
                <a:solidFill>
                  <a:srgbClr val="BFBFBF"/>
                </a:solidFill>
                <a:latin typeface="Calibri"/>
                <a:cs typeface="Calibri"/>
              </a:rPr>
              <a:t>SOLR</a:t>
            </a:r>
            <a:r>
              <a:rPr sz="1000" spc="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000" spc="20" dirty="0">
                <a:solidFill>
                  <a:srgbClr val="BFBFBF"/>
                </a:solidFill>
                <a:latin typeface="Calibri"/>
                <a:cs typeface="Calibri"/>
              </a:rPr>
              <a:t>API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599" y="1550923"/>
            <a:ext cx="4859020" cy="14427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60070" marR="33020" indent="-457200">
              <a:lnSpc>
                <a:spcPts val="2110"/>
              </a:lnSpc>
              <a:spcBef>
                <a:spcPts val="21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org.apache.solr.client.solrj.SolrClient </a:t>
            </a:r>
            <a:r>
              <a:rPr sz="1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org.apache.solr.client.solrj.impl.HttpSolrClient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Calibri"/>
              <a:cs typeface="Calibri"/>
            </a:endParaRPr>
          </a:p>
          <a:p>
            <a:pPr marL="469265" marR="5080" indent="-457200">
              <a:lnSpc>
                <a:spcPts val="2110"/>
              </a:lnSpc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org.apache.solr.client.solrj.SolrClient </a:t>
            </a:r>
            <a:r>
              <a:rPr sz="1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53833"/>
                </a:solidFill>
                <a:latin typeface="Calibri"/>
                <a:cs typeface="Calibri"/>
              </a:rPr>
              <a:t>org.apache.solr.client.solrj.impl.CloudSolrClient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9301" y="419100"/>
            <a:ext cx="48539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latin typeface="Calibri"/>
                <a:cs typeface="Calibri"/>
              </a:rPr>
              <a:t>CONNECTING </a:t>
            </a:r>
            <a:r>
              <a:rPr sz="2600" b="1" spc="-35" dirty="0">
                <a:latin typeface="Calibri"/>
                <a:cs typeface="Calibri"/>
              </a:rPr>
              <a:t>TO </a:t>
            </a:r>
            <a:r>
              <a:rPr sz="2600" b="1" spc="-5" dirty="0">
                <a:latin typeface="Calibri"/>
                <a:cs typeface="Calibri"/>
              </a:rPr>
              <a:t>SOLR </a:t>
            </a:r>
            <a:r>
              <a:rPr sz="2600" b="1" dirty="0">
                <a:latin typeface="Calibri"/>
                <a:cs typeface="Calibri"/>
              </a:rPr>
              <a:t>&amp;</a:t>
            </a:r>
            <a:r>
              <a:rPr sz="2600" b="1" spc="1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INDEXING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0116" y="4364735"/>
            <a:ext cx="4669790" cy="1105535"/>
            <a:chOff x="1030116" y="4364735"/>
            <a:chExt cx="4669790" cy="11055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20" y="4364735"/>
              <a:ext cx="4657344" cy="11003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6466" y="5065102"/>
              <a:ext cx="4657090" cy="398780"/>
            </a:xfrm>
            <a:custGeom>
              <a:avLst/>
              <a:gdLst/>
              <a:ahLst/>
              <a:cxnLst/>
              <a:rect l="l" t="t" r="r" b="b"/>
              <a:pathLst>
                <a:path w="4657090" h="398779">
                  <a:moveTo>
                    <a:pt x="0" y="66454"/>
                  </a:moveTo>
                  <a:lnTo>
                    <a:pt x="5222" y="40587"/>
                  </a:lnTo>
                  <a:lnTo>
                    <a:pt x="19464" y="19464"/>
                  </a:lnTo>
                  <a:lnTo>
                    <a:pt x="40587" y="5222"/>
                  </a:lnTo>
                  <a:lnTo>
                    <a:pt x="66454" y="0"/>
                  </a:lnTo>
                  <a:lnTo>
                    <a:pt x="4590309" y="0"/>
                  </a:lnTo>
                  <a:lnTo>
                    <a:pt x="4616176" y="5222"/>
                  </a:lnTo>
                  <a:lnTo>
                    <a:pt x="4637299" y="19464"/>
                  </a:lnTo>
                  <a:lnTo>
                    <a:pt x="4651541" y="40587"/>
                  </a:lnTo>
                  <a:lnTo>
                    <a:pt x="4656764" y="66454"/>
                  </a:lnTo>
                  <a:lnTo>
                    <a:pt x="4656764" y="332258"/>
                  </a:lnTo>
                  <a:lnTo>
                    <a:pt x="4651541" y="358125"/>
                  </a:lnTo>
                  <a:lnTo>
                    <a:pt x="4637299" y="379248"/>
                  </a:lnTo>
                  <a:lnTo>
                    <a:pt x="4616176" y="393490"/>
                  </a:lnTo>
                  <a:lnTo>
                    <a:pt x="4590309" y="398713"/>
                  </a:lnTo>
                  <a:lnTo>
                    <a:pt x="66454" y="398713"/>
                  </a:lnTo>
                  <a:lnTo>
                    <a:pt x="40587" y="393490"/>
                  </a:lnTo>
                  <a:lnTo>
                    <a:pt x="19464" y="379248"/>
                  </a:lnTo>
                  <a:lnTo>
                    <a:pt x="5222" y="358125"/>
                  </a:lnTo>
                  <a:lnTo>
                    <a:pt x="0" y="332258"/>
                  </a:lnTo>
                  <a:lnTo>
                    <a:pt x="0" y="66454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13587" y="1483867"/>
            <a:ext cx="4311650" cy="162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sz="1200" spc="-10" dirty="0">
                <a:solidFill>
                  <a:srgbClr val="828282"/>
                </a:solidFill>
                <a:latin typeface="Calibri"/>
                <a:cs typeface="Calibri"/>
              </a:rPr>
              <a:t>geared towards query-centric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workloads, though </a:t>
            </a:r>
            <a:r>
              <a:rPr sz="1200" dirty="0">
                <a:solidFill>
                  <a:srgbClr val="828282"/>
                </a:solidFill>
                <a:latin typeface="Calibri"/>
                <a:cs typeface="Calibri"/>
              </a:rPr>
              <a:t>also a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good </a:t>
            </a:r>
            <a:r>
              <a:rPr sz="1200" spc="-10" dirty="0">
                <a:solidFill>
                  <a:srgbClr val="828282"/>
                </a:solidFill>
                <a:latin typeface="Calibri"/>
                <a:cs typeface="Calibri"/>
              </a:rPr>
              <a:t>general- 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purpose client. Communicates </a:t>
            </a:r>
            <a:r>
              <a:rPr sz="1200" spc="-10" dirty="0">
                <a:solidFill>
                  <a:srgbClr val="828282"/>
                </a:solidFill>
                <a:latin typeface="Calibri"/>
                <a:cs typeface="Calibri"/>
              </a:rPr>
              <a:t>directly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with </a:t>
            </a:r>
            <a:r>
              <a:rPr sz="1200" dirty="0">
                <a:solidFill>
                  <a:srgbClr val="828282"/>
                </a:solidFill>
                <a:latin typeface="Calibri"/>
                <a:cs typeface="Calibri"/>
              </a:rPr>
              <a:t>a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single Solr</a:t>
            </a:r>
            <a:r>
              <a:rPr sz="1200" spc="25" dirty="0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node.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Calibri"/>
              <a:cs typeface="Calibri"/>
            </a:endParaRPr>
          </a:p>
          <a:p>
            <a:pPr marL="12700" marR="111125">
              <a:lnSpc>
                <a:spcPct val="149200"/>
              </a:lnSpc>
            </a:pPr>
            <a:r>
              <a:rPr sz="1200" spc="-10" dirty="0">
                <a:solidFill>
                  <a:srgbClr val="828282"/>
                </a:solidFill>
                <a:latin typeface="Calibri"/>
                <a:cs typeface="Calibri"/>
              </a:rPr>
              <a:t>geared towards communicating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with SolrCloud deployments. </a:t>
            </a:r>
            <a:r>
              <a:rPr sz="1200" dirty="0">
                <a:solidFill>
                  <a:srgbClr val="828282"/>
                </a:solidFill>
                <a:latin typeface="Calibri"/>
                <a:cs typeface="Calibri"/>
              </a:rPr>
              <a:t>Uses  </a:t>
            </a:r>
            <a:r>
              <a:rPr sz="1200" spc="-10" dirty="0">
                <a:solidFill>
                  <a:srgbClr val="828282"/>
                </a:solidFill>
                <a:latin typeface="Calibri"/>
                <a:cs typeface="Calibri"/>
              </a:rPr>
              <a:t>already-recorded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ZooKeeper </a:t>
            </a:r>
            <a:r>
              <a:rPr sz="1200" spc="-15" dirty="0">
                <a:solidFill>
                  <a:srgbClr val="828282"/>
                </a:solidFill>
                <a:latin typeface="Calibri"/>
                <a:cs typeface="Calibri"/>
              </a:rPr>
              <a:t>state </a:t>
            </a:r>
            <a:r>
              <a:rPr sz="1200" spc="-10" dirty="0">
                <a:solidFill>
                  <a:srgbClr val="828282"/>
                </a:solidFill>
                <a:latin typeface="Calibri"/>
                <a:cs typeface="Calibri"/>
              </a:rPr>
              <a:t>to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discover and </a:t>
            </a:r>
            <a:r>
              <a:rPr sz="1200" spc="-10" dirty="0">
                <a:solidFill>
                  <a:srgbClr val="828282"/>
                </a:solidFill>
                <a:latin typeface="Calibri"/>
                <a:cs typeface="Calibri"/>
              </a:rPr>
              <a:t>route requests to  healthy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Solr</a:t>
            </a:r>
            <a:r>
              <a:rPr sz="1200" dirty="0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28282"/>
                </a:solidFill>
                <a:latin typeface="Calibri"/>
                <a:cs typeface="Calibri"/>
              </a:rPr>
              <a:t>nodes.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263280"/>
            <a:ext cx="12177395" cy="2165985"/>
          </a:xfrm>
          <a:custGeom>
            <a:avLst/>
            <a:gdLst/>
            <a:ahLst/>
            <a:cxnLst/>
            <a:rect l="l" t="t" r="r" b="b"/>
            <a:pathLst>
              <a:path w="12177395" h="2165985">
                <a:moveTo>
                  <a:pt x="0" y="2165719"/>
                </a:moveTo>
                <a:lnTo>
                  <a:pt x="0" y="0"/>
                </a:lnTo>
                <a:lnTo>
                  <a:pt x="12177251" y="0"/>
                </a:lnTo>
                <a:lnTo>
                  <a:pt x="12177251" y="2165719"/>
                </a:lnTo>
                <a:lnTo>
                  <a:pt x="0" y="2165719"/>
                </a:lnTo>
                <a:close/>
              </a:path>
            </a:pathLst>
          </a:custGeom>
          <a:solidFill>
            <a:srgbClr val="0068E0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359" y="1550923"/>
            <a:ext cx="5613400" cy="8483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5080" indent="-457200">
              <a:lnSpc>
                <a:spcPts val="2110"/>
              </a:lnSpc>
              <a:spcBef>
                <a:spcPts val="210"/>
              </a:spcBef>
            </a:pP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org.apache.solr.common.params.SolrParams </a:t>
            </a:r>
            <a:r>
              <a:rPr sz="1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org.apache.solr.common.params.ModifiableSolrParams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ts val="2150"/>
              </a:lnSpc>
            </a:pPr>
            <a:r>
              <a:rPr sz="1800" spc="-10" dirty="0">
                <a:latin typeface="Calibri"/>
                <a:cs typeface="Calibri"/>
              </a:rPr>
              <a:t>org.apache.solr.client.solrj.SolrQuery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84064" y="5053584"/>
            <a:ext cx="6885940" cy="1804670"/>
            <a:chOff x="5084064" y="5053584"/>
            <a:chExt cx="6885940" cy="1804670"/>
          </a:xfrm>
        </p:grpSpPr>
        <p:sp>
          <p:nvSpPr>
            <p:cNvPr id="4" name="object 4"/>
            <p:cNvSpPr/>
            <p:nvPr/>
          </p:nvSpPr>
          <p:spPr>
            <a:xfrm>
              <a:off x="7107859" y="5122752"/>
              <a:ext cx="4170679" cy="1735455"/>
            </a:xfrm>
            <a:custGeom>
              <a:avLst/>
              <a:gdLst/>
              <a:ahLst/>
              <a:cxnLst/>
              <a:rect l="l" t="t" r="r" b="b"/>
              <a:pathLst>
                <a:path w="4170679" h="1735454">
                  <a:moveTo>
                    <a:pt x="4170385" y="0"/>
                  </a:moveTo>
                  <a:lnTo>
                    <a:pt x="0" y="0"/>
                  </a:lnTo>
                  <a:lnTo>
                    <a:pt x="0" y="1735247"/>
                  </a:lnTo>
                  <a:lnTo>
                    <a:pt x="4170385" y="1735247"/>
                  </a:lnTo>
                  <a:lnTo>
                    <a:pt x="4170385" y="0"/>
                  </a:lnTo>
                  <a:close/>
                </a:path>
              </a:pathLst>
            </a:custGeom>
            <a:solidFill>
              <a:srgbClr val="FBFBFB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4064" y="5053584"/>
              <a:ext cx="6885432" cy="13167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2876" y="3740645"/>
            <a:ext cx="167640" cy="7048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BFBFBF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923" y="3055481"/>
            <a:ext cx="180975" cy="52705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30" dirty="0">
                <a:solidFill>
                  <a:srgbClr val="BFBFBF"/>
                </a:solidFill>
                <a:latin typeface="Calibri"/>
                <a:cs typeface="Calibri"/>
              </a:rPr>
              <a:t>SOLR</a:t>
            </a:r>
            <a:r>
              <a:rPr sz="1000" spc="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000" spc="20" dirty="0">
                <a:solidFill>
                  <a:srgbClr val="BFBFBF"/>
                </a:solidFill>
                <a:latin typeface="Calibri"/>
                <a:cs typeface="Calibri"/>
              </a:rPr>
              <a:t>API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9301" y="419100"/>
            <a:ext cx="14947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5" dirty="0">
                <a:latin typeface="Calibri"/>
                <a:cs typeface="Calibri"/>
              </a:rPr>
              <a:t>QUERYING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4960" y="3355847"/>
            <a:ext cx="5001768" cy="161239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1263280"/>
            <a:ext cx="12177395" cy="1607820"/>
          </a:xfrm>
          <a:custGeom>
            <a:avLst/>
            <a:gdLst/>
            <a:ahLst/>
            <a:cxnLst/>
            <a:rect l="l" t="t" r="r" b="b"/>
            <a:pathLst>
              <a:path w="12177395" h="1607820">
                <a:moveTo>
                  <a:pt x="0" y="1607432"/>
                </a:moveTo>
                <a:lnTo>
                  <a:pt x="0" y="0"/>
                </a:lnTo>
                <a:lnTo>
                  <a:pt x="12177251" y="0"/>
                </a:lnTo>
                <a:lnTo>
                  <a:pt x="12177251" y="1607432"/>
                </a:lnTo>
                <a:lnTo>
                  <a:pt x="0" y="1607432"/>
                </a:lnTo>
                <a:close/>
              </a:path>
            </a:pathLst>
          </a:custGeom>
          <a:solidFill>
            <a:srgbClr val="0068E0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1823" y="4700015"/>
            <a:ext cx="8876665" cy="2158365"/>
            <a:chOff x="2401823" y="4700015"/>
            <a:chExt cx="8876665" cy="2158365"/>
          </a:xfrm>
        </p:grpSpPr>
        <p:sp>
          <p:nvSpPr>
            <p:cNvPr id="3" name="object 3"/>
            <p:cNvSpPr/>
            <p:nvPr/>
          </p:nvSpPr>
          <p:spPr>
            <a:xfrm>
              <a:off x="7107859" y="5122751"/>
              <a:ext cx="4170679" cy="1735455"/>
            </a:xfrm>
            <a:custGeom>
              <a:avLst/>
              <a:gdLst/>
              <a:ahLst/>
              <a:cxnLst/>
              <a:rect l="l" t="t" r="r" b="b"/>
              <a:pathLst>
                <a:path w="4170679" h="1735454">
                  <a:moveTo>
                    <a:pt x="4170385" y="0"/>
                  </a:moveTo>
                  <a:lnTo>
                    <a:pt x="0" y="0"/>
                  </a:lnTo>
                  <a:lnTo>
                    <a:pt x="0" y="1735247"/>
                  </a:lnTo>
                  <a:lnTo>
                    <a:pt x="4170385" y="1735247"/>
                  </a:lnTo>
                  <a:lnTo>
                    <a:pt x="4170385" y="0"/>
                  </a:lnTo>
                  <a:close/>
                </a:path>
              </a:pathLst>
            </a:custGeom>
            <a:solidFill>
              <a:srgbClr val="FBFBFB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1823" y="4700015"/>
              <a:ext cx="7388352" cy="215798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6923" y="2687115"/>
            <a:ext cx="180975" cy="152019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25" dirty="0">
                <a:solidFill>
                  <a:srgbClr val="BFBFBF"/>
                </a:solidFill>
                <a:latin typeface="Calibri"/>
                <a:cs typeface="Calibri"/>
              </a:rPr>
              <a:t>AEM </a:t>
            </a:r>
            <a:r>
              <a:rPr sz="1000" dirty="0">
                <a:solidFill>
                  <a:srgbClr val="BFBFBF"/>
                </a:solidFill>
                <a:latin typeface="Calibri"/>
                <a:cs typeface="Calibri"/>
              </a:rPr>
              <a:t>– </a:t>
            </a:r>
            <a:r>
              <a:rPr sz="1000" spc="30" dirty="0">
                <a:solidFill>
                  <a:srgbClr val="BFBFBF"/>
                </a:solidFill>
                <a:latin typeface="Calibri"/>
                <a:cs typeface="Calibri"/>
              </a:rPr>
              <a:t>QUERY </a:t>
            </a:r>
            <a:r>
              <a:rPr sz="1000" dirty="0">
                <a:solidFill>
                  <a:srgbClr val="BFBFBF"/>
                </a:solidFill>
                <a:latin typeface="Calibri"/>
                <a:cs typeface="Calibri"/>
              </a:rPr>
              <a:t>&amp;</a:t>
            </a:r>
            <a:r>
              <a:rPr sz="1000" spc="19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000" spc="35" dirty="0">
                <a:solidFill>
                  <a:srgbClr val="BFBFBF"/>
                </a:solidFill>
                <a:latin typeface="Calibri"/>
                <a:cs typeface="Calibri"/>
              </a:rPr>
              <a:t>INDEXING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9301" y="419100"/>
            <a:ext cx="3898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Calibri"/>
                <a:cs typeface="Calibri"/>
              </a:rPr>
              <a:t>AEM </a:t>
            </a:r>
            <a:r>
              <a:rPr sz="2600" b="1" dirty="0">
                <a:latin typeface="Calibri"/>
                <a:cs typeface="Calibri"/>
              </a:rPr>
              <a:t>– </a:t>
            </a:r>
            <a:r>
              <a:rPr sz="2600" b="1" spc="-5" dirty="0">
                <a:latin typeface="Calibri"/>
                <a:cs typeface="Calibri"/>
              </a:rPr>
              <a:t>Queries </a:t>
            </a:r>
            <a:r>
              <a:rPr sz="2600" b="1" dirty="0">
                <a:latin typeface="Calibri"/>
                <a:cs typeface="Calibri"/>
              </a:rPr>
              <a:t>and</a:t>
            </a:r>
            <a:r>
              <a:rPr sz="2600" b="1" spc="-3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Indexing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1340" y="1434084"/>
            <a:ext cx="9115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Apache </a:t>
            </a:r>
            <a:r>
              <a:rPr sz="2000" dirty="0">
                <a:latin typeface="Calibri"/>
                <a:cs typeface="Calibri"/>
              </a:rPr>
              <a:t>Oak </a:t>
            </a:r>
            <a:r>
              <a:rPr sz="2000" spc="-10" dirty="0">
                <a:latin typeface="Calibri"/>
                <a:cs typeface="Calibri"/>
              </a:rPr>
              <a:t>allows </a:t>
            </a:r>
            <a:r>
              <a:rPr sz="2000" spc="-15" dirty="0">
                <a:latin typeface="Calibri"/>
                <a:cs typeface="Calibri"/>
              </a:rPr>
              <a:t>different </a:t>
            </a:r>
            <a:r>
              <a:rPr sz="2000" spc="-20" dirty="0">
                <a:latin typeface="Calibri"/>
                <a:cs typeface="Calibri"/>
              </a:rPr>
              <a:t>indexers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be plugged </a:t>
            </a:r>
            <a:r>
              <a:rPr sz="2000" spc="-10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repository. </a:t>
            </a:r>
            <a:r>
              <a:rPr sz="2000" spc="-10" dirty="0">
                <a:latin typeface="Calibri"/>
                <a:cs typeface="Calibri"/>
              </a:rPr>
              <a:t>By default, </a:t>
            </a:r>
            <a:r>
              <a:rPr sz="2000" dirty="0">
                <a:latin typeface="Calibri"/>
                <a:cs typeface="Calibri"/>
              </a:rPr>
              <a:t>it </a:t>
            </a:r>
            <a:r>
              <a:rPr sz="2000" spc="-5" dirty="0">
                <a:latin typeface="Calibri"/>
                <a:cs typeface="Calibri"/>
              </a:rPr>
              <a:t>has  implementations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1340" y="2284984"/>
            <a:ext cx="1886585" cy="10033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Lucene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400"/>
              </a:spcBef>
            </a:pPr>
            <a:r>
              <a:rPr sz="1600" i="1" dirty="0">
                <a:latin typeface="Calibri"/>
                <a:cs typeface="Calibri"/>
              </a:rPr>
              <a:t>t</a:t>
            </a:r>
            <a:r>
              <a:rPr sz="1600" i="1" spc="-5" dirty="0">
                <a:latin typeface="Calibri"/>
                <a:cs typeface="Calibri"/>
              </a:rPr>
              <a:t>y</a:t>
            </a:r>
            <a:r>
              <a:rPr sz="1600" i="1" dirty="0">
                <a:latin typeface="Calibri"/>
                <a:cs typeface="Calibri"/>
              </a:rPr>
              <a:t>p</a:t>
            </a:r>
            <a:r>
              <a:rPr sz="1600" i="1" spc="-5" dirty="0">
                <a:latin typeface="Calibri"/>
                <a:cs typeface="Calibri"/>
              </a:rPr>
              <a:t>e:l</a:t>
            </a:r>
            <a:r>
              <a:rPr sz="1600" i="1" dirty="0">
                <a:latin typeface="Calibri"/>
                <a:cs typeface="Calibri"/>
              </a:rPr>
              <a:t>u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spc="-5" dirty="0">
                <a:latin typeface="Calibri"/>
                <a:cs typeface="Calibri"/>
              </a:rPr>
              <a:t>en</a:t>
            </a:r>
            <a:r>
              <a:rPr sz="1600" i="1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Solr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8540" y="3261867"/>
            <a:ext cx="125920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1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Calibri"/>
                <a:cs typeface="Calibri"/>
              </a:rPr>
              <a:t>Embedded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ts val="189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Calibri"/>
                <a:cs typeface="Calibri"/>
              </a:rPr>
              <a:t>Remote</a:t>
            </a:r>
            <a:endParaRPr sz="1600">
              <a:latin typeface="Calibri"/>
              <a:cs typeface="Calibri"/>
            </a:endParaRPr>
          </a:p>
          <a:p>
            <a:pPr marL="469900">
              <a:lnSpc>
                <a:spcPts val="1910"/>
              </a:lnSpc>
            </a:pPr>
            <a:r>
              <a:rPr sz="1600" i="1" spc="-5" dirty="0">
                <a:latin typeface="Calibri"/>
                <a:cs typeface="Calibri"/>
              </a:rPr>
              <a:t>type:solr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8407" y="2851403"/>
            <a:ext cx="6644005" cy="67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2C2C2C"/>
                </a:solidFill>
                <a:latin typeface="Calibri"/>
                <a:cs typeface="Calibri"/>
              </a:rPr>
              <a:t>Caution: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sz="1400" dirty="0">
                <a:solidFill>
                  <a:srgbClr val="707070"/>
                </a:solidFill>
                <a:latin typeface="Calibri"/>
                <a:cs typeface="Calibri"/>
              </a:rPr>
              <a:t>Do </a:t>
            </a:r>
            <a:r>
              <a:rPr sz="1400" spc="-5" dirty="0">
                <a:solidFill>
                  <a:srgbClr val="707070"/>
                </a:solidFill>
                <a:latin typeface="Calibri"/>
                <a:cs typeface="Calibri"/>
              </a:rPr>
              <a:t>not </a:t>
            </a:r>
            <a:r>
              <a:rPr sz="1400" dirty="0">
                <a:solidFill>
                  <a:srgbClr val="707070"/>
                </a:solidFill>
                <a:latin typeface="Calibri"/>
                <a:cs typeface="Calibri"/>
              </a:rPr>
              <a:t>use an </a:t>
            </a:r>
            <a:r>
              <a:rPr sz="1400" spc="-5" dirty="0">
                <a:solidFill>
                  <a:srgbClr val="707070"/>
                </a:solidFill>
                <a:latin typeface="Calibri"/>
                <a:cs typeface="Calibri"/>
              </a:rPr>
              <a:t>embedded Solr </a:t>
            </a:r>
            <a:r>
              <a:rPr sz="1400" dirty="0">
                <a:solidFill>
                  <a:srgbClr val="707070"/>
                </a:solidFill>
                <a:latin typeface="Calibri"/>
                <a:cs typeface="Calibri"/>
              </a:rPr>
              <a:t>server in a </a:t>
            </a:r>
            <a:r>
              <a:rPr sz="1400" spc="-5" dirty="0">
                <a:solidFill>
                  <a:srgbClr val="707070"/>
                </a:solidFill>
                <a:latin typeface="Calibri"/>
                <a:cs typeface="Calibri"/>
              </a:rPr>
              <a:t>production </a:t>
            </a:r>
            <a:r>
              <a:rPr sz="1400" spc="-10" dirty="0">
                <a:solidFill>
                  <a:srgbClr val="707070"/>
                </a:solidFill>
                <a:latin typeface="Calibri"/>
                <a:cs typeface="Calibri"/>
              </a:rPr>
              <a:t>enviroment. </a:t>
            </a:r>
            <a:r>
              <a:rPr sz="1400" spc="-5" dirty="0">
                <a:solidFill>
                  <a:srgbClr val="707070"/>
                </a:solidFill>
                <a:latin typeface="Calibri"/>
                <a:cs typeface="Calibri"/>
              </a:rPr>
              <a:t>It should </a:t>
            </a:r>
            <a:r>
              <a:rPr sz="1400" dirty="0">
                <a:solidFill>
                  <a:srgbClr val="707070"/>
                </a:solidFill>
                <a:latin typeface="Calibri"/>
                <a:cs typeface="Calibri"/>
              </a:rPr>
              <a:t>be used </a:t>
            </a:r>
            <a:r>
              <a:rPr sz="1400" spc="-5" dirty="0">
                <a:solidFill>
                  <a:srgbClr val="707070"/>
                </a:solidFill>
                <a:latin typeface="Calibri"/>
                <a:cs typeface="Calibri"/>
              </a:rPr>
              <a:t>only </a:t>
            </a:r>
            <a:r>
              <a:rPr sz="1400" dirty="0">
                <a:solidFill>
                  <a:srgbClr val="707070"/>
                </a:solidFill>
                <a:latin typeface="Calibri"/>
                <a:cs typeface="Calibri"/>
              </a:rPr>
              <a:t>in a  </a:t>
            </a:r>
            <a:r>
              <a:rPr sz="1400" spc="-5" dirty="0">
                <a:solidFill>
                  <a:srgbClr val="707070"/>
                </a:solidFill>
                <a:latin typeface="Calibri"/>
                <a:cs typeface="Calibri"/>
              </a:rPr>
              <a:t>development </a:t>
            </a:r>
            <a:r>
              <a:rPr sz="1400" spc="-10" dirty="0">
                <a:solidFill>
                  <a:srgbClr val="707070"/>
                </a:solidFill>
                <a:latin typeface="Calibri"/>
                <a:cs typeface="Calibri"/>
              </a:rPr>
              <a:t>enviroment.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2114795"/>
            <a:ext cx="12192000" cy="2165985"/>
            <a:chOff x="0" y="2114795"/>
            <a:chExt cx="12192000" cy="2165985"/>
          </a:xfrm>
        </p:grpSpPr>
        <p:sp>
          <p:nvSpPr>
            <p:cNvPr id="12" name="object 12"/>
            <p:cNvSpPr/>
            <p:nvPr/>
          </p:nvSpPr>
          <p:spPr>
            <a:xfrm>
              <a:off x="4118846" y="2684207"/>
              <a:ext cx="7810500" cy="1099185"/>
            </a:xfrm>
            <a:custGeom>
              <a:avLst/>
              <a:gdLst/>
              <a:ahLst/>
              <a:cxnLst/>
              <a:rect l="l" t="t" r="r" b="b"/>
              <a:pathLst>
                <a:path w="7810500" h="1099185">
                  <a:moveTo>
                    <a:pt x="0" y="183128"/>
                  </a:moveTo>
                  <a:lnTo>
                    <a:pt x="6541" y="134445"/>
                  </a:lnTo>
                  <a:lnTo>
                    <a:pt x="25002" y="90700"/>
                  </a:lnTo>
                  <a:lnTo>
                    <a:pt x="53637" y="53637"/>
                  </a:lnTo>
                  <a:lnTo>
                    <a:pt x="90700" y="25002"/>
                  </a:lnTo>
                  <a:lnTo>
                    <a:pt x="134445" y="6541"/>
                  </a:lnTo>
                  <a:lnTo>
                    <a:pt x="183128" y="0"/>
                  </a:lnTo>
                  <a:lnTo>
                    <a:pt x="7626799" y="0"/>
                  </a:lnTo>
                  <a:lnTo>
                    <a:pt x="7675481" y="6541"/>
                  </a:lnTo>
                  <a:lnTo>
                    <a:pt x="7719227" y="25002"/>
                  </a:lnTo>
                  <a:lnTo>
                    <a:pt x="7756290" y="53637"/>
                  </a:lnTo>
                  <a:lnTo>
                    <a:pt x="7784924" y="90700"/>
                  </a:lnTo>
                  <a:lnTo>
                    <a:pt x="7803385" y="134445"/>
                  </a:lnTo>
                  <a:lnTo>
                    <a:pt x="7809927" y="183128"/>
                  </a:lnTo>
                  <a:lnTo>
                    <a:pt x="7809927" y="915626"/>
                  </a:lnTo>
                  <a:lnTo>
                    <a:pt x="7803385" y="964309"/>
                  </a:lnTo>
                  <a:lnTo>
                    <a:pt x="7784924" y="1008054"/>
                  </a:lnTo>
                  <a:lnTo>
                    <a:pt x="7756290" y="1045117"/>
                  </a:lnTo>
                  <a:lnTo>
                    <a:pt x="7719227" y="1073752"/>
                  </a:lnTo>
                  <a:lnTo>
                    <a:pt x="7675481" y="1092213"/>
                  </a:lnTo>
                  <a:lnTo>
                    <a:pt x="7626799" y="1098755"/>
                  </a:lnTo>
                  <a:lnTo>
                    <a:pt x="183128" y="1098755"/>
                  </a:lnTo>
                  <a:lnTo>
                    <a:pt x="134445" y="1092213"/>
                  </a:lnTo>
                  <a:lnTo>
                    <a:pt x="90700" y="1073752"/>
                  </a:lnTo>
                  <a:lnTo>
                    <a:pt x="53637" y="1045117"/>
                  </a:lnTo>
                  <a:lnTo>
                    <a:pt x="25002" y="1008054"/>
                  </a:lnTo>
                  <a:lnTo>
                    <a:pt x="6541" y="964309"/>
                  </a:lnTo>
                  <a:lnTo>
                    <a:pt x="0" y="915626"/>
                  </a:lnTo>
                  <a:lnTo>
                    <a:pt x="0" y="183128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2114795"/>
              <a:ext cx="12192000" cy="2165985"/>
            </a:xfrm>
            <a:custGeom>
              <a:avLst/>
              <a:gdLst/>
              <a:ahLst/>
              <a:cxnLst/>
              <a:rect l="l" t="t" r="r" b="b"/>
              <a:pathLst>
                <a:path w="12192000" h="2165985">
                  <a:moveTo>
                    <a:pt x="12192000" y="0"/>
                  </a:moveTo>
                  <a:lnTo>
                    <a:pt x="0" y="0"/>
                  </a:lnTo>
                  <a:lnTo>
                    <a:pt x="0" y="2165719"/>
                  </a:lnTo>
                  <a:lnTo>
                    <a:pt x="12192000" y="216571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8E0">
                <a:alpha val="2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7859" y="5122752"/>
            <a:ext cx="4170679" cy="1735455"/>
          </a:xfrm>
          <a:custGeom>
            <a:avLst/>
            <a:gdLst/>
            <a:ahLst/>
            <a:cxnLst/>
            <a:rect l="l" t="t" r="r" b="b"/>
            <a:pathLst>
              <a:path w="4170679" h="1735454">
                <a:moveTo>
                  <a:pt x="4170385" y="0"/>
                </a:moveTo>
                <a:lnTo>
                  <a:pt x="0" y="0"/>
                </a:lnTo>
                <a:lnTo>
                  <a:pt x="0" y="1735247"/>
                </a:lnTo>
                <a:lnTo>
                  <a:pt x="4170385" y="1735247"/>
                </a:lnTo>
                <a:lnTo>
                  <a:pt x="4170385" y="0"/>
                </a:lnTo>
                <a:close/>
              </a:path>
            </a:pathLst>
          </a:custGeom>
          <a:solidFill>
            <a:srgbClr val="FBFBFB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6923" y="2687115"/>
            <a:ext cx="180975" cy="152019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25" dirty="0">
                <a:solidFill>
                  <a:srgbClr val="BFBFBF"/>
                </a:solidFill>
                <a:latin typeface="Calibri"/>
                <a:cs typeface="Calibri"/>
              </a:rPr>
              <a:t>AEM </a:t>
            </a:r>
            <a:r>
              <a:rPr sz="1000" dirty="0">
                <a:solidFill>
                  <a:srgbClr val="BFBFBF"/>
                </a:solidFill>
                <a:latin typeface="Calibri"/>
                <a:cs typeface="Calibri"/>
              </a:rPr>
              <a:t>– </a:t>
            </a:r>
            <a:r>
              <a:rPr sz="1000" spc="30" dirty="0">
                <a:solidFill>
                  <a:srgbClr val="BFBFBF"/>
                </a:solidFill>
                <a:latin typeface="Calibri"/>
                <a:cs typeface="Calibri"/>
              </a:rPr>
              <a:t>QUERY </a:t>
            </a:r>
            <a:r>
              <a:rPr sz="1000" dirty="0">
                <a:solidFill>
                  <a:srgbClr val="BFBFBF"/>
                </a:solidFill>
                <a:latin typeface="Calibri"/>
                <a:cs typeface="Calibri"/>
              </a:rPr>
              <a:t>&amp;</a:t>
            </a:r>
            <a:r>
              <a:rPr sz="1000" spc="19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000" spc="35" dirty="0">
                <a:solidFill>
                  <a:srgbClr val="BFBFBF"/>
                </a:solidFill>
                <a:latin typeface="Calibri"/>
                <a:cs typeface="Calibri"/>
              </a:rPr>
              <a:t>INDEXING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9301" y="419100"/>
            <a:ext cx="169481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Calibri"/>
                <a:cs typeface="Calibri"/>
              </a:rPr>
              <a:t>AEM </a:t>
            </a:r>
            <a:r>
              <a:rPr sz="2600" b="1" dirty="0">
                <a:latin typeface="Calibri"/>
                <a:cs typeface="Calibri"/>
              </a:rPr>
              <a:t>–</a:t>
            </a:r>
            <a:r>
              <a:rPr sz="2600" b="1" spc="-9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SOLR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1340" y="1737867"/>
            <a:ext cx="8422640" cy="246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following are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benefits: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More Flexibility </a:t>
            </a:r>
            <a:r>
              <a:rPr sz="1600" dirty="0">
                <a:latin typeface="Calibri"/>
                <a:cs typeface="Calibri"/>
              </a:rPr>
              <a:t>: </a:t>
            </a:r>
            <a:r>
              <a:rPr sz="1600" spc="-5" dirty="0">
                <a:latin typeface="Calibri"/>
                <a:cs typeface="Calibri"/>
              </a:rPr>
              <a:t>Full </a:t>
            </a:r>
            <a:r>
              <a:rPr sz="1600" spc="-10" dirty="0">
                <a:latin typeface="Calibri"/>
                <a:cs typeface="Calibri"/>
              </a:rPr>
              <a:t>control </a:t>
            </a:r>
            <a:r>
              <a:rPr sz="1600" spc="-5" dirty="0">
                <a:latin typeface="Calibri"/>
                <a:cs typeface="Calibri"/>
              </a:rPr>
              <a:t>over the </a:t>
            </a:r>
            <a:r>
              <a:rPr sz="1600" dirty="0">
                <a:latin typeface="Calibri"/>
                <a:cs typeface="Calibri"/>
              </a:rPr>
              <a:t>Solr </a:t>
            </a:r>
            <a:r>
              <a:rPr sz="1600" spc="-5" dirty="0">
                <a:latin typeface="Calibri"/>
                <a:cs typeface="Calibri"/>
              </a:rPr>
              <a:t>document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Better Utilization </a:t>
            </a:r>
            <a:r>
              <a:rPr sz="1600" dirty="0">
                <a:latin typeface="Calibri"/>
                <a:cs typeface="Calibri"/>
              </a:rPr>
              <a:t>: </a:t>
            </a:r>
            <a:r>
              <a:rPr sz="1600" spc="-10" dirty="0">
                <a:latin typeface="Calibri"/>
                <a:cs typeface="Calibri"/>
              </a:rPr>
              <a:t>Control over </a:t>
            </a:r>
            <a:r>
              <a:rPr sz="1600" spc="-5" dirty="0">
                <a:latin typeface="Calibri"/>
                <a:cs typeface="Calibri"/>
              </a:rPr>
              <a:t>boosting specific fields in </a:t>
            </a:r>
            <a:r>
              <a:rPr sz="1600" dirty="0">
                <a:latin typeface="Calibri"/>
                <a:cs typeface="Calibri"/>
              </a:rPr>
              <a:t>Solr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document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More </a:t>
            </a:r>
            <a:r>
              <a:rPr sz="1600" spc="-5" dirty="0">
                <a:latin typeface="Calibri"/>
                <a:cs typeface="Calibri"/>
              </a:rPr>
              <a:t>Run-time </a:t>
            </a:r>
            <a:r>
              <a:rPr sz="1600" dirty="0">
                <a:latin typeface="Calibri"/>
                <a:cs typeface="Calibri"/>
              </a:rPr>
              <a:t>: </a:t>
            </a:r>
            <a:r>
              <a:rPr sz="1600" spc="-10" dirty="0">
                <a:latin typeface="Calibri"/>
                <a:cs typeface="Calibri"/>
              </a:rPr>
              <a:t>Real </a:t>
            </a:r>
            <a:r>
              <a:rPr sz="1600" spc="-5" dirty="0">
                <a:latin typeface="Calibri"/>
                <a:cs typeface="Calibri"/>
              </a:rPr>
              <a:t>time </a:t>
            </a:r>
            <a:r>
              <a:rPr sz="1600" spc="-10" dirty="0">
                <a:latin typeface="Calibri"/>
                <a:cs typeface="Calibri"/>
              </a:rPr>
              <a:t>indexing </a:t>
            </a:r>
            <a:r>
              <a:rPr sz="1600" spc="-5" dirty="0">
                <a:latin typeface="Calibri"/>
                <a:cs typeface="Calibri"/>
              </a:rPr>
              <a:t>is within your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control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More </a:t>
            </a:r>
            <a:r>
              <a:rPr sz="1600" spc="-5" dirty="0">
                <a:latin typeface="Calibri"/>
                <a:cs typeface="Calibri"/>
              </a:rPr>
              <a:t>Scalable </a:t>
            </a:r>
            <a:r>
              <a:rPr sz="1600" dirty="0">
                <a:latin typeface="Calibri"/>
                <a:cs typeface="Calibri"/>
              </a:rPr>
              <a:t>: </a:t>
            </a:r>
            <a:r>
              <a:rPr sz="1600" spc="-5" dirty="0">
                <a:latin typeface="Calibri"/>
                <a:cs typeface="Calibri"/>
              </a:rPr>
              <a:t>Helps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multiple sites (multi-region, multi-lingual) resides in the same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instance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following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con: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Implementation effort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required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6F55-65AF-4147-A584-87CFB96F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22F57-F085-4CE7-AE9D-E112B307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360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2436" y="1104900"/>
            <a:ext cx="1480185" cy="1664970"/>
            <a:chOff x="1202436" y="1104900"/>
            <a:chExt cx="1480185" cy="1664970"/>
          </a:xfrm>
        </p:grpSpPr>
        <p:sp>
          <p:nvSpPr>
            <p:cNvPr id="3" name="object 3"/>
            <p:cNvSpPr/>
            <p:nvPr/>
          </p:nvSpPr>
          <p:spPr>
            <a:xfrm>
              <a:off x="1202436" y="1104900"/>
              <a:ext cx="1473835" cy="737870"/>
            </a:xfrm>
            <a:custGeom>
              <a:avLst/>
              <a:gdLst/>
              <a:ahLst/>
              <a:cxnLst/>
              <a:rect l="l" t="t" r="r" b="b"/>
              <a:pathLst>
                <a:path w="1473835" h="737869">
                  <a:moveTo>
                    <a:pt x="1399920" y="0"/>
                  </a:moveTo>
                  <a:lnTo>
                    <a:pt x="73786" y="0"/>
                  </a:lnTo>
                  <a:lnTo>
                    <a:pt x="45059" y="5796"/>
                  </a:lnTo>
                  <a:lnTo>
                    <a:pt x="21605" y="21605"/>
                  </a:lnTo>
                  <a:lnTo>
                    <a:pt x="5796" y="45059"/>
                  </a:lnTo>
                  <a:lnTo>
                    <a:pt x="0" y="73787"/>
                  </a:lnTo>
                  <a:lnTo>
                    <a:pt x="0" y="663828"/>
                  </a:lnTo>
                  <a:lnTo>
                    <a:pt x="5796" y="692556"/>
                  </a:lnTo>
                  <a:lnTo>
                    <a:pt x="21605" y="716010"/>
                  </a:lnTo>
                  <a:lnTo>
                    <a:pt x="45059" y="731819"/>
                  </a:lnTo>
                  <a:lnTo>
                    <a:pt x="73786" y="737615"/>
                  </a:lnTo>
                  <a:lnTo>
                    <a:pt x="1399920" y="737615"/>
                  </a:lnTo>
                  <a:lnTo>
                    <a:pt x="1428648" y="731819"/>
                  </a:lnTo>
                  <a:lnTo>
                    <a:pt x="1452102" y="716010"/>
                  </a:lnTo>
                  <a:lnTo>
                    <a:pt x="1467911" y="692556"/>
                  </a:lnTo>
                  <a:lnTo>
                    <a:pt x="1473708" y="663828"/>
                  </a:lnTo>
                  <a:lnTo>
                    <a:pt x="1473708" y="73787"/>
                  </a:lnTo>
                  <a:lnTo>
                    <a:pt x="1467911" y="45059"/>
                  </a:lnTo>
                  <a:lnTo>
                    <a:pt x="1452102" y="21605"/>
                  </a:lnTo>
                  <a:lnTo>
                    <a:pt x="1428648" y="5796"/>
                  </a:lnTo>
                  <a:lnTo>
                    <a:pt x="1399920" y="0"/>
                  </a:lnTo>
                  <a:close/>
                </a:path>
              </a:pathLst>
            </a:custGeom>
            <a:solidFill>
              <a:srgbClr val="5B9BD4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50264" y="1842516"/>
              <a:ext cx="147955" cy="553085"/>
            </a:xfrm>
            <a:custGeom>
              <a:avLst/>
              <a:gdLst/>
              <a:ahLst/>
              <a:cxnLst/>
              <a:rect l="l" t="t" r="r" b="b"/>
              <a:pathLst>
                <a:path w="147955" h="553085">
                  <a:moveTo>
                    <a:pt x="0" y="0"/>
                  </a:moveTo>
                  <a:lnTo>
                    <a:pt x="0" y="552831"/>
                  </a:lnTo>
                  <a:lnTo>
                    <a:pt x="147447" y="552831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8092" y="2026919"/>
              <a:ext cx="1178560" cy="736600"/>
            </a:xfrm>
            <a:custGeom>
              <a:avLst/>
              <a:gdLst/>
              <a:ahLst/>
              <a:cxnLst/>
              <a:rect l="l" t="t" r="r" b="b"/>
              <a:pathLst>
                <a:path w="1178560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104392" y="0"/>
                  </a:lnTo>
                  <a:lnTo>
                    <a:pt x="1133099" y="5776"/>
                  </a:lnTo>
                  <a:lnTo>
                    <a:pt x="1156509" y="21542"/>
                  </a:lnTo>
                  <a:lnTo>
                    <a:pt x="1172275" y="44952"/>
                  </a:lnTo>
                  <a:lnTo>
                    <a:pt x="1178052" y="73659"/>
                  </a:lnTo>
                  <a:lnTo>
                    <a:pt x="1178052" y="662431"/>
                  </a:lnTo>
                  <a:lnTo>
                    <a:pt x="1172275" y="691139"/>
                  </a:lnTo>
                  <a:lnTo>
                    <a:pt x="1156509" y="714549"/>
                  </a:lnTo>
                  <a:lnTo>
                    <a:pt x="1133099" y="730315"/>
                  </a:lnTo>
                  <a:lnTo>
                    <a:pt x="1104392" y="736091"/>
                  </a:lnTo>
                  <a:lnTo>
                    <a:pt x="73660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1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19452" y="2036826"/>
            <a:ext cx="734060" cy="6718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765" marR="5080" indent="-12700" algn="just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latin typeface="Calibri"/>
                <a:cs typeface="Calibri"/>
              </a:rPr>
              <a:t>Full site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/  </a:t>
            </a:r>
            <a:r>
              <a:rPr sz="1500" spc="-10" dirty="0">
                <a:latin typeface="Calibri"/>
                <a:cs typeface="Calibri"/>
              </a:rPr>
              <a:t>Free </a:t>
            </a:r>
            <a:r>
              <a:rPr sz="1500" spc="-15" dirty="0">
                <a:latin typeface="Calibri"/>
                <a:cs typeface="Calibri"/>
              </a:rPr>
              <a:t>text  </a:t>
            </a:r>
            <a:r>
              <a:rPr sz="1500" spc="-10" dirty="0">
                <a:latin typeface="Calibri"/>
                <a:cs typeface="Calibri"/>
              </a:rPr>
              <a:t>search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43913" y="1836166"/>
            <a:ext cx="1338580" cy="1855470"/>
            <a:chOff x="1343913" y="1836166"/>
            <a:chExt cx="1338580" cy="1855470"/>
          </a:xfrm>
        </p:grpSpPr>
        <p:sp>
          <p:nvSpPr>
            <p:cNvPr id="8" name="object 8"/>
            <p:cNvSpPr/>
            <p:nvPr/>
          </p:nvSpPr>
          <p:spPr>
            <a:xfrm>
              <a:off x="1350263" y="1842516"/>
              <a:ext cx="147955" cy="1474470"/>
            </a:xfrm>
            <a:custGeom>
              <a:avLst/>
              <a:gdLst/>
              <a:ahLst/>
              <a:cxnLst/>
              <a:rect l="l" t="t" r="r" b="b"/>
              <a:pathLst>
                <a:path w="147955" h="1474470">
                  <a:moveTo>
                    <a:pt x="0" y="0"/>
                  </a:moveTo>
                  <a:lnTo>
                    <a:pt x="0" y="1474089"/>
                  </a:lnTo>
                  <a:lnTo>
                    <a:pt x="147447" y="1474089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8092" y="2947416"/>
              <a:ext cx="1178560" cy="737870"/>
            </a:xfrm>
            <a:custGeom>
              <a:avLst/>
              <a:gdLst/>
              <a:ahLst/>
              <a:cxnLst/>
              <a:rect l="l" t="t" r="r" b="b"/>
              <a:pathLst>
                <a:path w="1178560" h="737870">
                  <a:moveTo>
                    <a:pt x="0" y="73787"/>
                  </a:moveTo>
                  <a:lnTo>
                    <a:pt x="5796" y="45059"/>
                  </a:lnTo>
                  <a:lnTo>
                    <a:pt x="21605" y="21605"/>
                  </a:lnTo>
                  <a:lnTo>
                    <a:pt x="45059" y="5796"/>
                  </a:lnTo>
                  <a:lnTo>
                    <a:pt x="73787" y="0"/>
                  </a:lnTo>
                  <a:lnTo>
                    <a:pt x="1104265" y="0"/>
                  </a:lnTo>
                  <a:lnTo>
                    <a:pt x="1132992" y="5796"/>
                  </a:lnTo>
                  <a:lnTo>
                    <a:pt x="1156446" y="21605"/>
                  </a:lnTo>
                  <a:lnTo>
                    <a:pt x="1172255" y="45059"/>
                  </a:lnTo>
                  <a:lnTo>
                    <a:pt x="1178052" y="73787"/>
                  </a:lnTo>
                  <a:lnTo>
                    <a:pt x="1178052" y="663829"/>
                  </a:lnTo>
                  <a:lnTo>
                    <a:pt x="1172255" y="692556"/>
                  </a:lnTo>
                  <a:lnTo>
                    <a:pt x="1156446" y="716010"/>
                  </a:lnTo>
                  <a:lnTo>
                    <a:pt x="1132992" y="731819"/>
                  </a:lnTo>
                  <a:lnTo>
                    <a:pt x="1104265" y="737616"/>
                  </a:lnTo>
                  <a:lnTo>
                    <a:pt x="73787" y="737616"/>
                  </a:lnTo>
                  <a:lnTo>
                    <a:pt x="45059" y="731819"/>
                  </a:lnTo>
                  <a:lnTo>
                    <a:pt x="21605" y="716010"/>
                  </a:lnTo>
                  <a:lnTo>
                    <a:pt x="5796" y="692556"/>
                  </a:lnTo>
                  <a:lnTo>
                    <a:pt x="0" y="663829"/>
                  </a:lnTo>
                  <a:lnTo>
                    <a:pt x="0" y="7378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72792" y="2957906"/>
            <a:ext cx="629920" cy="67246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4765" marR="5080" indent="-12700" algn="just">
              <a:lnSpc>
                <a:spcPct val="91400"/>
              </a:lnSpc>
              <a:spcBef>
                <a:spcPts val="254"/>
              </a:spcBef>
            </a:pPr>
            <a:r>
              <a:rPr sz="1500" dirty="0">
                <a:latin typeface="Calibri"/>
                <a:cs typeface="Calibri"/>
              </a:rPr>
              <a:t>Module  </a:t>
            </a:r>
            <a:r>
              <a:rPr sz="1500" spc="-5" dirty="0">
                <a:latin typeface="Calibri"/>
                <a:cs typeface="Calibri"/>
              </a:rPr>
              <a:t>specific  </a:t>
            </a:r>
            <a:r>
              <a:rPr sz="1500" spc="-10" dirty="0">
                <a:latin typeface="Calibri"/>
                <a:cs typeface="Calibri"/>
              </a:rPr>
              <a:t>search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3913" y="1836166"/>
            <a:ext cx="1338580" cy="2776220"/>
            <a:chOff x="1343913" y="1836166"/>
            <a:chExt cx="1338580" cy="2776220"/>
          </a:xfrm>
        </p:grpSpPr>
        <p:sp>
          <p:nvSpPr>
            <p:cNvPr id="12" name="object 12"/>
            <p:cNvSpPr/>
            <p:nvPr/>
          </p:nvSpPr>
          <p:spPr>
            <a:xfrm>
              <a:off x="1350263" y="1842516"/>
              <a:ext cx="147955" cy="2395855"/>
            </a:xfrm>
            <a:custGeom>
              <a:avLst/>
              <a:gdLst/>
              <a:ahLst/>
              <a:cxnLst/>
              <a:rect l="l" t="t" r="r" b="b"/>
              <a:pathLst>
                <a:path w="147955" h="2395854">
                  <a:moveTo>
                    <a:pt x="0" y="0"/>
                  </a:moveTo>
                  <a:lnTo>
                    <a:pt x="0" y="2395474"/>
                  </a:lnTo>
                  <a:lnTo>
                    <a:pt x="147447" y="2395474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8092" y="3869436"/>
              <a:ext cx="1178560" cy="736600"/>
            </a:xfrm>
            <a:custGeom>
              <a:avLst/>
              <a:gdLst/>
              <a:ahLst/>
              <a:cxnLst/>
              <a:rect l="l" t="t" r="r" b="b"/>
              <a:pathLst>
                <a:path w="1178560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104392" y="0"/>
                  </a:lnTo>
                  <a:lnTo>
                    <a:pt x="1133099" y="5776"/>
                  </a:lnTo>
                  <a:lnTo>
                    <a:pt x="1156509" y="21542"/>
                  </a:lnTo>
                  <a:lnTo>
                    <a:pt x="1172275" y="44952"/>
                  </a:lnTo>
                  <a:lnTo>
                    <a:pt x="1178052" y="73659"/>
                  </a:lnTo>
                  <a:lnTo>
                    <a:pt x="1178052" y="662432"/>
                  </a:lnTo>
                  <a:lnTo>
                    <a:pt x="1172275" y="691139"/>
                  </a:lnTo>
                  <a:lnTo>
                    <a:pt x="1156509" y="714549"/>
                  </a:lnTo>
                  <a:lnTo>
                    <a:pt x="1133099" y="730315"/>
                  </a:lnTo>
                  <a:lnTo>
                    <a:pt x="1104392" y="736091"/>
                  </a:lnTo>
                  <a:lnTo>
                    <a:pt x="73660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2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47241" y="4089272"/>
            <a:ext cx="10775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Assets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Search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44167" y="1836420"/>
            <a:ext cx="1338580" cy="3689985"/>
            <a:chOff x="1344167" y="1836420"/>
            <a:chExt cx="1338580" cy="3689985"/>
          </a:xfrm>
        </p:grpSpPr>
        <p:sp>
          <p:nvSpPr>
            <p:cNvPr id="16" name="object 16"/>
            <p:cNvSpPr/>
            <p:nvPr/>
          </p:nvSpPr>
          <p:spPr>
            <a:xfrm>
              <a:off x="1350263" y="1842516"/>
              <a:ext cx="147955" cy="3308985"/>
            </a:xfrm>
            <a:custGeom>
              <a:avLst/>
              <a:gdLst/>
              <a:ahLst/>
              <a:cxnLst/>
              <a:rect l="l" t="t" r="r" b="b"/>
              <a:pathLst>
                <a:path w="147955" h="3308985">
                  <a:moveTo>
                    <a:pt x="0" y="0"/>
                  </a:moveTo>
                  <a:lnTo>
                    <a:pt x="0" y="3308858"/>
                  </a:lnTo>
                  <a:lnTo>
                    <a:pt x="147447" y="3308858"/>
                  </a:lnTo>
                </a:path>
              </a:pathLst>
            </a:custGeom>
            <a:ln w="12191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98091" y="4782312"/>
              <a:ext cx="1178560" cy="737870"/>
            </a:xfrm>
            <a:custGeom>
              <a:avLst/>
              <a:gdLst/>
              <a:ahLst/>
              <a:cxnLst/>
              <a:rect l="l" t="t" r="r" b="b"/>
              <a:pathLst>
                <a:path w="1178560" h="737870">
                  <a:moveTo>
                    <a:pt x="0" y="73787"/>
                  </a:moveTo>
                  <a:lnTo>
                    <a:pt x="5796" y="45059"/>
                  </a:lnTo>
                  <a:lnTo>
                    <a:pt x="21605" y="21605"/>
                  </a:lnTo>
                  <a:lnTo>
                    <a:pt x="45059" y="5796"/>
                  </a:lnTo>
                  <a:lnTo>
                    <a:pt x="73787" y="0"/>
                  </a:lnTo>
                  <a:lnTo>
                    <a:pt x="1104265" y="0"/>
                  </a:lnTo>
                  <a:lnTo>
                    <a:pt x="1132992" y="5796"/>
                  </a:lnTo>
                  <a:lnTo>
                    <a:pt x="1156446" y="21605"/>
                  </a:lnTo>
                  <a:lnTo>
                    <a:pt x="1172255" y="45059"/>
                  </a:lnTo>
                  <a:lnTo>
                    <a:pt x="1178052" y="73787"/>
                  </a:lnTo>
                  <a:lnTo>
                    <a:pt x="1178052" y="663829"/>
                  </a:lnTo>
                  <a:lnTo>
                    <a:pt x="1172255" y="692556"/>
                  </a:lnTo>
                  <a:lnTo>
                    <a:pt x="1156446" y="716010"/>
                  </a:lnTo>
                  <a:lnTo>
                    <a:pt x="1132992" y="731819"/>
                  </a:lnTo>
                  <a:lnTo>
                    <a:pt x="1104265" y="737616"/>
                  </a:lnTo>
                  <a:lnTo>
                    <a:pt x="73787" y="737616"/>
                  </a:lnTo>
                  <a:lnTo>
                    <a:pt x="45059" y="731819"/>
                  </a:lnTo>
                  <a:lnTo>
                    <a:pt x="21605" y="716010"/>
                  </a:lnTo>
                  <a:lnTo>
                    <a:pt x="5796" y="692556"/>
                  </a:lnTo>
                  <a:lnTo>
                    <a:pt x="0" y="663829"/>
                  </a:lnTo>
                  <a:lnTo>
                    <a:pt x="0" y="7378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5632" y="4898263"/>
            <a:ext cx="902969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4381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latin typeface="Calibri"/>
                <a:cs typeface="Calibri"/>
              </a:rPr>
              <a:t>Property </a:t>
            </a:r>
            <a:r>
              <a:rPr sz="1500" dirty="0">
                <a:latin typeface="Calibri"/>
                <a:cs typeface="Calibri"/>
              </a:rPr>
              <a:t>/  </a:t>
            </a:r>
            <a:r>
              <a:rPr sz="1500" spc="-5" dirty="0">
                <a:latin typeface="Calibri"/>
                <a:cs typeface="Calibri"/>
              </a:rPr>
              <a:t>Field</a:t>
            </a:r>
            <a:r>
              <a:rPr sz="1500" spc="-8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Based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44951" y="1104900"/>
            <a:ext cx="1473835" cy="737870"/>
          </a:xfrm>
          <a:custGeom>
            <a:avLst/>
            <a:gdLst/>
            <a:ahLst/>
            <a:cxnLst/>
            <a:rect l="l" t="t" r="r" b="b"/>
            <a:pathLst>
              <a:path w="1473835" h="737869">
                <a:moveTo>
                  <a:pt x="1399921" y="0"/>
                </a:moveTo>
                <a:lnTo>
                  <a:pt x="73787" y="0"/>
                </a:lnTo>
                <a:lnTo>
                  <a:pt x="45059" y="5796"/>
                </a:lnTo>
                <a:lnTo>
                  <a:pt x="21605" y="21605"/>
                </a:lnTo>
                <a:lnTo>
                  <a:pt x="5796" y="45059"/>
                </a:lnTo>
                <a:lnTo>
                  <a:pt x="0" y="73787"/>
                </a:lnTo>
                <a:lnTo>
                  <a:pt x="0" y="663828"/>
                </a:lnTo>
                <a:lnTo>
                  <a:pt x="5796" y="692556"/>
                </a:lnTo>
                <a:lnTo>
                  <a:pt x="21605" y="716010"/>
                </a:lnTo>
                <a:lnTo>
                  <a:pt x="45059" y="731819"/>
                </a:lnTo>
                <a:lnTo>
                  <a:pt x="73787" y="737615"/>
                </a:lnTo>
                <a:lnTo>
                  <a:pt x="1399921" y="737615"/>
                </a:lnTo>
                <a:lnTo>
                  <a:pt x="1428648" y="731819"/>
                </a:lnTo>
                <a:lnTo>
                  <a:pt x="1452102" y="716010"/>
                </a:lnTo>
                <a:lnTo>
                  <a:pt x="1467911" y="692556"/>
                </a:lnTo>
                <a:lnTo>
                  <a:pt x="1473708" y="663828"/>
                </a:lnTo>
                <a:lnTo>
                  <a:pt x="1473708" y="73787"/>
                </a:lnTo>
                <a:lnTo>
                  <a:pt x="1467911" y="45059"/>
                </a:lnTo>
                <a:lnTo>
                  <a:pt x="1452102" y="21605"/>
                </a:lnTo>
                <a:lnTo>
                  <a:pt x="1428648" y="5796"/>
                </a:lnTo>
                <a:lnTo>
                  <a:pt x="1399921" y="0"/>
                </a:lnTo>
                <a:close/>
              </a:path>
            </a:pathLst>
          </a:custGeom>
          <a:solidFill>
            <a:srgbClr val="5B9BD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14703" y="1223518"/>
            <a:ext cx="30607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88489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Com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n	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86429" y="1836166"/>
            <a:ext cx="1338580" cy="933450"/>
            <a:chOff x="3186429" y="1836166"/>
            <a:chExt cx="1338580" cy="933450"/>
          </a:xfrm>
        </p:grpSpPr>
        <p:sp>
          <p:nvSpPr>
            <p:cNvPr id="22" name="object 22"/>
            <p:cNvSpPr/>
            <p:nvPr/>
          </p:nvSpPr>
          <p:spPr>
            <a:xfrm>
              <a:off x="3192779" y="1842516"/>
              <a:ext cx="147955" cy="553085"/>
            </a:xfrm>
            <a:custGeom>
              <a:avLst/>
              <a:gdLst/>
              <a:ahLst/>
              <a:cxnLst/>
              <a:rect l="l" t="t" r="r" b="b"/>
              <a:pathLst>
                <a:path w="147954" h="553085">
                  <a:moveTo>
                    <a:pt x="0" y="0"/>
                  </a:moveTo>
                  <a:lnTo>
                    <a:pt x="0" y="552831"/>
                  </a:lnTo>
                  <a:lnTo>
                    <a:pt x="147446" y="552831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40607" y="2026920"/>
              <a:ext cx="1178560" cy="736600"/>
            </a:xfrm>
            <a:custGeom>
              <a:avLst/>
              <a:gdLst/>
              <a:ahLst/>
              <a:cxnLst/>
              <a:rect l="l" t="t" r="r" b="b"/>
              <a:pathLst>
                <a:path w="1178560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59" y="0"/>
                  </a:lnTo>
                  <a:lnTo>
                    <a:pt x="1104391" y="0"/>
                  </a:lnTo>
                  <a:lnTo>
                    <a:pt x="1133099" y="5776"/>
                  </a:lnTo>
                  <a:lnTo>
                    <a:pt x="1156509" y="21542"/>
                  </a:lnTo>
                  <a:lnTo>
                    <a:pt x="1172275" y="44952"/>
                  </a:lnTo>
                  <a:lnTo>
                    <a:pt x="1178052" y="73659"/>
                  </a:lnTo>
                  <a:lnTo>
                    <a:pt x="1178052" y="662431"/>
                  </a:lnTo>
                  <a:lnTo>
                    <a:pt x="1172275" y="691139"/>
                  </a:lnTo>
                  <a:lnTo>
                    <a:pt x="1156509" y="714549"/>
                  </a:lnTo>
                  <a:lnTo>
                    <a:pt x="1133099" y="730315"/>
                  </a:lnTo>
                  <a:lnTo>
                    <a:pt x="1104391" y="736091"/>
                  </a:lnTo>
                  <a:lnTo>
                    <a:pt x="73659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1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14165" y="2246121"/>
            <a:ext cx="6305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latin typeface="Calibri"/>
                <a:cs typeface="Calibri"/>
              </a:rPr>
              <a:t>Faceted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86429" y="1836166"/>
            <a:ext cx="1338580" cy="1855470"/>
            <a:chOff x="3186429" y="1836166"/>
            <a:chExt cx="1338580" cy="1855470"/>
          </a:xfrm>
        </p:grpSpPr>
        <p:sp>
          <p:nvSpPr>
            <p:cNvPr id="26" name="object 26"/>
            <p:cNvSpPr/>
            <p:nvPr/>
          </p:nvSpPr>
          <p:spPr>
            <a:xfrm>
              <a:off x="3192779" y="1842516"/>
              <a:ext cx="147955" cy="1474470"/>
            </a:xfrm>
            <a:custGeom>
              <a:avLst/>
              <a:gdLst/>
              <a:ahLst/>
              <a:cxnLst/>
              <a:rect l="l" t="t" r="r" b="b"/>
              <a:pathLst>
                <a:path w="147954" h="1474470">
                  <a:moveTo>
                    <a:pt x="0" y="0"/>
                  </a:moveTo>
                  <a:lnTo>
                    <a:pt x="0" y="1474089"/>
                  </a:lnTo>
                  <a:lnTo>
                    <a:pt x="147446" y="1474089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40607" y="2947416"/>
              <a:ext cx="1178560" cy="737870"/>
            </a:xfrm>
            <a:custGeom>
              <a:avLst/>
              <a:gdLst/>
              <a:ahLst/>
              <a:cxnLst/>
              <a:rect l="l" t="t" r="r" b="b"/>
              <a:pathLst>
                <a:path w="1178560" h="737870">
                  <a:moveTo>
                    <a:pt x="0" y="73787"/>
                  </a:moveTo>
                  <a:lnTo>
                    <a:pt x="5796" y="45059"/>
                  </a:lnTo>
                  <a:lnTo>
                    <a:pt x="21605" y="21605"/>
                  </a:lnTo>
                  <a:lnTo>
                    <a:pt x="45059" y="5796"/>
                  </a:lnTo>
                  <a:lnTo>
                    <a:pt x="73787" y="0"/>
                  </a:lnTo>
                  <a:lnTo>
                    <a:pt x="1104264" y="0"/>
                  </a:lnTo>
                  <a:lnTo>
                    <a:pt x="1132992" y="5796"/>
                  </a:lnTo>
                  <a:lnTo>
                    <a:pt x="1156446" y="21605"/>
                  </a:lnTo>
                  <a:lnTo>
                    <a:pt x="1172255" y="45059"/>
                  </a:lnTo>
                  <a:lnTo>
                    <a:pt x="1178052" y="73787"/>
                  </a:lnTo>
                  <a:lnTo>
                    <a:pt x="1178052" y="663829"/>
                  </a:lnTo>
                  <a:lnTo>
                    <a:pt x="1172255" y="692556"/>
                  </a:lnTo>
                  <a:lnTo>
                    <a:pt x="1156446" y="716010"/>
                  </a:lnTo>
                  <a:lnTo>
                    <a:pt x="1132992" y="731819"/>
                  </a:lnTo>
                  <a:lnTo>
                    <a:pt x="1104264" y="737616"/>
                  </a:lnTo>
                  <a:lnTo>
                    <a:pt x="73787" y="737616"/>
                  </a:lnTo>
                  <a:lnTo>
                    <a:pt x="45059" y="731819"/>
                  </a:lnTo>
                  <a:lnTo>
                    <a:pt x="21605" y="716010"/>
                  </a:lnTo>
                  <a:lnTo>
                    <a:pt x="5796" y="692556"/>
                  </a:lnTo>
                  <a:lnTo>
                    <a:pt x="0" y="663829"/>
                  </a:lnTo>
                  <a:lnTo>
                    <a:pt x="0" y="7378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16046" y="3167634"/>
            <a:ext cx="10280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Auto</a:t>
            </a:r>
            <a:r>
              <a:rPr sz="1500" spc="-7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suggest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186429" y="1836166"/>
            <a:ext cx="1338580" cy="2776220"/>
            <a:chOff x="3186429" y="1836166"/>
            <a:chExt cx="1338580" cy="2776220"/>
          </a:xfrm>
        </p:grpSpPr>
        <p:sp>
          <p:nvSpPr>
            <p:cNvPr id="30" name="object 30"/>
            <p:cNvSpPr/>
            <p:nvPr/>
          </p:nvSpPr>
          <p:spPr>
            <a:xfrm>
              <a:off x="3192779" y="1842516"/>
              <a:ext cx="147955" cy="2395855"/>
            </a:xfrm>
            <a:custGeom>
              <a:avLst/>
              <a:gdLst/>
              <a:ahLst/>
              <a:cxnLst/>
              <a:rect l="l" t="t" r="r" b="b"/>
              <a:pathLst>
                <a:path w="147954" h="2395854">
                  <a:moveTo>
                    <a:pt x="0" y="0"/>
                  </a:moveTo>
                  <a:lnTo>
                    <a:pt x="0" y="2395474"/>
                  </a:lnTo>
                  <a:lnTo>
                    <a:pt x="147446" y="2395474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0607" y="3869436"/>
              <a:ext cx="1178560" cy="736600"/>
            </a:xfrm>
            <a:custGeom>
              <a:avLst/>
              <a:gdLst/>
              <a:ahLst/>
              <a:cxnLst/>
              <a:rect l="l" t="t" r="r" b="b"/>
              <a:pathLst>
                <a:path w="1178560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59" y="0"/>
                  </a:lnTo>
                  <a:lnTo>
                    <a:pt x="1104391" y="0"/>
                  </a:lnTo>
                  <a:lnTo>
                    <a:pt x="1133099" y="5776"/>
                  </a:lnTo>
                  <a:lnTo>
                    <a:pt x="1156509" y="21542"/>
                  </a:lnTo>
                  <a:lnTo>
                    <a:pt x="1172275" y="44952"/>
                  </a:lnTo>
                  <a:lnTo>
                    <a:pt x="1178052" y="73659"/>
                  </a:lnTo>
                  <a:lnTo>
                    <a:pt x="1178052" y="662432"/>
                  </a:lnTo>
                  <a:lnTo>
                    <a:pt x="1172275" y="691139"/>
                  </a:lnTo>
                  <a:lnTo>
                    <a:pt x="1156509" y="714549"/>
                  </a:lnTo>
                  <a:lnTo>
                    <a:pt x="1133099" y="730315"/>
                  </a:lnTo>
                  <a:lnTo>
                    <a:pt x="1104391" y="736091"/>
                  </a:lnTo>
                  <a:lnTo>
                    <a:pt x="73659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2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64814" y="3879850"/>
            <a:ext cx="931544" cy="6718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ctr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latin typeface="Calibri"/>
                <a:cs typeface="Calibri"/>
              </a:rPr>
              <a:t>Spell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check,  </a:t>
            </a:r>
            <a:r>
              <a:rPr sz="1500" spc="-5" dirty="0">
                <a:latin typeface="Calibri"/>
                <a:cs typeface="Calibri"/>
              </a:rPr>
              <a:t>Auto  correction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186683" y="1836420"/>
            <a:ext cx="1338580" cy="3689985"/>
            <a:chOff x="3186683" y="1836420"/>
            <a:chExt cx="1338580" cy="3689985"/>
          </a:xfrm>
        </p:grpSpPr>
        <p:sp>
          <p:nvSpPr>
            <p:cNvPr id="34" name="object 34"/>
            <p:cNvSpPr/>
            <p:nvPr/>
          </p:nvSpPr>
          <p:spPr>
            <a:xfrm>
              <a:off x="3192779" y="1842516"/>
              <a:ext cx="147955" cy="3308985"/>
            </a:xfrm>
            <a:custGeom>
              <a:avLst/>
              <a:gdLst/>
              <a:ahLst/>
              <a:cxnLst/>
              <a:rect l="l" t="t" r="r" b="b"/>
              <a:pathLst>
                <a:path w="147954" h="3308985">
                  <a:moveTo>
                    <a:pt x="0" y="0"/>
                  </a:moveTo>
                  <a:lnTo>
                    <a:pt x="0" y="3308858"/>
                  </a:lnTo>
                  <a:lnTo>
                    <a:pt x="147446" y="3308858"/>
                  </a:lnTo>
                </a:path>
              </a:pathLst>
            </a:custGeom>
            <a:ln w="12191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40607" y="4782312"/>
              <a:ext cx="1178560" cy="737870"/>
            </a:xfrm>
            <a:custGeom>
              <a:avLst/>
              <a:gdLst/>
              <a:ahLst/>
              <a:cxnLst/>
              <a:rect l="l" t="t" r="r" b="b"/>
              <a:pathLst>
                <a:path w="1178560" h="737870">
                  <a:moveTo>
                    <a:pt x="0" y="73787"/>
                  </a:moveTo>
                  <a:lnTo>
                    <a:pt x="5796" y="45059"/>
                  </a:lnTo>
                  <a:lnTo>
                    <a:pt x="21605" y="21605"/>
                  </a:lnTo>
                  <a:lnTo>
                    <a:pt x="45059" y="5796"/>
                  </a:lnTo>
                  <a:lnTo>
                    <a:pt x="73787" y="0"/>
                  </a:lnTo>
                  <a:lnTo>
                    <a:pt x="1104264" y="0"/>
                  </a:lnTo>
                  <a:lnTo>
                    <a:pt x="1132992" y="5796"/>
                  </a:lnTo>
                  <a:lnTo>
                    <a:pt x="1156446" y="21605"/>
                  </a:lnTo>
                  <a:lnTo>
                    <a:pt x="1172255" y="45059"/>
                  </a:lnTo>
                  <a:lnTo>
                    <a:pt x="1178052" y="73787"/>
                  </a:lnTo>
                  <a:lnTo>
                    <a:pt x="1178052" y="663829"/>
                  </a:lnTo>
                  <a:lnTo>
                    <a:pt x="1172255" y="692556"/>
                  </a:lnTo>
                  <a:lnTo>
                    <a:pt x="1156446" y="716010"/>
                  </a:lnTo>
                  <a:lnTo>
                    <a:pt x="1132992" y="731819"/>
                  </a:lnTo>
                  <a:lnTo>
                    <a:pt x="1104264" y="737616"/>
                  </a:lnTo>
                  <a:lnTo>
                    <a:pt x="73787" y="737616"/>
                  </a:lnTo>
                  <a:lnTo>
                    <a:pt x="45059" y="731819"/>
                  </a:lnTo>
                  <a:lnTo>
                    <a:pt x="21605" y="716010"/>
                  </a:lnTo>
                  <a:lnTo>
                    <a:pt x="5796" y="692556"/>
                  </a:lnTo>
                  <a:lnTo>
                    <a:pt x="0" y="663829"/>
                  </a:lnTo>
                  <a:lnTo>
                    <a:pt x="0" y="7378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180079" y="4898263"/>
            <a:ext cx="1245235" cy="46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20"/>
              </a:lnSpc>
              <a:spcBef>
                <a:spcPts val="100"/>
              </a:spcBef>
              <a:tabLst>
                <a:tab pos="200025" algn="l"/>
              </a:tabLst>
            </a:pPr>
            <a:r>
              <a:rPr sz="1500" u="sng" dirty="0">
                <a:uFill>
                  <a:solidFill>
                    <a:srgbClr val="79A9DA"/>
                  </a:solidFill>
                </a:uFill>
                <a:latin typeface="Calibri"/>
                <a:cs typeface="Calibri"/>
              </a:rPr>
              <a:t> 	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Search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with-</a:t>
            </a:r>
            <a:endParaRPr sz="1500">
              <a:latin typeface="Calibri"/>
              <a:cs typeface="Calibri"/>
            </a:endParaRPr>
          </a:p>
          <a:p>
            <a:pPr marL="402590">
              <a:lnSpc>
                <a:spcPts val="1720"/>
              </a:lnSpc>
            </a:pPr>
            <a:r>
              <a:rPr sz="1500" dirty="0">
                <a:latin typeface="Calibri"/>
                <a:cs typeface="Calibri"/>
              </a:rPr>
              <a:t>in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search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87467" y="1104900"/>
            <a:ext cx="1475740" cy="737870"/>
          </a:xfrm>
          <a:custGeom>
            <a:avLst/>
            <a:gdLst/>
            <a:ahLst/>
            <a:cxnLst/>
            <a:rect l="l" t="t" r="r" b="b"/>
            <a:pathLst>
              <a:path w="1475739" h="737869">
                <a:moveTo>
                  <a:pt x="1401445" y="0"/>
                </a:moveTo>
                <a:lnTo>
                  <a:pt x="73787" y="0"/>
                </a:lnTo>
                <a:lnTo>
                  <a:pt x="45059" y="5796"/>
                </a:lnTo>
                <a:lnTo>
                  <a:pt x="21605" y="21605"/>
                </a:lnTo>
                <a:lnTo>
                  <a:pt x="5796" y="45059"/>
                </a:lnTo>
                <a:lnTo>
                  <a:pt x="0" y="73787"/>
                </a:lnTo>
                <a:lnTo>
                  <a:pt x="0" y="663828"/>
                </a:lnTo>
                <a:lnTo>
                  <a:pt x="5796" y="692556"/>
                </a:lnTo>
                <a:lnTo>
                  <a:pt x="21605" y="716010"/>
                </a:lnTo>
                <a:lnTo>
                  <a:pt x="45059" y="731819"/>
                </a:lnTo>
                <a:lnTo>
                  <a:pt x="73787" y="737615"/>
                </a:lnTo>
                <a:lnTo>
                  <a:pt x="1401445" y="737615"/>
                </a:lnTo>
                <a:lnTo>
                  <a:pt x="1430172" y="731819"/>
                </a:lnTo>
                <a:lnTo>
                  <a:pt x="1453626" y="716010"/>
                </a:lnTo>
                <a:lnTo>
                  <a:pt x="1469435" y="692556"/>
                </a:lnTo>
                <a:lnTo>
                  <a:pt x="1475232" y="663828"/>
                </a:lnTo>
                <a:lnTo>
                  <a:pt x="1475232" y="73787"/>
                </a:lnTo>
                <a:lnTo>
                  <a:pt x="1469435" y="45059"/>
                </a:lnTo>
                <a:lnTo>
                  <a:pt x="1453626" y="21605"/>
                </a:lnTo>
                <a:lnTo>
                  <a:pt x="1430172" y="5796"/>
                </a:lnTo>
                <a:lnTo>
                  <a:pt x="1401445" y="0"/>
                </a:lnTo>
                <a:close/>
              </a:path>
            </a:pathLst>
          </a:custGeom>
          <a:solidFill>
            <a:srgbClr val="5B9BD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132959" y="1223518"/>
            <a:ext cx="9836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028946" y="1836166"/>
            <a:ext cx="1340485" cy="933450"/>
            <a:chOff x="5028946" y="1836166"/>
            <a:chExt cx="1340485" cy="933450"/>
          </a:xfrm>
        </p:grpSpPr>
        <p:sp>
          <p:nvSpPr>
            <p:cNvPr id="40" name="object 40"/>
            <p:cNvSpPr/>
            <p:nvPr/>
          </p:nvSpPr>
          <p:spPr>
            <a:xfrm>
              <a:off x="5035296" y="1842516"/>
              <a:ext cx="147955" cy="553085"/>
            </a:xfrm>
            <a:custGeom>
              <a:avLst/>
              <a:gdLst/>
              <a:ahLst/>
              <a:cxnLst/>
              <a:rect l="l" t="t" r="r" b="b"/>
              <a:pathLst>
                <a:path w="147954" h="553085">
                  <a:moveTo>
                    <a:pt x="0" y="0"/>
                  </a:moveTo>
                  <a:lnTo>
                    <a:pt x="0" y="552831"/>
                  </a:lnTo>
                  <a:lnTo>
                    <a:pt x="147446" y="552831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83124" y="2026920"/>
              <a:ext cx="1179830" cy="736600"/>
            </a:xfrm>
            <a:custGeom>
              <a:avLst/>
              <a:gdLst/>
              <a:ahLst/>
              <a:cxnLst/>
              <a:rect l="l" t="t" r="r" b="b"/>
              <a:pathLst>
                <a:path w="1179829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105915" y="0"/>
                  </a:lnTo>
                  <a:lnTo>
                    <a:pt x="1134623" y="5776"/>
                  </a:lnTo>
                  <a:lnTo>
                    <a:pt x="1158033" y="21542"/>
                  </a:lnTo>
                  <a:lnTo>
                    <a:pt x="1173799" y="44952"/>
                  </a:lnTo>
                  <a:lnTo>
                    <a:pt x="1179576" y="73659"/>
                  </a:lnTo>
                  <a:lnTo>
                    <a:pt x="1179576" y="662431"/>
                  </a:lnTo>
                  <a:lnTo>
                    <a:pt x="1173799" y="691139"/>
                  </a:lnTo>
                  <a:lnTo>
                    <a:pt x="1158033" y="714549"/>
                  </a:lnTo>
                  <a:lnTo>
                    <a:pt x="1134623" y="730315"/>
                  </a:lnTo>
                  <a:lnTo>
                    <a:pt x="1105915" y="736091"/>
                  </a:lnTo>
                  <a:lnTo>
                    <a:pt x="73660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1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365750" y="2246121"/>
            <a:ext cx="8121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Sort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order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028946" y="1836166"/>
            <a:ext cx="1340485" cy="1855470"/>
            <a:chOff x="5028946" y="1836166"/>
            <a:chExt cx="1340485" cy="1855470"/>
          </a:xfrm>
        </p:grpSpPr>
        <p:sp>
          <p:nvSpPr>
            <p:cNvPr id="44" name="object 44"/>
            <p:cNvSpPr/>
            <p:nvPr/>
          </p:nvSpPr>
          <p:spPr>
            <a:xfrm>
              <a:off x="5035296" y="1842516"/>
              <a:ext cx="147955" cy="1474470"/>
            </a:xfrm>
            <a:custGeom>
              <a:avLst/>
              <a:gdLst/>
              <a:ahLst/>
              <a:cxnLst/>
              <a:rect l="l" t="t" r="r" b="b"/>
              <a:pathLst>
                <a:path w="147954" h="1474470">
                  <a:moveTo>
                    <a:pt x="0" y="0"/>
                  </a:moveTo>
                  <a:lnTo>
                    <a:pt x="0" y="1474089"/>
                  </a:lnTo>
                  <a:lnTo>
                    <a:pt x="147446" y="1474089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83124" y="2947416"/>
              <a:ext cx="1179830" cy="737870"/>
            </a:xfrm>
            <a:custGeom>
              <a:avLst/>
              <a:gdLst/>
              <a:ahLst/>
              <a:cxnLst/>
              <a:rect l="l" t="t" r="r" b="b"/>
              <a:pathLst>
                <a:path w="1179829" h="737870">
                  <a:moveTo>
                    <a:pt x="0" y="73787"/>
                  </a:moveTo>
                  <a:lnTo>
                    <a:pt x="5796" y="45059"/>
                  </a:lnTo>
                  <a:lnTo>
                    <a:pt x="21605" y="21605"/>
                  </a:lnTo>
                  <a:lnTo>
                    <a:pt x="45059" y="5796"/>
                  </a:lnTo>
                  <a:lnTo>
                    <a:pt x="73787" y="0"/>
                  </a:lnTo>
                  <a:lnTo>
                    <a:pt x="1105789" y="0"/>
                  </a:lnTo>
                  <a:lnTo>
                    <a:pt x="1134516" y="5796"/>
                  </a:lnTo>
                  <a:lnTo>
                    <a:pt x="1157970" y="21605"/>
                  </a:lnTo>
                  <a:lnTo>
                    <a:pt x="1173779" y="45059"/>
                  </a:lnTo>
                  <a:lnTo>
                    <a:pt x="1179576" y="73787"/>
                  </a:lnTo>
                  <a:lnTo>
                    <a:pt x="1179576" y="663829"/>
                  </a:lnTo>
                  <a:lnTo>
                    <a:pt x="1173779" y="692556"/>
                  </a:lnTo>
                  <a:lnTo>
                    <a:pt x="1157970" y="716010"/>
                  </a:lnTo>
                  <a:lnTo>
                    <a:pt x="1134516" y="731819"/>
                  </a:lnTo>
                  <a:lnTo>
                    <a:pt x="1105789" y="737616"/>
                  </a:lnTo>
                  <a:lnTo>
                    <a:pt x="73787" y="737616"/>
                  </a:lnTo>
                  <a:lnTo>
                    <a:pt x="45059" y="731819"/>
                  </a:lnTo>
                  <a:lnTo>
                    <a:pt x="21605" y="716010"/>
                  </a:lnTo>
                  <a:lnTo>
                    <a:pt x="5796" y="692556"/>
                  </a:lnTo>
                  <a:lnTo>
                    <a:pt x="0" y="663829"/>
                  </a:lnTo>
                  <a:lnTo>
                    <a:pt x="0" y="7378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022596" y="3062985"/>
            <a:ext cx="108013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90855" marR="5080" indent="-478790">
              <a:lnSpc>
                <a:spcPts val="1639"/>
              </a:lnSpc>
              <a:spcBef>
                <a:spcPts val="285"/>
              </a:spcBef>
              <a:tabLst>
                <a:tab pos="200025" algn="l"/>
                <a:tab pos="433070" algn="l"/>
              </a:tabLst>
            </a:pPr>
            <a:r>
              <a:rPr sz="1500" u="sng" dirty="0">
                <a:uFill>
                  <a:solidFill>
                    <a:srgbClr val="79A9DA"/>
                  </a:solidFill>
                </a:uFill>
                <a:latin typeface="Calibri"/>
                <a:cs typeface="Calibri"/>
              </a:rPr>
              <a:t> 	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5" dirty="0">
                <a:latin typeface="Calibri"/>
                <a:cs typeface="Calibri"/>
              </a:rPr>
              <a:t>Fil</a:t>
            </a:r>
            <a:r>
              <a:rPr sz="1500" spc="-10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eri</a:t>
            </a:r>
            <a:r>
              <a:rPr sz="1500" spc="5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g  </a:t>
            </a:r>
            <a:r>
              <a:rPr sz="1500" spc="-5" dirty="0">
                <a:latin typeface="Calibri"/>
                <a:cs typeface="Calibri"/>
              </a:rPr>
              <a:t>results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028946" y="1836166"/>
            <a:ext cx="1340485" cy="2776220"/>
            <a:chOff x="5028946" y="1836166"/>
            <a:chExt cx="1340485" cy="2776220"/>
          </a:xfrm>
        </p:grpSpPr>
        <p:sp>
          <p:nvSpPr>
            <p:cNvPr id="48" name="object 48"/>
            <p:cNvSpPr/>
            <p:nvPr/>
          </p:nvSpPr>
          <p:spPr>
            <a:xfrm>
              <a:off x="5035296" y="1842516"/>
              <a:ext cx="147955" cy="2395855"/>
            </a:xfrm>
            <a:custGeom>
              <a:avLst/>
              <a:gdLst/>
              <a:ahLst/>
              <a:cxnLst/>
              <a:rect l="l" t="t" r="r" b="b"/>
              <a:pathLst>
                <a:path w="147954" h="2395854">
                  <a:moveTo>
                    <a:pt x="0" y="0"/>
                  </a:moveTo>
                  <a:lnTo>
                    <a:pt x="0" y="2395474"/>
                  </a:lnTo>
                  <a:lnTo>
                    <a:pt x="147446" y="2395474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183124" y="3869436"/>
              <a:ext cx="1179830" cy="736600"/>
            </a:xfrm>
            <a:custGeom>
              <a:avLst/>
              <a:gdLst/>
              <a:ahLst/>
              <a:cxnLst/>
              <a:rect l="l" t="t" r="r" b="b"/>
              <a:pathLst>
                <a:path w="1179829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105915" y="0"/>
                  </a:lnTo>
                  <a:lnTo>
                    <a:pt x="1134623" y="5776"/>
                  </a:lnTo>
                  <a:lnTo>
                    <a:pt x="1158033" y="21542"/>
                  </a:lnTo>
                  <a:lnTo>
                    <a:pt x="1173799" y="44952"/>
                  </a:lnTo>
                  <a:lnTo>
                    <a:pt x="1179576" y="73659"/>
                  </a:lnTo>
                  <a:lnTo>
                    <a:pt x="1179576" y="662432"/>
                  </a:lnTo>
                  <a:lnTo>
                    <a:pt x="1173799" y="691139"/>
                  </a:lnTo>
                  <a:lnTo>
                    <a:pt x="1158033" y="714549"/>
                  </a:lnTo>
                  <a:lnTo>
                    <a:pt x="1134623" y="730315"/>
                  </a:lnTo>
                  <a:lnTo>
                    <a:pt x="1105915" y="736091"/>
                  </a:lnTo>
                  <a:lnTo>
                    <a:pt x="73660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2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350509" y="4089272"/>
            <a:ext cx="8439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alibri"/>
                <a:cs typeface="Calibri"/>
              </a:rPr>
              <a:t>Pagination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029200" y="1836420"/>
            <a:ext cx="1339850" cy="3689985"/>
            <a:chOff x="5029200" y="1836420"/>
            <a:chExt cx="1339850" cy="3689985"/>
          </a:xfrm>
        </p:grpSpPr>
        <p:sp>
          <p:nvSpPr>
            <p:cNvPr id="52" name="object 52"/>
            <p:cNvSpPr/>
            <p:nvPr/>
          </p:nvSpPr>
          <p:spPr>
            <a:xfrm>
              <a:off x="5035295" y="1842516"/>
              <a:ext cx="147955" cy="3308985"/>
            </a:xfrm>
            <a:custGeom>
              <a:avLst/>
              <a:gdLst/>
              <a:ahLst/>
              <a:cxnLst/>
              <a:rect l="l" t="t" r="r" b="b"/>
              <a:pathLst>
                <a:path w="147954" h="3308985">
                  <a:moveTo>
                    <a:pt x="0" y="0"/>
                  </a:moveTo>
                  <a:lnTo>
                    <a:pt x="0" y="3308858"/>
                  </a:lnTo>
                  <a:lnTo>
                    <a:pt x="147446" y="3308858"/>
                  </a:lnTo>
                </a:path>
              </a:pathLst>
            </a:custGeom>
            <a:ln w="12191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183123" y="4782312"/>
              <a:ext cx="1179830" cy="737870"/>
            </a:xfrm>
            <a:custGeom>
              <a:avLst/>
              <a:gdLst/>
              <a:ahLst/>
              <a:cxnLst/>
              <a:rect l="l" t="t" r="r" b="b"/>
              <a:pathLst>
                <a:path w="1179829" h="737870">
                  <a:moveTo>
                    <a:pt x="0" y="73787"/>
                  </a:moveTo>
                  <a:lnTo>
                    <a:pt x="5796" y="45059"/>
                  </a:lnTo>
                  <a:lnTo>
                    <a:pt x="21605" y="21605"/>
                  </a:lnTo>
                  <a:lnTo>
                    <a:pt x="45059" y="5796"/>
                  </a:lnTo>
                  <a:lnTo>
                    <a:pt x="73787" y="0"/>
                  </a:lnTo>
                  <a:lnTo>
                    <a:pt x="1105789" y="0"/>
                  </a:lnTo>
                  <a:lnTo>
                    <a:pt x="1134516" y="5796"/>
                  </a:lnTo>
                  <a:lnTo>
                    <a:pt x="1157970" y="21605"/>
                  </a:lnTo>
                  <a:lnTo>
                    <a:pt x="1173779" y="45059"/>
                  </a:lnTo>
                  <a:lnTo>
                    <a:pt x="1179576" y="73787"/>
                  </a:lnTo>
                  <a:lnTo>
                    <a:pt x="1179576" y="663829"/>
                  </a:lnTo>
                  <a:lnTo>
                    <a:pt x="1173779" y="692556"/>
                  </a:lnTo>
                  <a:lnTo>
                    <a:pt x="1157970" y="716010"/>
                  </a:lnTo>
                  <a:lnTo>
                    <a:pt x="1134516" y="731819"/>
                  </a:lnTo>
                  <a:lnTo>
                    <a:pt x="1105789" y="737616"/>
                  </a:lnTo>
                  <a:lnTo>
                    <a:pt x="73787" y="737616"/>
                  </a:lnTo>
                  <a:lnTo>
                    <a:pt x="45059" y="731819"/>
                  </a:lnTo>
                  <a:lnTo>
                    <a:pt x="21605" y="716010"/>
                  </a:lnTo>
                  <a:lnTo>
                    <a:pt x="5796" y="692556"/>
                  </a:lnTo>
                  <a:lnTo>
                    <a:pt x="0" y="663829"/>
                  </a:lnTo>
                  <a:lnTo>
                    <a:pt x="0" y="7378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022596" y="4898263"/>
            <a:ext cx="1186180" cy="46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20"/>
              </a:lnSpc>
              <a:spcBef>
                <a:spcPts val="100"/>
              </a:spcBef>
              <a:tabLst>
                <a:tab pos="200025" algn="l"/>
              </a:tabLst>
            </a:pPr>
            <a:r>
              <a:rPr sz="1500" u="sng" dirty="0">
                <a:uFill>
                  <a:solidFill>
                    <a:srgbClr val="79A9DA"/>
                  </a:solidFill>
                </a:uFill>
                <a:latin typeface="Calibri"/>
                <a:cs typeface="Calibri"/>
              </a:rPr>
              <a:t> 	</a:t>
            </a:r>
            <a:r>
              <a:rPr sz="1500" dirty="0">
                <a:latin typeface="Calibri"/>
                <a:cs typeface="Calibri"/>
              </a:rPr>
              <a:t>  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Permission</a:t>
            </a:r>
            <a:endParaRPr sz="1500">
              <a:latin typeface="Calibri"/>
              <a:cs typeface="Calibri"/>
            </a:endParaRPr>
          </a:p>
          <a:p>
            <a:pPr marL="518795">
              <a:lnSpc>
                <a:spcPts val="1720"/>
              </a:lnSpc>
            </a:pPr>
            <a:r>
              <a:rPr sz="1500" dirty="0">
                <a:latin typeface="Calibri"/>
                <a:cs typeface="Calibri"/>
              </a:rPr>
              <a:t>based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29983" y="1104900"/>
            <a:ext cx="1475740" cy="737870"/>
          </a:xfrm>
          <a:custGeom>
            <a:avLst/>
            <a:gdLst/>
            <a:ahLst/>
            <a:cxnLst/>
            <a:rect l="l" t="t" r="r" b="b"/>
            <a:pathLst>
              <a:path w="1475740" h="737869">
                <a:moveTo>
                  <a:pt x="1401445" y="0"/>
                </a:moveTo>
                <a:lnTo>
                  <a:pt x="73787" y="0"/>
                </a:lnTo>
                <a:lnTo>
                  <a:pt x="45059" y="5796"/>
                </a:lnTo>
                <a:lnTo>
                  <a:pt x="21605" y="21605"/>
                </a:lnTo>
                <a:lnTo>
                  <a:pt x="5796" y="45059"/>
                </a:lnTo>
                <a:lnTo>
                  <a:pt x="0" y="73787"/>
                </a:lnTo>
                <a:lnTo>
                  <a:pt x="0" y="663828"/>
                </a:lnTo>
                <a:lnTo>
                  <a:pt x="5796" y="692556"/>
                </a:lnTo>
                <a:lnTo>
                  <a:pt x="21605" y="716010"/>
                </a:lnTo>
                <a:lnTo>
                  <a:pt x="45059" y="731819"/>
                </a:lnTo>
                <a:lnTo>
                  <a:pt x="73787" y="737615"/>
                </a:lnTo>
                <a:lnTo>
                  <a:pt x="1401445" y="737615"/>
                </a:lnTo>
                <a:lnTo>
                  <a:pt x="1430172" y="731819"/>
                </a:lnTo>
                <a:lnTo>
                  <a:pt x="1453626" y="716010"/>
                </a:lnTo>
                <a:lnTo>
                  <a:pt x="1469435" y="692556"/>
                </a:lnTo>
                <a:lnTo>
                  <a:pt x="1475232" y="663828"/>
                </a:lnTo>
                <a:lnTo>
                  <a:pt x="1475232" y="73787"/>
                </a:lnTo>
                <a:lnTo>
                  <a:pt x="1469435" y="45059"/>
                </a:lnTo>
                <a:lnTo>
                  <a:pt x="1453626" y="21605"/>
                </a:lnTo>
                <a:lnTo>
                  <a:pt x="1430172" y="5796"/>
                </a:lnTo>
                <a:lnTo>
                  <a:pt x="1401445" y="0"/>
                </a:lnTo>
                <a:close/>
              </a:path>
            </a:pathLst>
          </a:custGeom>
          <a:solidFill>
            <a:srgbClr val="5B9BD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794372" y="1223518"/>
            <a:ext cx="13468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anced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871461" y="1836166"/>
            <a:ext cx="1340485" cy="933450"/>
            <a:chOff x="6871461" y="1836166"/>
            <a:chExt cx="1340485" cy="933450"/>
          </a:xfrm>
        </p:grpSpPr>
        <p:sp>
          <p:nvSpPr>
            <p:cNvPr id="58" name="object 58"/>
            <p:cNvSpPr/>
            <p:nvPr/>
          </p:nvSpPr>
          <p:spPr>
            <a:xfrm>
              <a:off x="6877811" y="1842516"/>
              <a:ext cx="147955" cy="553085"/>
            </a:xfrm>
            <a:custGeom>
              <a:avLst/>
              <a:gdLst/>
              <a:ahLst/>
              <a:cxnLst/>
              <a:rect l="l" t="t" r="r" b="b"/>
              <a:pathLst>
                <a:path w="147954" h="553085">
                  <a:moveTo>
                    <a:pt x="0" y="0"/>
                  </a:moveTo>
                  <a:lnTo>
                    <a:pt x="0" y="552831"/>
                  </a:lnTo>
                  <a:lnTo>
                    <a:pt x="147447" y="552831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025639" y="2026920"/>
              <a:ext cx="1179830" cy="736600"/>
            </a:xfrm>
            <a:custGeom>
              <a:avLst/>
              <a:gdLst/>
              <a:ahLst/>
              <a:cxnLst/>
              <a:rect l="l" t="t" r="r" b="b"/>
              <a:pathLst>
                <a:path w="1179829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59" y="0"/>
                  </a:lnTo>
                  <a:lnTo>
                    <a:pt x="1105915" y="0"/>
                  </a:lnTo>
                  <a:lnTo>
                    <a:pt x="1134570" y="5776"/>
                  </a:lnTo>
                  <a:lnTo>
                    <a:pt x="1157985" y="21542"/>
                  </a:lnTo>
                  <a:lnTo>
                    <a:pt x="1173781" y="44952"/>
                  </a:lnTo>
                  <a:lnTo>
                    <a:pt x="1179576" y="73659"/>
                  </a:lnTo>
                  <a:lnTo>
                    <a:pt x="1179576" y="662431"/>
                  </a:lnTo>
                  <a:lnTo>
                    <a:pt x="1173781" y="691139"/>
                  </a:lnTo>
                  <a:lnTo>
                    <a:pt x="1157986" y="714549"/>
                  </a:lnTo>
                  <a:lnTo>
                    <a:pt x="1134570" y="730315"/>
                  </a:lnTo>
                  <a:lnTo>
                    <a:pt x="1105915" y="736091"/>
                  </a:lnTo>
                  <a:lnTo>
                    <a:pt x="73659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1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108063" y="2246121"/>
            <a:ext cx="10134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Mult</a:t>
            </a:r>
            <a:r>
              <a:rPr sz="1500" spc="5" dirty="0">
                <a:latin typeface="Calibri"/>
                <a:cs typeface="Calibri"/>
              </a:rPr>
              <a:t>i</a:t>
            </a:r>
            <a:r>
              <a:rPr sz="1500" spc="-5" dirty="0">
                <a:latin typeface="Calibri"/>
                <a:cs typeface="Calibri"/>
              </a:rPr>
              <a:t>-</a:t>
            </a:r>
            <a:r>
              <a:rPr sz="1500" dirty="0">
                <a:latin typeface="Calibri"/>
                <a:cs typeface="Calibri"/>
              </a:rPr>
              <a:t>l</a:t>
            </a:r>
            <a:r>
              <a:rPr sz="1500" spc="5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ngual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025640" y="2947416"/>
            <a:ext cx="1179830" cy="737870"/>
          </a:xfrm>
          <a:custGeom>
            <a:avLst/>
            <a:gdLst/>
            <a:ahLst/>
            <a:cxnLst/>
            <a:rect l="l" t="t" r="r" b="b"/>
            <a:pathLst>
              <a:path w="1179829" h="737870">
                <a:moveTo>
                  <a:pt x="0" y="73787"/>
                </a:moveTo>
                <a:lnTo>
                  <a:pt x="5796" y="45059"/>
                </a:lnTo>
                <a:lnTo>
                  <a:pt x="21605" y="21605"/>
                </a:lnTo>
                <a:lnTo>
                  <a:pt x="45059" y="5796"/>
                </a:lnTo>
                <a:lnTo>
                  <a:pt x="73786" y="0"/>
                </a:lnTo>
                <a:lnTo>
                  <a:pt x="1105788" y="0"/>
                </a:lnTo>
                <a:lnTo>
                  <a:pt x="1134516" y="5796"/>
                </a:lnTo>
                <a:lnTo>
                  <a:pt x="1157970" y="21605"/>
                </a:lnTo>
                <a:lnTo>
                  <a:pt x="1173779" y="45059"/>
                </a:lnTo>
                <a:lnTo>
                  <a:pt x="1179576" y="73787"/>
                </a:lnTo>
                <a:lnTo>
                  <a:pt x="1179576" y="663829"/>
                </a:lnTo>
                <a:lnTo>
                  <a:pt x="1173779" y="692556"/>
                </a:lnTo>
                <a:lnTo>
                  <a:pt x="1157970" y="716010"/>
                </a:lnTo>
                <a:lnTo>
                  <a:pt x="1134516" y="731819"/>
                </a:lnTo>
                <a:lnTo>
                  <a:pt x="1105788" y="737616"/>
                </a:lnTo>
                <a:lnTo>
                  <a:pt x="73786" y="737616"/>
                </a:lnTo>
                <a:lnTo>
                  <a:pt x="45059" y="731819"/>
                </a:lnTo>
                <a:lnTo>
                  <a:pt x="21605" y="716010"/>
                </a:lnTo>
                <a:lnTo>
                  <a:pt x="5796" y="692556"/>
                </a:lnTo>
                <a:lnTo>
                  <a:pt x="0" y="663829"/>
                </a:lnTo>
                <a:lnTo>
                  <a:pt x="0" y="73787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865111" y="3062985"/>
            <a:ext cx="106807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91490" marR="5080" indent="-479425">
              <a:lnSpc>
                <a:spcPts val="1639"/>
              </a:lnSpc>
              <a:spcBef>
                <a:spcPts val="285"/>
              </a:spcBef>
              <a:tabLst>
                <a:tab pos="200025" algn="l"/>
                <a:tab pos="445770" algn="l"/>
              </a:tabLst>
            </a:pPr>
            <a:r>
              <a:rPr sz="1500" u="sng" dirty="0">
                <a:uFill>
                  <a:solidFill>
                    <a:srgbClr val="79A9DA"/>
                  </a:solidFill>
                </a:uFill>
                <a:latin typeface="Calibri"/>
                <a:cs typeface="Calibri"/>
              </a:rPr>
              <a:t> 	</a:t>
            </a:r>
            <a:r>
              <a:rPr sz="1500" dirty="0">
                <a:latin typeface="Calibri"/>
                <a:cs typeface="Calibri"/>
              </a:rPr>
              <a:t>	Cac</a:t>
            </a:r>
            <a:r>
              <a:rPr sz="1500" spc="5" dirty="0">
                <a:latin typeface="Calibri"/>
                <a:cs typeface="Calibri"/>
              </a:rPr>
              <a:t>h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5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g  </a:t>
            </a:r>
            <a:r>
              <a:rPr sz="1500" spc="-5" dirty="0">
                <a:latin typeface="Calibri"/>
                <a:cs typeface="Calibri"/>
              </a:rPr>
              <a:t>results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871716" y="1836420"/>
            <a:ext cx="1327785" cy="2775585"/>
            <a:chOff x="6871716" y="1836420"/>
            <a:chExt cx="1327785" cy="2775585"/>
          </a:xfrm>
        </p:grpSpPr>
        <p:sp>
          <p:nvSpPr>
            <p:cNvPr id="64" name="object 64"/>
            <p:cNvSpPr/>
            <p:nvPr/>
          </p:nvSpPr>
          <p:spPr>
            <a:xfrm>
              <a:off x="6877812" y="1842516"/>
              <a:ext cx="135890" cy="2395855"/>
            </a:xfrm>
            <a:custGeom>
              <a:avLst/>
              <a:gdLst/>
              <a:ahLst/>
              <a:cxnLst/>
              <a:rect l="l" t="t" r="r" b="b"/>
              <a:pathLst>
                <a:path w="135890" h="2395854">
                  <a:moveTo>
                    <a:pt x="0" y="0"/>
                  </a:moveTo>
                  <a:lnTo>
                    <a:pt x="0" y="2395474"/>
                  </a:lnTo>
                  <a:lnTo>
                    <a:pt x="135509" y="2395474"/>
                  </a:lnTo>
                </a:path>
              </a:pathLst>
            </a:custGeom>
            <a:ln w="12191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13448" y="3869436"/>
              <a:ext cx="1179830" cy="736600"/>
            </a:xfrm>
            <a:custGeom>
              <a:avLst/>
              <a:gdLst/>
              <a:ahLst/>
              <a:cxnLst/>
              <a:rect l="l" t="t" r="r" b="b"/>
              <a:pathLst>
                <a:path w="1179829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59" y="0"/>
                  </a:lnTo>
                  <a:lnTo>
                    <a:pt x="1105916" y="0"/>
                  </a:lnTo>
                  <a:lnTo>
                    <a:pt x="1134570" y="5776"/>
                  </a:lnTo>
                  <a:lnTo>
                    <a:pt x="1157985" y="21542"/>
                  </a:lnTo>
                  <a:lnTo>
                    <a:pt x="1173781" y="44952"/>
                  </a:lnTo>
                  <a:lnTo>
                    <a:pt x="1179576" y="73659"/>
                  </a:lnTo>
                  <a:lnTo>
                    <a:pt x="1179576" y="662432"/>
                  </a:lnTo>
                  <a:lnTo>
                    <a:pt x="1173781" y="691139"/>
                  </a:lnTo>
                  <a:lnTo>
                    <a:pt x="1157986" y="714549"/>
                  </a:lnTo>
                  <a:lnTo>
                    <a:pt x="1134570" y="730315"/>
                  </a:lnTo>
                  <a:lnTo>
                    <a:pt x="1105916" y="736091"/>
                  </a:lnTo>
                  <a:lnTo>
                    <a:pt x="73659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2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204329" y="3879850"/>
            <a:ext cx="799465" cy="6718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1270" algn="just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latin typeface="Calibri"/>
                <a:cs typeface="Calibri"/>
              </a:rPr>
              <a:t>Popular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&amp;  P</a:t>
            </a:r>
            <a:r>
              <a:rPr sz="1500" spc="-20" dirty="0">
                <a:latin typeface="Calibri"/>
                <a:cs typeface="Calibri"/>
              </a:rPr>
              <a:t>r</a:t>
            </a:r>
            <a:r>
              <a:rPr sz="1500" spc="-5" dirty="0">
                <a:latin typeface="Calibri"/>
                <a:cs typeface="Calibri"/>
              </a:rPr>
              <a:t>om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ed  </a:t>
            </a:r>
            <a:r>
              <a:rPr sz="1500" spc="-5" dirty="0">
                <a:latin typeface="Calibri"/>
                <a:cs typeface="Calibri"/>
              </a:rPr>
              <a:t>searches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025640" y="4782311"/>
            <a:ext cx="1179830" cy="737870"/>
          </a:xfrm>
          <a:custGeom>
            <a:avLst/>
            <a:gdLst/>
            <a:ahLst/>
            <a:cxnLst/>
            <a:rect l="l" t="t" r="r" b="b"/>
            <a:pathLst>
              <a:path w="1179829" h="737870">
                <a:moveTo>
                  <a:pt x="0" y="73787"/>
                </a:moveTo>
                <a:lnTo>
                  <a:pt x="5796" y="45059"/>
                </a:lnTo>
                <a:lnTo>
                  <a:pt x="21605" y="21605"/>
                </a:lnTo>
                <a:lnTo>
                  <a:pt x="45059" y="5796"/>
                </a:lnTo>
                <a:lnTo>
                  <a:pt x="73786" y="0"/>
                </a:lnTo>
                <a:lnTo>
                  <a:pt x="1105788" y="0"/>
                </a:lnTo>
                <a:lnTo>
                  <a:pt x="1134516" y="5796"/>
                </a:lnTo>
                <a:lnTo>
                  <a:pt x="1157970" y="21605"/>
                </a:lnTo>
                <a:lnTo>
                  <a:pt x="1173779" y="45059"/>
                </a:lnTo>
                <a:lnTo>
                  <a:pt x="1179576" y="73787"/>
                </a:lnTo>
                <a:lnTo>
                  <a:pt x="1179576" y="663829"/>
                </a:lnTo>
                <a:lnTo>
                  <a:pt x="1173779" y="692556"/>
                </a:lnTo>
                <a:lnTo>
                  <a:pt x="1157970" y="716010"/>
                </a:lnTo>
                <a:lnTo>
                  <a:pt x="1134516" y="731819"/>
                </a:lnTo>
                <a:lnTo>
                  <a:pt x="1105788" y="737616"/>
                </a:lnTo>
                <a:lnTo>
                  <a:pt x="73786" y="737616"/>
                </a:lnTo>
                <a:lnTo>
                  <a:pt x="45059" y="731819"/>
                </a:lnTo>
                <a:lnTo>
                  <a:pt x="21605" y="716010"/>
                </a:lnTo>
                <a:lnTo>
                  <a:pt x="5796" y="692556"/>
                </a:lnTo>
                <a:lnTo>
                  <a:pt x="0" y="663829"/>
                </a:lnTo>
                <a:lnTo>
                  <a:pt x="0" y="73787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865111" y="4898263"/>
            <a:ext cx="1198880" cy="46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20"/>
              </a:lnSpc>
              <a:spcBef>
                <a:spcPts val="100"/>
              </a:spcBef>
              <a:tabLst>
                <a:tab pos="200025" algn="l"/>
              </a:tabLst>
            </a:pPr>
            <a:r>
              <a:rPr sz="1500" u="sng" dirty="0">
                <a:uFill>
                  <a:solidFill>
                    <a:srgbClr val="79A9DA"/>
                  </a:solidFill>
                </a:uFill>
                <a:latin typeface="Calibri"/>
                <a:cs typeface="Calibri"/>
              </a:rPr>
              <a:t> 	</a:t>
            </a:r>
            <a:r>
              <a:rPr sz="1500" dirty="0">
                <a:latin typeface="Calibri"/>
                <a:cs typeface="Calibri"/>
              </a:rPr>
              <a:t>  </a:t>
            </a:r>
            <a:r>
              <a:rPr sz="1500" spc="-10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Favorites</a:t>
            </a:r>
            <a:r>
              <a:rPr sz="1500" spc="-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&amp;</a:t>
            </a:r>
            <a:endParaRPr sz="1500">
              <a:latin typeface="Calibri"/>
              <a:cs typeface="Calibri"/>
            </a:endParaRPr>
          </a:p>
          <a:p>
            <a:pPr marL="453390">
              <a:lnSpc>
                <a:spcPts val="1720"/>
              </a:lnSpc>
            </a:pPr>
            <a:r>
              <a:rPr sz="1500" spc="-5" dirty="0">
                <a:latin typeface="Calibri"/>
                <a:cs typeface="Calibri"/>
              </a:rPr>
              <a:t>ignored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572500" y="1104900"/>
            <a:ext cx="1475740" cy="737870"/>
          </a:xfrm>
          <a:custGeom>
            <a:avLst/>
            <a:gdLst/>
            <a:ahLst/>
            <a:cxnLst/>
            <a:rect l="l" t="t" r="r" b="b"/>
            <a:pathLst>
              <a:path w="1475740" h="737869">
                <a:moveTo>
                  <a:pt x="1401445" y="0"/>
                </a:moveTo>
                <a:lnTo>
                  <a:pt x="73786" y="0"/>
                </a:lnTo>
                <a:lnTo>
                  <a:pt x="45059" y="5796"/>
                </a:lnTo>
                <a:lnTo>
                  <a:pt x="21605" y="21605"/>
                </a:lnTo>
                <a:lnTo>
                  <a:pt x="5796" y="45059"/>
                </a:lnTo>
                <a:lnTo>
                  <a:pt x="0" y="73787"/>
                </a:lnTo>
                <a:lnTo>
                  <a:pt x="0" y="663828"/>
                </a:lnTo>
                <a:lnTo>
                  <a:pt x="5796" y="692556"/>
                </a:lnTo>
                <a:lnTo>
                  <a:pt x="21605" y="716010"/>
                </a:lnTo>
                <a:lnTo>
                  <a:pt x="45059" y="731819"/>
                </a:lnTo>
                <a:lnTo>
                  <a:pt x="73786" y="737615"/>
                </a:lnTo>
                <a:lnTo>
                  <a:pt x="1401445" y="737615"/>
                </a:lnTo>
                <a:lnTo>
                  <a:pt x="1430172" y="731819"/>
                </a:lnTo>
                <a:lnTo>
                  <a:pt x="1453626" y="716010"/>
                </a:lnTo>
                <a:lnTo>
                  <a:pt x="1469435" y="692556"/>
                </a:lnTo>
                <a:lnTo>
                  <a:pt x="1475231" y="663828"/>
                </a:lnTo>
                <a:lnTo>
                  <a:pt x="1475231" y="73787"/>
                </a:lnTo>
                <a:lnTo>
                  <a:pt x="1469435" y="45059"/>
                </a:lnTo>
                <a:lnTo>
                  <a:pt x="1453626" y="21605"/>
                </a:lnTo>
                <a:lnTo>
                  <a:pt x="1430172" y="5796"/>
                </a:lnTo>
                <a:lnTo>
                  <a:pt x="1401445" y="0"/>
                </a:lnTo>
                <a:close/>
              </a:path>
            </a:pathLst>
          </a:custGeom>
          <a:solidFill>
            <a:srgbClr val="5B9BD4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844788" y="1223518"/>
            <a:ext cx="9334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Ot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713978" y="1836166"/>
            <a:ext cx="1340485" cy="933450"/>
            <a:chOff x="8713978" y="1836166"/>
            <a:chExt cx="1340485" cy="933450"/>
          </a:xfrm>
        </p:grpSpPr>
        <p:sp>
          <p:nvSpPr>
            <p:cNvPr id="72" name="object 72"/>
            <p:cNvSpPr/>
            <p:nvPr/>
          </p:nvSpPr>
          <p:spPr>
            <a:xfrm>
              <a:off x="8720328" y="1842516"/>
              <a:ext cx="147955" cy="553085"/>
            </a:xfrm>
            <a:custGeom>
              <a:avLst/>
              <a:gdLst/>
              <a:ahLst/>
              <a:cxnLst/>
              <a:rect l="l" t="t" r="r" b="b"/>
              <a:pathLst>
                <a:path w="147954" h="553085">
                  <a:moveTo>
                    <a:pt x="0" y="0"/>
                  </a:moveTo>
                  <a:lnTo>
                    <a:pt x="0" y="552831"/>
                  </a:lnTo>
                  <a:lnTo>
                    <a:pt x="147447" y="552831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868156" y="2026920"/>
              <a:ext cx="1179830" cy="736600"/>
            </a:xfrm>
            <a:custGeom>
              <a:avLst/>
              <a:gdLst/>
              <a:ahLst/>
              <a:cxnLst/>
              <a:rect l="l" t="t" r="r" b="b"/>
              <a:pathLst>
                <a:path w="1179829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105916" y="0"/>
                  </a:lnTo>
                  <a:lnTo>
                    <a:pt x="1134623" y="5776"/>
                  </a:lnTo>
                  <a:lnTo>
                    <a:pt x="1158033" y="21542"/>
                  </a:lnTo>
                  <a:lnTo>
                    <a:pt x="1173799" y="44952"/>
                  </a:lnTo>
                  <a:lnTo>
                    <a:pt x="1179576" y="73659"/>
                  </a:lnTo>
                  <a:lnTo>
                    <a:pt x="1179576" y="662431"/>
                  </a:lnTo>
                  <a:lnTo>
                    <a:pt x="1173799" y="691139"/>
                  </a:lnTo>
                  <a:lnTo>
                    <a:pt x="1158033" y="714549"/>
                  </a:lnTo>
                  <a:lnTo>
                    <a:pt x="1134623" y="730315"/>
                  </a:lnTo>
                  <a:lnTo>
                    <a:pt x="1105916" y="736091"/>
                  </a:lnTo>
                  <a:lnTo>
                    <a:pt x="73660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1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8941689" y="2036826"/>
            <a:ext cx="1034415" cy="6718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-1270" algn="ctr">
              <a:lnSpc>
                <a:spcPts val="1639"/>
              </a:lnSpc>
              <a:spcBef>
                <a:spcPts val="285"/>
              </a:spcBef>
            </a:pPr>
            <a:r>
              <a:rPr sz="1500" spc="-10" dirty="0">
                <a:latin typeface="Calibri"/>
                <a:cs typeface="Calibri"/>
              </a:rPr>
              <a:t>Search  </a:t>
            </a:r>
            <a:r>
              <a:rPr sz="1500" dirty="0">
                <a:latin typeface="Calibri"/>
                <a:cs typeface="Calibri"/>
              </a:rPr>
              <a:t>binaries</a:t>
            </a:r>
            <a:r>
              <a:rPr sz="1500" spc="-9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(pdf,  </a:t>
            </a:r>
            <a:r>
              <a:rPr sz="1500" spc="-5" dirty="0">
                <a:latin typeface="Calibri"/>
                <a:cs typeface="Calibri"/>
              </a:rPr>
              <a:t>images,…)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713978" y="1836166"/>
            <a:ext cx="1340485" cy="1855470"/>
            <a:chOff x="8713978" y="1836166"/>
            <a:chExt cx="1340485" cy="1855470"/>
          </a:xfrm>
        </p:grpSpPr>
        <p:sp>
          <p:nvSpPr>
            <p:cNvPr id="76" name="object 76"/>
            <p:cNvSpPr/>
            <p:nvPr/>
          </p:nvSpPr>
          <p:spPr>
            <a:xfrm>
              <a:off x="8720328" y="1842516"/>
              <a:ext cx="147955" cy="1474470"/>
            </a:xfrm>
            <a:custGeom>
              <a:avLst/>
              <a:gdLst/>
              <a:ahLst/>
              <a:cxnLst/>
              <a:rect l="l" t="t" r="r" b="b"/>
              <a:pathLst>
                <a:path w="147954" h="1474470">
                  <a:moveTo>
                    <a:pt x="0" y="0"/>
                  </a:moveTo>
                  <a:lnTo>
                    <a:pt x="0" y="1474089"/>
                  </a:lnTo>
                  <a:lnTo>
                    <a:pt x="147447" y="1474089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868156" y="2947416"/>
              <a:ext cx="1179830" cy="737870"/>
            </a:xfrm>
            <a:custGeom>
              <a:avLst/>
              <a:gdLst/>
              <a:ahLst/>
              <a:cxnLst/>
              <a:rect l="l" t="t" r="r" b="b"/>
              <a:pathLst>
                <a:path w="1179829" h="737870">
                  <a:moveTo>
                    <a:pt x="0" y="73787"/>
                  </a:moveTo>
                  <a:lnTo>
                    <a:pt x="5796" y="45059"/>
                  </a:lnTo>
                  <a:lnTo>
                    <a:pt x="21605" y="21605"/>
                  </a:lnTo>
                  <a:lnTo>
                    <a:pt x="45059" y="5796"/>
                  </a:lnTo>
                  <a:lnTo>
                    <a:pt x="73787" y="0"/>
                  </a:lnTo>
                  <a:lnTo>
                    <a:pt x="1105789" y="0"/>
                  </a:lnTo>
                  <a:lnTo>
                    <a:pt x="1134516" y="5796"/>
                  </a:lnTo>
                  <a:lnTo>
                    <a:pt x="1157970" y="21605"/>
                  </a:lnTo>
                  <a:lnTo>
                    <a:pt x="1173779" y="45059"/>
                  </a:lnTo>
                  <a:lnTo>
                    <a:pt x="1179576" y="73787"/>
                  </a:lnTo>
                  <a:lnTo>
                    <a:pt x="1179576" y="663829"/>
                  </a:lnTo>
                  <a:lnTo>
                    <a:pt x="1173779" y="692556"/>
                  </a:lnTo>
                  <a:lnTo>
                    <a:pt x="1157970" y="716010"/>
                  </a:lnTo>
                  <a:lnTo>
                    <a:pt x="1134516" y="731819"/>
                  </a:lnTo>
                  <a:lnTo>
                    <a:pt x="1105789" y="737616"/>
                  </a:lnTo>
                  <a:lnTo>
                    <a:pt x="73787" y="737616"/>
                  </a:lnTo>
                  <a:lnTo>
                    <a:pt x="45059" y="731819"/>
                  </a:lnTo>
                  <a:lnTo>
                    <a:pt x="21605" y="716010"/>
                  </a:lnTo>
                  <a:lnTo>
                    <a:pt x="5796" y="692556"/>
                  </a:lnTo>
                  <a:lnTo>
                    <a:pt x="0" y="663829"/>
                  </a:lnTo>
                  <a:lnTo>
                    <a:pt x="0" y="7378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8707628" y="3062985"/>
            <a:ext cx="104711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66090" marR="5080" indent="-454025">
              <a:lnSpc>
                <a:spcPts val="1639"/>
              </a:lnSpc>
              <a:spcBef>
                <a:spcPts val="285"/>
              </a:spcBef>
              <a:tabLst>
                <a:tab pos="200025" algn="l"/>
                <a:tab pos="473709" algn="l"/>
              </a:tabLst>
            </a:pPr>
            <a:r>
              <a:rPr sz="1500" u="sng" dirty="0">
                <a:uFill>
                  <a:solidFill>
                    <a:srgbClr val="79A9DA"/>
                  </a:solidFill>
                </a:uFill>
                <a:latin typeface="Calibri"/>
                <a:cs typeface="Calibri"/>
              </a:rPr>
              <a:t> 	</a:t>
            </a:r>
            <a:r>
              <a:rPr sz="1500" dirty="0">
                <a:latin typeface="Calibri"/>
                <a:cs typeface="Calibri"/>
              </a:rPr>
              <a:t>		</a:t>
            </a:r>
            <a:r>
              <a:rPr sz="1500" spc="-2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esu</a:t>
            </a:r>
            <a:r>
              <a:rPr sz="1500" spc="5" dirty="0">
                <a:latin typeface="Calibri"/>
                <a:cs typeface="Calibri"/>
              </a:rPr>
              <a:t>l</a:t>
            </a:r>
            <a:r>
              <a:rPr sz="1500" dirty="0">
                <a:latin typeface="Calibri"/>
                <a:cs typeface="Calibri"/>
              </a:rPr>
              <a:t>ts  </a:t>
            </a:r>
            <a:r>
              <a:rPr sz="1500" spc="-5" dirty="0">
                <a:latin typeface="Calibri"/>
                <a:cs typeface="Calibri"/>
              </a:rPr>
              <a:t>S</a:t>
            </a:r>
            <a:r>
              <a:rPr sz="1500" spc="-20" dirty="0">
                <a:latin typeface="Calibri"/>
                <a:cs typeface="Calibri"/>
              </a:rPr>
              <a:t>c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ri</a:t>
            </a:r>
            <a:r>
              <a:rPr sz="1500" spc="5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g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713978" y="1836166"/>
            <a:ext cx="1340485" cy="2776220"/>
            <a:chOff x="8713978" y="1836166"/>
            <a:chExt cx="1340485" cy="2776220"/>
          </a:xfrm>
        </p:grpSpPr>
        <p:sp>
          <p:nvSpPr>
            <p:cNvPr id="80" name="object 80"/>
            <p:cNvSpPr/>
            <p:nvPr/>
          </p:nvSpPr>
          <p:spPr>
            <a:xfrm>
              <a:off x="8720328" y="1842516"/>
              <a:ext cx="147955" cy="2395855"/>
            </a:xfrm>
            <a:custGeom>
              <a:avLst/>
              <a:gdLst/>
              <a:ahLst/>
              <a:cxnLst/>
              <a:rect l="l" t="t" r="r" b="b"/>
              <a:pathLst>
                <a:path w="147954" h="2395854">
                  <a:moveTo>
                    <a:pt x="0" y="0"/>
                  </a:moveTo>
                  <a:lnTo>
                    <a:pt x="0" y="2395474"/>
                  </a:lnTo>
                  <a:lnTo>
                    <a:pt x="147447" y="2395474"/>
                  </a:lnTo>
                </a:path>
              </a:pathLst>
            </a:custGeom>
            <a:ln w="12192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868156" y="3869436"/>
              <a:ext cx="1179830" cy="736600"/>
            </a:xfrm>
            <a:custGeom>
              <a:avLst/>
              <a:gdLst/>
              <a:ahLst/>
              <a:cxnLst/>
              <a:rect l="l" t="t" r="r" b="b"/>
              <a:pathLst>
                <a:path w="1179829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105916" y="0"/>
                  </a:lnTo>
                  <a:lnTo>
                    <a:pt x="1134623" y="5776"/>
                  </a:lnTo>
                  <a:lnTo>
                    <a:pt x="1158033" y="21542"/>
                  </a:lnTo>
                  <a:lnTo>
                    <a:pt x="1173799" y="44952"/>
                  </a:lnTo>
                  <a:lnTo>
                    <a:pt x="1179576" y="73659"/>
                  </a:lnTo>
                  <a:lnTo>
                    <a:pt x="1179576" y="662432"/>
                  </a:lnTo>
                  <a:lnTo>
                    <a:pt x="1173799" y="691139"/>
                  </a:lnTo>
                  <a:lnTo>
                    <a:pt x="1158033" y="714549"/>
                  </a:lnTo>
                  <a:lnTo>
                    <a:pt x="1134623" y="730315"/>
                  </a:lnTo>
                  <a:lnTo>
                    <a:pt x="1105916" y="736091"/>
                  </a:lnTo>
                  <a:lnTo>
                    <a:pt x="73660" y="736091"/>
                  </a:lnTo>
                  <a:lnTo>
                    <a:pt x="44952" y="730315"/>
                  </a:lnTo>
                  <a:lnTo>
                    <a:pt x="21542" y="714549"/>
                  </a:lnTo>
                  <a:lnTo>
                    <a:pt x="5776" y="691139"/>
                  </a:lnTo>
                  <a:lnTo>
                    <a:pt x="0" y="662432"/>
                  </a:lnTo>
                  <a:lnTo>
                    <a:pt x="0" y="73659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9084944" y="3879850"/>
            <a:ext cx="748030" cy="6718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320" marR="5080" indent="-7620" algn="just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latin typeface="Calibri"/>
                <a:cs typeface="Calibri"/>
              </a:rPr>
              <a:t>Inactive</a:t>
            </a:r>
            <a:r>
              <a:rPr sz="1500" spc="-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/  hi</a:t>
            </a:r>
            <a:r>
              <a:rPr sz="1500" spc="-10" dirty="0">
                <a:latin typeface="Calibri"/>
                <a:cs typeface="Calibri"/>
              </a:rPr>
              <a:t>s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spc="-5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ri</a:t>
            </a:r>
            <a:r>
              <a:rPr sz="1500" spc="-10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al  </a:t>
            </a:r>
            <a:r>
              <a:rPr sz="1500" spc="-10" dirty="0">
                <a:latin typeface="Calibri"/>
                <a:cs typeface="Calibri"/>
              </a:rPr>
              <a:t>content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8714231" y="1836420"/>
            <a:ext cx="1339850" cy="3689985"/>
            <a:chOff x="8714231" y="1836420"/>
            <a:chExt cx="1339850" cy="3689985"/>
          </a:xfrm>
        </p:grpSpPr>
        <p:sp>
          <p:nvSpPr>
            <p:cNvPr id="84" name="object 84"/>
            <p:cNvSpPr/>
            <p:nvPr/>
          </p:nvSpPr>
          <p:spPr>
            <a:xfrm>
              <a:off x="8720327" y="1842516"/>
              <a:ext cx="147955" cy="3308985"/>
            </a:xfrm>
            <a:custGeom>
              <a:avLst/>
              <a:gdLst/>
              <a:ahLst/>
              <a:cxnLst/>
              <a:rect l="l" t="t" r="r" b="b"/>
              <a:pathLst>
                <a:path w="147954" h="3308985">
                  <a:moveTo>
                    <a:pt x="0" y="0"/>
                  </a:moveTo>
                  <a:lnTo>
                    <a:pt x="0" y="3308858"/>
                  </a:lnTo>
                  <a:lnTo>
                    <a:pt x="147447" y="3308858"/>
                  </a:lnTo>
                </a:path>
              </a:pathLst>
            </a:custGeom>
            <a:ln w="12191">
              <a:solidFill>
                <a:srgbClr val="79A9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868155" y="4782312"/>
              <a:ext cx="1179830" cy="737870"/>
            </a:xfrm>
            <a:custGeom>
              <a:avLst/>
              <a:gdLst/>
              <a:ahLst/>
              <a:cxnLst/>
              <a:rect l="l" t="t" r="r" b="b"/>
              <a:pathLst>
                <a:path w="1179829" h="737870">
                  <a:moveTo>
                    <a:pt x="0" y="73787"/>
                  </a:moveTo>
                  <a:lnTo>
                    <a:pt x="5796" y="45059"/>
                  </a:lnTo>
                  <a:lnTo>
                    <a:pt x="21605" y="21605"/>
                  </a:lnTo>
                  <a:lnTo>
                    <a:pt x="45059" y="5796"/>
                  </a:lnTo>
                  <a:lnTo>
                    <a:pt x="73787" y="0"/>
                  </a:lnTo>
                  <a:lnTo>
                    <a:pt x="1105789" y="0"/>
                  </a:lnTo>
                  <a:lnTo>
                    <a:pt x="1134516" y="5796"/>
                  </a:lnTo>
                  <a:lnTo>
                    <a:pt x="1157970" y="21605"/>
                  </a:lnTo>
                  <a:lnTo>
                    <a:pt x="1173779" y="45059"/>
                  </a:lnTo>
                  <a:lnTo>
                    <a:pt x="1179576" y="73787"/>
                  </a:lnTo>
                  <a:lnTo>
                    <a:pt x="1179576" y="663829"/>
                  </a:lnTo>
                  <a:lnTo>
                    <a:pt x="1173779" y="692556"/>
                  </a:lnTo>
                  <a:lnTo>
                    <a:pt x="1157970" y="716010"/>
                  </a:lnTo>
                  <a:lnTo>
                    <a:pt x="1134516" y="731819"/>
                  </a:lnTo>
                  <a:lnTo>
                    <a:pt x="1105789" y="737616"/>
                  </a:lnTo>
                  <a:lnTo>
                    <a:pt x="73787" y="737616"/>
                  </a:lnTo>
                  <a:lnTo>
                    <a:pt x="45059" y="731819"/>
                  </a:lnTo>
                  <a:lnTo>
                    <a:pt x="21605" y="716010"/>
                  </a:lnTo>
                  <a:lnTo>
                    <a:pt x="5796" y="692556"/>
                  </a:lnTo>
                  <a:lnTo>
                    <a:pt x="0" y="663829"/>
                  </a:lnTo>
                  <a:lnTo>
                    <a:pt x="0" y="73787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8707628" y="4898263"/>
            <a:ext cx="1168400" cy="46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720"/>
              </a:lnSpc>
              <a:spcBef>
                <a:spcPts val="100"/>
              </a:spcBef>
              <a:tabLst>
                <a:tab pos="187325" algn="l"/>
                <a:tab pos="334010" algn="l"/>
              </a:tabLst>
            </a:pPr>
            <a:r>
              <a:rPr sz="1500" u="sng" dirty="0">
                <a:uFill>
                  <a:solidFill>
                    <a:srgbClr val="79A9DA"/>
                  </a:solidFill>
                </a:uFill>
                <a:latin typeface="Calibri"/>
                <a:cs typeface="Calibri"/>
              </a:rPr>
              <a:t> 	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20" dirty="0">
                <a:latin typeface="Calibri"/>
                <a:cs typeface="Calibri"/>
              </a:rPr>
              <a:t>Tracking</a:t>
            </a:r>
            <a:r>
              <a:rPr sz="1500" spc="-8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&amp;</a:t>
            </a:r>
            <a:endParaRPr sz="1500">
              <a:latin typeface="Calibri"/>
              <a:cs typeface="Calibri"/>
            </a:endParaRPr>
          </a:p>
          <a:p>
            <a:pPr marR="28575" algn="r">
              <a:lnSpc>
                <a:spcPts val="1720"/>
              </a:lnSpc>
            </a:pPr>
            <a:r>
              <a:rPr sz="1500" spc="-5" dirty="0">
                <a:latin typeface="Calibri"/>
                <a:cs typeface="Calibri"/>
              </a:rPr>
              <a:t>Reporting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90" name="object 90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125</a:t>
            </a:fld>
            <a:endParaRPr dirty="0"/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xfrm>
            <a:off x="660908" y="339090"/>
            <a:ext cx="307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dirty="0">
                <a:latin typeface="Calibri"/>
                <a:cs typeface="Calibri"/>
              </a:rPr>
              <a:t>Aspects </a:t>
            </a:r>
            <a:r>
              <a:rPr sz="2400" b="0" i="1" spc="-15" dirty="0">
                <a:latin typeface="Calibri"/>
                <a:cs typeface="Calibri"/>
              </a:rPr>
              <a:t>to </a:t>
            </a:r>
            <a:r>
              <a:rPr sz="2400" b="0" i="1" spc="-5" dirty="0">
                <a:latin typeface="Calibri"/>
                <a:cs typeface="Calibri"/>
              </a:rPr>
              <a:t>be</a:t>
            </a:r>
            <a:r>
              <a:rPr sz="2400" b="0" i="1" spc="-85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considered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215034" y="5660237"/>
            <a:ext cx="45827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*Identify all applicable aspects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your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9432" y="2469845"/>
            <a:ext cx="574294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Author vs.</a:t>
            </a:r>
            <a:r>
              <a:rPr spc="-55" dirty="0"/>
              <a:t> </a:t>
            </a:r>
            <a:r>
              <a:rPr spc="-10" dirty="0"/>
              <a:t>Publisher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126</a:t>
            </a:fld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908" y="339090"/>
            <a:ext cx="5606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Calibri"/>
                <a:cs typeface="Calibri"/>
              </a:rPr>
              <a:t>Remember </a:t>
            </a:r>
            <a:r>
              <a:rPr sz="2400" i="1" dirty="0">
                <a:latin typeface="Calibri"/>
                <a:cs typeface="Calibri"/>
              </a:rPr>
              <a:t>they serve very </a:t>
            </a:r>
            <a:r>
              <a:rPr sz="2400" i="1" spc="-10" dirty="0">
                <a:latin typeface="Calibri"/>
                <a:cs typeface="Calibri"/>
              </a:rPr>
              <a:t>different</a:t>
            </a:r>
            <a:r>
              <a:rPr sz="2400" i="1" spc="-4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purposes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242060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7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7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7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9411" y="1324102"/>
            <a:ext cx="8775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Can </a:t>
            </a:r>
            <a:r>
              <a:rPr sz="2800" b="0" spc="-25" dirty="0">
                <a:latin typeface="Calibri"/>
                <a:cs typeface="Calibri"/>
              </a:rPr>
              <a:t>have </a:t>
            </a:r>
            <a:r>
              <a:rPr sz="2800" b="0" spc="-15" dirty="0">
                <a:latin typeface="Calibri"/>
                <a:cs typeface="Calibri"/>
              </a:rPr>
              <a:t>completely </a:t>
            </a:r>
            <a:r>
              <a:rPr sz="2800" b="0" spc="-25" dirty="0">
                <a:latin typeface="Calibri"/>
                <a:cs typeface="Calibri"/>
              </a:rPr>
              <a:t>different </a:t>
            </a:r>
            <a:r>
              <a:rPr sz="2800" b="0" spc="-10" dirty="0">
                <a:latin typeface="Calibri"/>
                <a:cs typeface="Calibri"/>
              </a:rPr>
              <a:t>set </a:t>
            </a:r>
            <a:r>
              <a:rPr sz="2800" b="0" spc="-5" dirty="0">
                <a:latin typeface="Calibri"/>
                <a:cs typeface="Calibri"/>
              </a:rPr>
              <a:t>of </a:t>
            </a:r>
            <a:r>
              <a:rPr sz="2800" b="0" spc="-15" dirty="0">
                <a:latin typeface="Calibri"/>
                <a:cs typeface="Calibri"/>
              </a:rPr>
              <a:t>requirements </a:t>
            </a:r>
            <a:r>
              <a:rPr sz="2800" b="0" spc="-25" dirty="0">
                <a:latin typeface="Calibri"/>
                <a:cs typeface="Calibri"/>
              </a:rPr>
              <a:t>for</a:t>
            </a:r>
            <a:r>
              <a:rPr sz="2800" b="0" spc="200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2386583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7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7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7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3517391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30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4648200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7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7"/>
                </a:lnTo>
                <a:lnTo>
                  <a:pt x="9669780" y="633730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7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9411" y="2469006"/>
            <a:ext cx="8918575" cy="2713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Typically have </a:t>
            </a:r>
            <a:r>
              <a:rPr sz="2800" spc="-20" dirty="0">
                <a:latin typeface="Calibri"/>
                <a:cs typeface="Calibri"/>
              </a:rPr>
              <a:t>separate </a:t>
            </a:r>
            <a:r>
              <a:rPr sz="2800" spc="-5" dirty="0">
                <a:latin typeface="Calibri"/>
                <a:cs typeface="Calibri"/>
              </a:rPr>
              <a:t>designs, </a:t>
            </a: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20" dirty="0">
                <a:latin typeface="Calibri"/>
                <a:cs typeface="Calibri"/>
              </a:rPr>
              <a:t>index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configurations</a:t>
            </a:r>
            <a:endParaRPr sz="2800">
              <a:latin typeface="Calibri"/>
              <a:cs typeface="Calibri"/>
            </a:endParaRPr>
          </a:p>
          <a:p>
            <a:pPr marL="12700" marR="707390">
              <a:lnSpc>
                <a:spcPct val="265000"/>
              </a:lnSpc>
            </a:pPr>
            <a:r>
              <a:rPr sz="2800" spc="-15" dirty="0">
                <a:latin typeface="Calibri"/>
                <a:cs typeface="Calibri"/>
              </a:rPr>
              <a:t>Search </a:t>
            </a:r>
            <a:r>
              <a:rPr sz="2800" spc="-5" dirty="0">
                <a:latin typeface="Calibri"/>
                <a:cs typeface="Calibri"/>
              </a:rPr>
              <a:t>on Author </a:t>
            </a:r>
            <a:r>
              <a:rPr sz="2800" spc="-20" dirty="0">
                <a:latin typeface="Calibri"/>
                <a:cs typeface="Calibri"/>
              </a:rPr>
              <a:t>integrates </a:t>
            </a:r>
            <a:r>
              <a:rPr sz="2800" spc="-5" dirty="0">
                <a:latin typeface="Calibri"/>
                <a:cs typeface="Calibri"/>
              </a:rPr>
              <a:t>with Authoring UI </a:t>
            </a:r>
            <a:r>
              <a:rPr sz="2800" spc="-15" dirty="0">
                <a:latin typeface="Calibri"/>
                <a:cs typeface="Calibri"/>
              </a:rPr>
              <a:t>Interfaces  Search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Publisher </a:t>
            </a:r>
            <a:r>
              <a:rPr sz="2800" spc="-20" dirty="0">
                <a:latin typeface="Calibri"/>
                <a:cs typeface="Calibri"/>
              </a:rPr>
              <a:t>integrates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10" dirty="0">
                <a:latin typeface="Calibri"/>
                <a:cs typeface="Calibri"/>
              </a:rPr>
              <a:t>published </a:t>
            </a:r>
            <a:r>
              <a:rPr sz="2800" spc="-15" dirty="0">
                <a:latin typeface="Calibri"/>
                <a:cs typeface="Calibri"/>
              </a:rPr>
              <a:t>site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" y="339090"/>
            <a:ext cx="6199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25" dirty="0">
                <a:latin typeface="Calibri"/>
                <a:cs typeface="Calibri"/>
              </a:rPr>
              <a:t>Typical </a:t>
            </a:r>
            <a:r>
              <a:rPr sz="2400" b="0" i="1" spc="-5" dirty="0">
                <a:latin typeface="Calibri"/>
                <a:cs typeface="Calibri"/>
              </a:rPr>
              <a:t>activities </a:t>
            </a:r>
            <a:r>
              <a:rPr sz="2400" b="0" i="1" dirty="0">
                <a:latin typeface="Calibri"/>
                <a:cs typeface="Calibri"/>
              </a:rPr>
              <a:t>in </a:t>
            </a:r>
            <a:r>
              <a:rPr sz="2400" b="0" i="1" spc="-5" dirty="0">
                <a:latin typeface="Calibri"/>
                <a:cs typeface="Calibri"/>
              </a:rPr>
              <a:t>designing </a:t>
            </a:r>
            <a:r>
              <a:rPr sz="2400" b="0" i="1" spc="-10" dirty="0">
                <a:latin typeface="Calibri"/>
                <a:cs typeface="Calibri"/>
              </a:rPr>
              <a:t>for </a:t>
            </a:r>
            <a:r>
              <a:rPr sz="2400" b="0" i="1" spc="-5" dirty="0">
                <a:latin typeface="Calibri"/>
                <a:cs typeface="Calibri"/>
              </a:rPr>
              <a:t>search on</a:t>
            </a:r>
            <a:r>
              <a:rPr sz="2400" b="0" i="1" spc="35" dirty="0">
                <a:latin typeface="Calibri"/>
                <a:cs typeface="Calibri"/>
              </a:rPr>
              <a:t> </a:t>
            </a:r>
            <a:r>
              <a:rPr sz="2400" b="0" i="1" dirty="0">
                <a:latin typeface="Calibri"/>
                <a:cs typeface="Calibri"/>
              </a:rPr>
              <a:t>Author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128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95172" y="1057655"/>
          <a:ext cx="4166870" cy="1776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5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C3E6"/>
                      </a:solidFill>
                      <a:prstDash val="solid"/>
                    </a:lnL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12">
                <a:tc>
                  <a:txBody>
                    <a:bodyPr/>
                    <a:lstStyle/>
                    <a:p>
                      <a:pPr marL="914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1.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Review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search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2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133350" marR="178435">
                        <a:lnSpc>
                          <a:spcPts val="1939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Review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authoring search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forms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that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would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be used in the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solution.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Identify all  the changes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that would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required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21452" y="856488"/>
          <a:ext cx="4961889" cy="1562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4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11">
                <a:tc>
                  <a:txBody>
                    <a:bodyPr/>
                    <a:lstStyle/>
                    <a:p>
                      <a:pPr marL="109855">
                        <a:lnSpc>
                          <a:spcPts val="132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Create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 search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predicates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19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3985" marR="426084">
                        <a:lnSpc>
                          <a:spcPct val="901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Plan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develop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custom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search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predicates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if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identified requirements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could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not be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with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available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OOB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predicates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12875" y="3130295"/>
          <a:ext cx="4751705" cy="17739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804">
                <a:tc>
                  <a:txBody>
                    <a:bodyPr/>
                    <a:lstStyle/>
                    <a:p>
                      <a:pPr marL="90805">
                        <a:lnSpc>
                          <a:spcPts val="183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Customize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search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9783">
                <a:tc gridSpan="2">
                  <a:txBody>
                    <a:bodyPr/>
                    <a:lstStyle/>
                    <a:p>
                      <a:pPr marL="132715" marR="241935">
                        <a:lnSpc>
                          <a:spcPct val="90000"/>
                        </a:lnSpc>
                        <a:spcBef>
                          <a:spcPts val="9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If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any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Authoring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search forms requires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change,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make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necessary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changes</a:t>
                      </a:r>
                      <a:r>
                        <a:rPr sz="1800" spc="-7" baseline="25462" dirty="0">
                          <a:latin typeface="Calibri"/>
                          <a:cs typeface="Calibri"/>
                        </a:rPr>
                        <a:t>##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through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search forms editor available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under 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Tools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-&gt;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Operations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996940" y="2894076"/>
          <a:ext cx="5038090" cy="2019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6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2075">
                        <a:lnSpc>
                          <a:spcPts val="198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4.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Create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 modify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indexes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37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33985" marR="160020">
                        <a:lnSpc>
                          <a:spcPts val="1939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If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required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create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new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indexes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and/or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customize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OOB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indexes</a:t>
                      </a:r>
                      <a:r>
                        <a:rPr sz="1800" spc="-15" baseline="25462" dirty="0">
                          <a:latin typeface="Calibri"/>
                          <a:cs typeface="Calibri"/>
                        </a:rPr>
                        <a:t>**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meet 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requirements. For most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cases OOB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as-is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or with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minor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customization would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suffice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handling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search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Author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55217" y="5152135"/>
            <a:ext cx="4204970" cy="70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825"/>
              </a:lnSpc>
              <a:spcBef>
                <a:spcPts val="95"/>
              </a:spcBef>
            </a:pPr>
            <a:r>
              <a:rPr sz="1575" spc="7" baseline="26455" dirty="0">
                <a:latin typeface="Calibri"/>
                <a:cs typeface="Calibri"/>
              </a:rPr>
              <a:t>##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customized </a:t>
            </a:r>
            <a:r>
              <a:rPr sz="1600" spc="-15" dirty="0">
                <a:latin typeface="Calibri"/>
                <a:cs typeface="Calibri"/>
              </a:rPr>
              <a:t>form </a:t>
            </a:r>
            <a:r>
              <a:rPr sz="1600" spc="-10" dirty="0">
                <a:latin typeface="Calibri"/>
                <a:cs typeface="Calibri"/>
              </a:rPr>
              <a:t>gets </a:t>
            </a:r>
            <a:r>
              <a:rPr sz="1600" spc="-15" dirty="0">
                <a:latin typeface="Calibri"/>
                <a:cs typeface="Calibri"/>
              </a:rPr>
              <a:t>saved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under</a:t>
            </a:r>
            <a:endParaRPr sz="1600">
              <a:latin typeface="Calibri"/>
              <a:cs typeface="Calibri"/>
            </a:endParaRPr>
          </a:p>
          <a:p>
            <a:pPr marL="38100" marR="30480">
              <a:lnSpc>
                <a:spcPts val="1730"/>
              </a:lnSpc>
              <a:spcBef>
                <a:spcPts val="120"/>
              </a:spcBef>
            </a:pPr>
            <a:r>
              <a:rPr sz="1600" spc="-15" dirty="0">
                <a:latin typeface="Calibri"/>
                <a:cs typeface="Calibri"/>
              </a:rPr>
              <a:t>/apps/cq/gu`i/content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10" dirty="0">
                <a:latin typeface="Calibri"/>
                <a:cs typeface="Calibri"/>
              </a:rPr>
              <a:t>packaged and  deployed across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environments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65469" y="5206110"/>
            <a:ext cx="499618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8100" marR="30480">
              <a:lnSpc>
                <a:spcPts val="1730"/>
              </a:lnSpc>
              <a:spcBef>
                <a:spcPts val="310"/>
              </a:spcBef>
            </a:pPr>
            <a:r>
              <a:rPr sz="1575" spc="7" baseline="26455" dirty="0">
                <a:latin typeface="Calibri"/>
                <a:cs typeface="Calibri"/>
              </a:rPr>
              <a:t>** </a:t>
            </a:r>
            <a:r>
              <a:rPr sz="1600" spc="-7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customize, </a:t>
            </a:r>
            <a:r>
              <a:rPr sz="1600" spc="-5" dirty="0">
                <a:latin typeface="Calibri"/>
                <a:cs typeface="Calibri"/>
              </a:rPr>
              <a:t>disable the </a:t>
            </a:r>
            <a:r>
              <a:rPr sz="1600" spc="-10" dirty="0">
                <a:latin typeface="Calibri"/>
                <a:cs typeface="Calibri"/>
              </a:rPr>
              <a:t>OOB </a:t>
            </a:r>
            <a:r>
              <a:rPr sz="1600" spc="-5" dirty="0">
                <a:latin typeface="Calibri"/>
                <a:cs typeface="Calibri"/>
              </a:rPr>
              <a:t>definition, </a:t>
            </a:r>
            <a:r>
              <a:rPr sz="1600" spc="-25" dirty="0">
                <a:latin typeface="Calibri"/>
                <a:cs typeface="Calibri"/>
              </a:rPr>
              <a:t>take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30" dirty="0">
                <a:latin typeface="Calibri"/>
                <a:cs typeface="Calibri"/>
              </a:rPr>
              <a:t>copy, </a:t>
            </a:r>
            <a:r>
              <a:rPr sz="1600" spc="-10" dirty="0">
                <a:latin typeface="Calibri"/>
                <a:cs typeface="Calibri"/>
              </a:rPr>
              <a:t>and  </a:t>
            </a:r>
            <a:r>
              <a:rPr sz="1600" spc="-20" dirty="0">
                <a:latin typeface="Calibri"/>
                <a:cs typeface="Calibri"/>
              </a:rPr>
              <a:t>make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necessa`ry customization </a:t>
            </a:r>
            <a:r>
              <a:rPr sz="1600" spc="-5" dirty="0">
                <a:latin typeface="Calibri"/>
                <a:cs typeface="Calibri"/>
              </a:rPr>
              <a:t>on the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copy`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" y="339090"/>
            <a:ext cx="6487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25" dirty="0">
                <a:latin typeface="Calibri"/>
                <a:cs typeface="Calibri"/>
              </a:rPr>
              <a:t>Typical </a:t>
            </a:r>
            <a:r>
              <a:rPr sz="2400" b="0" i="1" spc="-5" dirty="0">
                <a:latin typeface="Calibri"/>
                <a:cs typeface="Calibri"/>
              </a:rPr>
              <a:t>activities </a:t>
            </a:r>
            <a:r>
              <a:rPr sz="2400" b="0" i="1" dirty="0">
                <a:latin typeface="Calibri"/>
                <a:cs typeface="Calibri"/>
              </a:rPr>
              <a:t>in </a:t>
            </a:r>
            <a:r>
              <a:rPr sz="2400" b="0" i="1" spc="-5" dirty="0">
                <a:latin typeface="Calibri"/>
                <a:cs typeface="Calibri"/>
              </a:rPr>
              <a:t>designing </a:t>
            </a:r>
            <a:r>
              <a:rPr sz="2400" b="0" i="1" spc="-10" dirty="0">
                <a:latin typeface="Calibri"/>
                <a:cs typeface="Calibri"/>
              </a:rPr>
              <a:t>for </a:t>
            </a:r>
            <a:r>
              <a:rPr sz="2400" b="0" i="1" spc="-5" dirty="0">
                <a:latin typeface="Calibri"/>
                <a:cs typeface="Calibri"/>
              </a:rPr>
              <a:t>search on</a:t>
            </a:r>
            <a:r>
              <a:rPr sz="2400" b="0" i="1" spc="65" dirty="0">
                <a:latin typeface="Calibri"/>
                <a:cs typeface="Calibri"/>
              </a:rPr>
              <a:t> </a:t>
            </a:r>
            <a:r>
              <a:rPr sz="2400" b="0" i="1" dirty="0">
                <a:latin typeface="Calibri"/>
                <a:cs typeface="Calibri"/>
              </a:rPr>
              <a:t>Publisher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129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95172" y="1057655"/>
          <a:ext cx="5334000" cy="2033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marL="91440">
                        <a:lnSpc>
                          <a:spcPts val="1814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1. Identify all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features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needed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96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33350" marR="296545">
                        <a:lnSpc>
                          <a:spcPct val="9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Collate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all the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search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features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needed –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like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free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text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search, auto-suggestion, spell check,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…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Each would  require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different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query and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index. 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Take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care to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include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all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features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required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92468" y="923544"/>
          <a:ext cx="4747260" cy="182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0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4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L="92710">
                        <a:lnSpc>
                          <a:spcPts val="16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Cover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all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Integrations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search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500">
                <a:tc gridSpan="2">
                  <a:txBody>
                    <a:bodyPr/>
                    <a:lstStyle/>
                    <a:p>
                      <a:pPr marL="134620" marR="260350">
                        <a:lnSpc>
                          <a:spcPct val="90000"/>
                        </a:lnSpc>
                        <a:spcBef>
                          <a:spcPts val="10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Analyze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all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touch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points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identify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all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input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conditions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output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data.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It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could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 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centralized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global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search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scattered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across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pages or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combination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boths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86027" y="3377184"/>
          <a:ext cx="4970145" cy="178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3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804">
                <a:tc>
                  <a:txBody>
                    <a:bodyPr/>
                    <a:lstStyle/>
                    <a:p>
                      <a:pPr marL="90805">
                        <a:lnSpc>
                          <a:spcPts val="183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down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all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representative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queries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130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2715" marR="158115">
                        <a:lnSpc>
                          <a:spcPts val="1939"/>
                        </a:lnSpc>
                        <a:spcBef>
                          <a:spcPts val="110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Once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you have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features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integration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points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covered, list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down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query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all the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representative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scenarios</a:t>
                      </a:r>
                      <a:r>
                        <a:rPr sz="1800" spc="-7" baseline="25462" dirty="0">
                          <a:latin typeface="Calibri"/>
                          <a:cs typeface="Calibri"/>
                        </a:rPr>
                        <a:t>##</a:t>
                      </a:r>
                      <a:endParaRPr sz="1800" baseline="25462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62343" y="2990088"/>
          <a:ext cx="5323840" cy="2171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9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672">
                <a:tc>
                  <a:txBody>
                    <a:bodyPr/>
                    <a:lstStyle/>
                    <a:p>
                      <a:pPr marL="92075">
                        <a:lnSpc>
                          <a:spcPts val="204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4. Identify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indexes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services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required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>
                      <a:solidFill>
                        <a:srgbClr val="9DC3E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648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33985" marR="329565">
                        <a:lnSpc>
                          <a:spcPct val="9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From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listing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queries, identify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different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index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types</a:t>
                      </a:r>
                      <a:r>
                        <a:rPr sz="1800" baseline="25462" dirty="0">
                          <a:latin typeface="Calibri"/>
                          <a:cs typeface="Calibri"/>
                        </a:rPr>
                        <a:t>**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 the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index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configuration required. 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Also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identify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services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needed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deliver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all the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search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features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9DC3E6"/>
                      </a:solidFill>
                      <a:prstDash val="solid"/>
                    </a:lnL>
                    <a:lnR w="12700">
                      <a:solidFill>
                        <a:srgbClr val="9DC3E6"/>
                      </a:solidFill>
                      <a:prstDash val="solid"/>
                    </a:lnR>
                    <a:lnT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9DC3E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606540" y="5305805"/>
            <a:ext cx="407733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825"/>
              </a:lnSpc>
              <a:spcBef>
                <a:spcPts val="95"/>
              </a:spcBef>
            </a:pPr>
            <a:r>
              <a:rPr sz="1575" spc="7" baseline="26455" dirty="0">
                <a:latin typeface="Calibri"/>
                <a:cs typeface="Calibri"/>
              </a:rPr>
              <a:t>**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requirements </a:t>
            </a:r>
            <a:r>
              <a:rPr sz="1600" spc="-5" dirty="0">
                <a:latin typeface="Calibri"/>
                <a:cs typeface="Calibri"/>
              </a:rPr>
              <a:t>might mandate </a:t>
            </a:r>
            <a:r>
              <a:rPr sz="1600" spc="-10" dirty="0">
                <a:latin typeface="Calibri"/>
                <a:cs typeface="Calibri"/>
              </a:rPr>
              <a:t>one </a:t>
            </a:r>
            <a:r>
              <a:rPr sz="1600" spc="-5" dirty="0">
                <a:latin typeface="Calibri"/>
                <a:cs typeface="Calibri"/>
              </a:rPr>
              <a:t>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more</a:t>
            </a:r>
            <a:endParaRPr sz="1600">
              <a:latin typeface="Calibri"/>
              <a:cs typeface="Calibri"/>
            </a:endParaRPr>
          </a:p>
          <a:p>
            <a:pPr marL="38100">
              <a:lnSpc>
                <a:spcPts val="1825"/>
              </a:lnSpc>
            </a:pPr>
            <a:r>
              <a:rPr sz="1600" spc="-5" dirty="0">
                <a:latin typeface="Calibri"/>
                <a:cs typeface="Calibri"/>
              </a:rPr>
              <a:t>types of </a:t>
            </a:r>
            <a:r>
              <a:rPr sz="1600" spc="-10" dirty="0">
                <a:latin typeface="Calibri"/>
                <a:cs typeface="Calibri"/>
              </a:rPr>
              <a:t>index to </a:t>
            </a:r>
            <a:r>
              <a:rPr sz="1600" spc="-5" dirty="0">
                <a:latin typeface="Calibri"/>
                <a:cs typeface="Calibri"/>
              </a:rPr>
              <a:t>be used in the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solution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217" y="5379821"/>
            <a:ext cx="4669155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8100" marR="30480">
              <a:lnSpc>
                <a:spcPts val="1730"/>
              </a:lnSpc>
              <a:spcBef>
                <a:spcPts val="310"/>
              </a:spcBef>
            </a:pPr>
            <a:r>
              <a:rPr sz="1575" spc="7" baseline="26455" dirty="0">
                <a:latin typeface="Calibri"/>
                <a:cs typeface="Calibri"/>
              </a:rPr>
              <a:t># </a:t>
            </a:r>
            <a:r>
              <a:rPr sz="1600" spc="-10" dirty="0">
                <a:latin typeface="Calibri"/>
                <a:cs typeface="Calibri"/>
              </a:rPr>
              <a:t>Having </a:t>
            </a:r>
            <a:r>
              <a:rPr sz="1600" spc="-5" dirty="0">
                <a:latin typeface="Calibri"/>
                <a:cs typeface="Calibri"/>
              </a:rPr>
              <a:t>this list </a:t>
            </a:r>
            <a:r>
              <a:rPr sz="1600" spc="-10" dirty="0">
                <a:latin typeface="Calibri"/>
                <a:cs typeface="Calibri"/>
              </a:rPr>
              <a:t>would greatly help </a:t>
            </a:r>
            <a:r>
              <a:rPr sz="1600" spc="-5" dirty="0">
                <a:latin typeface="Calibri"/>
                <a:cs typeface="Calibri"/>
              </a:rPr>
              <a:t>with deciding on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services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build with maximum</a:t>
            </a:r>
            <a:r>
              <a:rPr sz="1600" spc="-10" dirty="0">
                <a:latin typeface="Calibri"/>
                <a:cs typeface="Calibri"/>
              </a:rPr>
              <a:t> reuse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541" y="2362911"/>
            <a:ext cx="45916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i="1" spc="-90" dirty="0">
                <a:solidFill>
                  <a:srgbClr val="636B85"/>
                </a:solidFill>
                <a:latin typeface="Garamond"/>
                <a:cs typeface="Garamond"/>
              </a:rPr>
              <a:t>INTEGRATION</a:t>
            </a:r>
            <a:endParaRPr sz="54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8541" y="3514726"/>
            <a:ext cx="59632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5657850" algn="l"/>
              </a:tabLst>
            </a:pP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Co</a:t>
            </a:r>
            <a:r>
              <a:rPr sz="2400" i="1" spc="75" dirty="0">
                <a:solidFill>
                  <a:srgbClr val="404040"/>
                </a:solidFill>
                <a:latin typeface="Garamond"/>
                <a:cs typeface="Garamond"/>
              </a:rPr>
              <a:t>r</a:t>
            </a:r>
            <a:r>
              <a:rPr sz="2400" i="1" spc="50" dirty="0">
                <a:solidFill>
                  <a:srgbClr val="404040"/>
                </a:solidFill>
                <a:latin typeface="Garamond"/>
                <a:cs typeface="Garamond"/>
              </a:rPr>
              <a:t>r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ect</a:t>
            </a:r>
            <a:r>
              <a:rPr sz="2400" i="1" spc="1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int</a:t>
            </a:r>
            <a:r>
              <a:rPr sz="2400" i="1" spc="-45" dirty="0">
                <a:solidFill>
                  <a:srgbClr val="404040"/>
                </a:solidFill>
                <a:latin typeface="Garamond"/>
                <a:cs typeface="Garamond"/>
              </a:rPr>
              <a:t>e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gration</a:t>
            </a:r>
            <a:r>
              <a:rPr sz="2400" i="1" spc="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app</a:t>
            </a:r>
            <a:r>
              <a:rPr sz="2400" i="1" spc="45" dirty="0">
                <a:solidFill>
                  <a:srgbClr val="404040"/>
                </a:solidFill>
                <a:latin typeface="Garamond"/>
                <a:cs typeface="Garamond"/>
              </a:rPr>
              <a:t>r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oach</a:t>
            </a:r>
            <a:r>
              <a:rPr sz="2400" i="1" spc="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is t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h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e </a:t>
            </a:r>
            <a:r>
              <a:rPr sz="2400" i="1" spc="-70" dirty="0">
                <a:solidFill>
                  <a:srgbClr val="404040"/>
                </a:solidFill>
                <a:latin typeface="Garamond"/>
                <a:cs typeface="Garamond"/>
              </a:rPr>
              <a:t>k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ey</a:t>
            </a:r>
            <a:r>
              <a:rPr sz="2400" i="1" spc="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to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the s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u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cc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e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ss</a:t>
            </a:r>
            <a:r>
              <a:rPr sz="2400" i="1" spc="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of	the 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implementation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3195" y="2469845"/>
            <a:ext cx="799782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 </a:t>
            </a:r>
            <a:r>
              <a:rPr spc="-5" dirty="0"/>
              <a:t>closer </a:t>
            </a:r>
            <a:r>
              <a:rPr dirty="0"/>
              <a:t>look </a:t>
            </a:r>
            <a:r>
              <a:rPr spc="-25" dirty="0"/>
              <a:t>at </a:t>
            </a:r>
            <a:r>
              <a:rPr spc="-5" dirty="0"/>
              <a:t>the</a:t>
            </a:r>
            <a:r>
              <a:rPr spc="-60" dirty="0"/>
              <a:t> </a:t>
            </a:r>
            <a:r>
              <a:rPr spc="-40" dirty="0"/>
              <a:t>features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529332" y="4267276"/>
            <a:ext cx="734631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888888"/>
                </a:solidFill>
                <a:latin typeface="Calibri"/>
                <a:cs typeface="Calibri"/>
              </a:rPr>
              <a:t>Following slides </a:t>
            </a:r>
            <a:r>
              <a:rPr sz="2000" spc="-10" dirty="0">
                <a:solidFill>
                  <a:srgbClr val="888888"/>
                </a:solidFill>
                <a:latin typeface="Calibri"/>
                <a:cs typeface="Calibri"/>
              </a:rPr>
              <a:t>are presented </a:t>
            </a:r>
            <a:r>
              <a:rPr sz="2000" spc="-15" dirty="0">
                <a:solidFill>
                  <a:srgbClr val="888888"/>
                </a:solidFill>
                <a:latin typeface="Calibri"/>
                <a:cs typeface="Calibri"/>
              </a:rPr>
              <a:t>from </a:t>
            </a:r>
            <a:r>
              <a:rPr sz="2000" spc="-5" dirty="0">
                <a:solidFill>
                  <a:srgbClr val="888888"/>
                </a:solidFill>
                <a:latin typeface="Calibri"/>
                <a:cs typeface="Calibri"/>
              </a:rPr>
              <a:t>Publisher </a:t>
            </a:r>
            <a:r>
              <a:rPr sz="2000" spc="-10" dirty="0">
                <a:solidFill>
                  <a:srgbClr val="888888"/>
                </a:solidFill>
                <a:latin typeface="Calibri"/>
                <a:cs typeface="Calibri"/>
              </a:rPr>
              <a:t>perspective.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But </a:t>
            </a:r>
            <a:r>
              <a:rPr sz="2000" spc="-5" dirty="0">
                <a:solidFill>
                  <a:srgbClr val="888888"/>
                </a:solidFill>
                <a:latin typeface="Calibri"/>
                <a:cs typeface="Calibri"/>
              </a:rPr>
              <a:t>some</a:t>
            </a:r>
            <a:r>
              <a:rPr sz="2000" spc="1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88888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the aspects </a:t>
            </a:r>
            <a:r>
              <a:rPr sz="2000" spc="-5" dirty="0">
                <a:solidFill>
                  <a:srgbClr val="888888"/>
                </a:solidFill>
                <a:latin typeface="Calibri"/>
                <a:cs typeface="Calibri"/>
              </a:rPr>
              <a:t>discussed </a:t>
            </a:r>
            <a:r>
              <a:rPr sz="2000" spc="-15" dirty="0">
                <a:solidFill>
                  <a:srgbClr val="888888"/>
                </a:solidFill>
                <a:latin typeface="Calibri"/>
                <a:cs typeface="Calibri"/>
              </a:rPr>
              <a:t>may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apply </a:t>
            </a:r>
            <a:r>
              <a:rPr sz="2000" spc="-15" dirty="0">
                <a:solidFill>
                  <a:srgbClr val="888888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888888"/>
                </a:solidFill>
                <a:latin typeface="Calibri"/>
                <a:cs typeface="Calibri"/>
              </a:rPr>
              <a:t>Author as</a:t>
            </a:r>
            <a:r>
              <a:rPr sz="2000" spc="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88888"/>
                </a:solidFill>
                <a:latin typeface="Calibri"/>
                <a:cs typeface="Calibri"/>
              </a:rPr>
              <a:t>well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908" y="339090"/>
            <a:ext cx="5642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Calibri"/>
                <a:cs typeface="Calibri"/>
              </a:rPr>
              <a:t>Auto Suggestion </a:t>
            </a:r>
            <a:r>
              <a:rPr sz="2400" i="1" dirty="0">
                <a:latin typeface="Calibri"/>
                <a:cs typeface="Calibri"/>
              </a:rPr>
              <a:t>– </a:t>
            </a:r>
            <a:r>
              <a:rPr sz="2400" i="1" spc="-5" dirty="0">
                <a:latin typeface="Calibri"/>
                <a:cs typeface="Calibri"/>
              </a:rPr>
              <a:t>Prompting </a:t>
            </a:r>
            <a:r>
              <a:rPr sz="2400" i="1" dirty="0">
                <a:latin typeface="Calibri"/>
                <a:cs typeface="Calibri"/>
              </a:rPr>
              <a:t>the </a:t>
            </a:r>
            <a:r>
              <a:rPr sz="2400" i="1" spc="-5" dirty="0">
                <a:latin typeface="Calibri"/>
                <a:cs typeface="Calibri"/>
              </a:rPr>
              <a:t>search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term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736" y="2406395"/>
            <a:ext cx="3802379" cy="702945"/>
          </a:xfrm>
          <a:custGeom>
            <a:avLst/>
            <a:gdLst/>
            <a:ahLst/>
            <a:cxnLst/>
            <a:rect l="l" t="t" r="r" b="b"/>
            <a:pathLst>
              <a:path w="3802379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3732149" y="0"/>
                </a:lnTo>
                <a:lnTo>
                  <a:pt x="3759463" y="5526"/>
                </a:lnTo>
                <a:lnTo>
                  <a:pt x="3781790" y="20589"/>
                </a:lnTo>
                <a:lnTo>
                  <a:pt x="3796853" y="42916"/>
                </a:lnTo>
                <a:lnTo>
                  <a:pt x="3802379" y="70230"/>
                </a:lnTo>
                <a:lnTo>
                  <a:pt x="3802379" y="632332"/>
                </a:lnTo>
                <a:lnTo>
                  <a:pt x="3796853" y="659647"/>
                </a:lnTo>
                <a:lnTo>
                  <a:pt x="3781790" y="681974"/>
                </a:lnTo>
                <a:lnTo>
                  <a:pt x="3759463" y="697037"/>
                </a:lnTo>
                <a:lnTo>
                  <a:pt x="37321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9047" y="2488183"/>
            <a:ext cx="3191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Authored </a:t>
            </a:r>
            <a:r>
              <a:rPr sz="2800" b="0" spc="-15" dirty="0">
                <a:latin typeface="Calibri"/>
                <a:cs typeface="Calibri"/>
              </a:rPr>
              <a:t>list </a:t>
            </a:r>
            <a:r>
              <a:rPr sz="2800" b="0" spc="-5" dirty="0">
                <a:latin typeface="Calibri"/>
                <a:cs typeface="Calibri"/>
              </a:rPr>
              <a:t>of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terms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5736" y="3550920"/>
            <a:ext cx="3802379" cy="702945"/>
          </a:xfrm>
          <a:custGeom>
            <a:avLst/>
            <a:gdLst/>
            <a:ahLst/>
            <a:cxnLst/>
            <a:rect l="l" t="t" r="r" b="b"/>
            <a:pathLst>
              <a:path w="3802379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3732149" y="0"/>
                </a:lnTo>
                <a:lnTo>
                  <a:pt x="3759463" y="5526"/>
                </a:lnTo>
                <a:lnTo>
                  <a:pt x="3781790" y="20589"/>
                </a:lnTo>
                <a:lnTo>
                  <a:pt x="3796853" y="42916"/>
                </a:lnTo>
                <a:lnTo>
                  <a:pt x="3802379" y="70230"/>
                </a:lnTo>
                <a:lnTo>
                  <a:pt x="3802379" y="632332"/>
                </a:lnTo>
                <a:lnTo>
                  <a:pt x="3796853" y="659647"/>
                </a:lnTo>
                <a:lnTo>
                  <a:pt x="3781790" y="681974"/>
                </a:lnTo>
                <a:lnTo>
                  <a:pt x="3759463" y="697037"/>
                </a:lnTo>
                <a:lnTo>
                  <a:pt x="37321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5736" y="4681727"/>
            <a:ext cx="3802379" cy="702945"/>
          </a:xfrm>
          <a:custGeom>
            <a:avLst/>
            <a:gdLst/>
            <a:ahLst/>
            <a:cxnLst/>
            <a:rect l="l" t="t" r="r" b="b"/>
            <a:pathLst>
              <a:path w="3802379" h="702945">
                <a:moveTo>
                  <a:pt x="3802380" y="70231"/>
                </a:moveTo>
                <a:lnTo>
                  <a:pt x="3796842" y="42926"/>
                </a:lnTo>
                <a:lnTo>
                  <a:pt x="3781780" y="20599"/>
                </a:lnTo>
                <a:lnTo>
                  <a:pt x="3759454" y="5537"/>
                </a:lnTo>
                <a:lnTo>
                  <a:pt x="3732149" y="0"/>
                </a:lnTo>
                <a:lnTo>
                  <a:pt x="70256" y="0"/>
                </a:lnTo>
                <a:lnTo>
                  <a:pt x="42900" y="5537"/>
                </a:lnTo>
                <a:lnTo>
                  <a:pt x="20574" y="20599"/>
                </a:lnTo>
                <a:lnTo>
                  <a:pt x="5511" y="42926"/>
                </a:lnTo>
                <a:lnTo>
                  <a:pt x="0" y="70231"/>
                </a:lnTo>
                <a:lnTo>
                  <a:pt x="0" y="632333"/>
                </a:lnTo>
                <a:lnTo>
                  <a:pt x="5511" y="659650"/>
                </a:lnTo>
                <a:lnTo>
                  <a:pt x="20574" y="681977"/>
                </a:lnTo>
                <a:lnTo>
                  <a:pt x="42900" y="697039"/>
                </a:lnTo>
                <a:lnTo>
                  <a:pt x="70256" y="702564"/>
                </a:lnTo>
                <a:lnTo>
                  <a:pt x="3732149" y="702564"/>
                </a:lnTo>
                <a:lnTo>
                  <a:pt x="3759454" y="697039"/>
                </a:lnTo>
                <a:lnTo>
                  <a:pt x="3781780" y="681977"/>
                </a:lnTo>
                <a:lnTo>
                  <a:pt x="3796842" y="659650"/>
                </a:lnTo>
                <a:lnTo>
                  <a:pt x="3802380" y="632333"/>
                </a:lnTo>
                <a:lnTo>
                  <a:pt x="3802380" y="7023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9047" y="3632961"/>
            <a:ext cx="3348354" cy="1583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History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2800" spc="-5" dirty="0">
                <a:latin typeface="Calibri"/>
                <a:cs typeface="Calibri"/>
              </a:rPr>
              <a:t>Based on AEM </a:t>
            </a:r>
            <a:r>
              <a:rPr sz="2800" spc="-20" dirty="0">
                <a:latin typeface="Calibri"/>
                <a:cs typeface="Calibri"/>
              </a:rPr>
              <a:t>Content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90032" y="2409444"/>
            <a:ext cx="5836920" cy="3663950"/>
            <a:chOff x="5590032" y="2409444"/>
            <a:chExt cx="5836920" cy="3663950"/>
          </a:xfrm>
        </p:grpSpPr>
        <p:sp>
          <p:nvSpPr>
            <p:cNvPr id="9" name="object 9"/>
            <p:cNvSpPr/>
            <p:nvPr/>
          </p:nvSpPr>
          <p:spPr>
            <a:xfrm>
              <a:off x="5596128" y="2415540"/>
              <a:ext cx="5824855" cy="3651885"/>
            </a:xfrm>
            <a:custGeom>
              <a:avLst/>
              <a:gdLst/>
              <a:ahLst/>
              <a:cxnLst/>
              <a:rect l="l" t="t" r="r" b="b"/>
              <a:pathLst>
                <a:path w="5824855" h="3651885">
                  <a:moveTo>
                    <a:pt x="5459603" y="0"/>
                  </a:moveTo>
                  <a:lnTo>
                    <a:pt x="365125" y="0"/>
                  </a:lnTo>
                  <a:lnTo>
                    <a:pt x="315574" y="3332"/>
                  </a:lnTo>
                  <a:lnTo>
                    <a:pt x="268052" y="13041"/>
                  </a:lnTo>
                  <a:lnTo>
                    <a:pt x="222992" y="28690"/>
                  </a:lnTo>
                  <a:lnTo>
                    <a:pt x="180829" y="49845"/>
                  </a:lnTo>
                  <a:lnTo>
                    <a:pt x="141998" y="76071"/>
                  </a:lnTo>
                  <a:lnTo>
                    <a:pt x="106933" y="106933"/>
                  </a:lnTo>
                  <a:lnTo>
                    <a:pt x="76071" y="141998"/>
                  </a:lnTo>
                  <a:lnTo>
                    <a:pt x="49845" y="180829"/>
                  </a:lnTo>
                  <a:lnTo>
                    <a:pt x="28690" y="222992"/>
                  </a:lnTo>
                  <a:lnTo>
                    <a:pt x="13041" y="268052"/>
                  </a:lnTo>
                  <a:lnTo>
                    <a:pt x="3332" y="315574"/>
                  </a:lnTo>
                  <a:lnTo>
                    <a:pt x="0" y="365125"/>
                  </a:lnTo>
                  <a:lnTo>
                    <a:pt x="0" y="3286353"/>
                  </a:lnTo>
                  <a:lnTo>
                    <a:pt x="3332" y="3335901"/>
                  </a:lnTo>
                  <a:lnTo>
                    <a:pt x="13041" y="3383423"/>
                  </a:lnTo>
                  <a:lnTo>
                    <a:pt x="28690" y="3428485"/>
                  </a:lnTo>
                  <a:lnTo>
                    <a:pt x="49845" y="3470650"/>
                  </a:lnTo>
                  <a:lnTo>
                    <a:pt x="76071" y="3509484"/>
                  </a:lnTo>
                  <a:lnTo>
                    <a:pt x="106933" y="3544552"/>
                  </a:lnTo>
                  <a:lnTo>
                    <a:pt x="141998" y="3575419"/>
                  </a:lnTo>
                  <a:lnTo>
                    <a:pt x="180829" y="3601649"/>
                  </a:lnTo>
                  <a:lnTo>
                    <a:pt x="222992" y="3622808"/>
                  </a:lnTo>
                  <a:lnTo>
                    <a:pt x="268052" y="3638460"/>
                  </a:lnTo>
                  <a:lnTo>
                    <a:pt x="315574" y="3648170"/>
                  </a:lnTo>
                  <a:lnTo>
                    <a:pt x="365125" y="3651504"/>
                  </a:lnTo>
                  <a:lnTo>
                    <a:pt x="5459603" y="3651504"/>
                  </a:lnTo>
                  <a:lnTo>
                    <a:pt x="5509153" y="3648170"/>
                  </a:lnTo>
                  <a:lnTo>
                    <a:pt x="5556675" y="3638460"/>
                  </a:lnTo>
                  <a:lnTo>
                    <a:pt x="5601735" y="3622808"/>
                  </a:lnTo>
                  <a:lnTo>
                    <a:pt x="5643898" y="3601649"/>
                  </a:lnTo>
                  <a:lnTo>
                    <a:pt x="5682729" y="3575419"/>
                  </a:lnTo>
                  <a:lnTo>
                    <a:pt x="5717794" y="3544552"/>
                  </a:lnTo>
                  <a:lnTo>
                    <a:pt x="5748656" y="3509484"/>
                  </a:lnTo>
                  <a:lnTo>
                    <a:pt x="5774882" y="3470650"/>
                  </a:lnTo>
                  <a:lnTo>
                    <a:pt x="5796037" y="3428485"/>
                  </a:lnTo>
                  <a:lnTo>
                    <a:pt x="5811686" y="3383423"/>
                  </a:lnTo>
                  <a:lnTo>
                    <a:pt x="5821395" y="3335901"/>
                  </a:lnTo>
                  <a:lnTo>
                    <a:pt x="5824728" y="3286353"/>
                  </a:lnTo>
                  <a:lnTo>
                    <a:pt x="5824728" y="365125"/>
                  </a:lnTo>
                  <a:lnTo>
                    <a:pt x="5821395" y="315574"/>
                  </a:lnTo>
                  <a:lnTo>
                    <a:pt x="5811686" y="268052"/>
                  </a:lnTo>
                  <a:lnTo>
                    <a:pt x="5796037" y="222992"/>
                  </a:lnTo>
                  <a:lnTo>
                    <a:pt x="5774882" y="180829"/>
                  </a:lnTo>
                  <a:lnTo>
                    <a:pt x="5748656" y="141998"/>
                  </a:lnTo>
                  <a:lnTo>
                    <a:pt x="5717794" y="106933"/>
                  </a:lnTo>
                  <a:lnTo>
                    <a:pt x="5682729" y="76071"/>
                  </a:lnTo>
                  <a:lnTo>
                    <a:pt x="5643898" y="49845"/>
                  </a:lnTo>
                  <a:lnTo>
                    <a:pt x="5601735" y="28690"/>
                  </a:lnTo>
                  <a:lnTo>
                    <a:pt x="5556675" y="13041"/>
                  </a:lnTo>
                  <a:lnTo>
                    <a:pt x="5509153" y="3332"/>
                  </a:lnTo>
                  <a:lnTo>
                    <a:pt x="545960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96128" y="2415540"/>
              <a:ext cx="5824855" cy="3651885"/>
            </a:xfrm>
            <a:custGeom>
              <a:avLst/>
              <a:gdLst/>
              <a:ahLst/>
              <a:cxnLst/>
              <a:rect l="l" t="t" r="r" b="b"/>
              <a:pathLst>
                <a:path w="5824855" h="3651885">
                  <a:moveTo>
                    <a:pt x="0" y="365125"/>
                  </a:moveTo>
                  <a:lnTo>
                    <a:pt x="3332" y="315574"/>
                  </a:lnTo>
                  <a:lnTo>
                    <a:pt x="13041" y="268052"/>
                  </a:lnTo>
                  <a:lnTo>
                    <a:pt x="28690" y="222992"/>
                  </a:lnTo>
                  <a:lnTo>
                    <a:pt x="49845" y="180829"/>
                  </a:lnTo>
                  <a:lnTo>
                    <a:pt x="76071" y="141998"/>
                  </a:lnTo>
                  <a:lnTo>
                    <a:pt x="106933" y="106933"/>
                  </a:lnTo>
                  <a:lnTo>
                    <a:pt x="141998" y="76071"/>
                  </a:lnTo>
                  <a:lnTo>
                    <a:pt x="180829" y="49845"/>
                  </a:lnTo>
                  <a:lnTo>
                    <a:pt x="222992" y="28690"/>
                  </a:lnTo>
                  <a:lnTo>
                    <a:pt x="268052" y="13041"/>
                  </a:lnTo>
                  <a:lnTo>
                    <a:pt x="315574" y="3332"/>
                  </a:lnTo>
                  <a:lnTo>
                    <a:pt x="365125" y="0"/>
                  </a:lnTo>
                  <a:lnTo>
                    <a:pt x="5459603" y="0"/>
                  </a:lnTo>
                  <a:lnTo>
                    <a:pt x="5509153" y="3332"/>
                  </a:lnTo>
                  <a:lnTo>
                    <a:pt x="5556675" y="13041"/>
                  </a:lnTo>
                  <a:lnTo>
                    <a:pt x="5601735" y="28690"/>
                  </a:lnTo>
                  <a:lnTo>
                    <a:pt x="5643898" y="49845"/>
                  </a:lnTo>
                  <a:lnTo>
                    <a:pt x="5682729" y="76071"/>
                  </a:lnTo>
                  <a:lnTo>
                    <a:pt x="5717794" y="106933"/>
                  </a:lnTo>
                  <a:lnTo>
                    <a:pt x="5748656" y="141998"/>
                  </a:lnTo>
                  <a:lnTo>
                    <a:pt x="5774882" y="180829"/>
                  </a:lnTo>
                  <a:lnTo>
                    <a:pt x="5796037" y="222992"/>
                  </a:lnTo>
                  <a:lnTo>
                    <a:pt x="5811686" y="268052"/>
                  </a:lnTo>
                  <a:lnTo>
                    <a:pt x="5821395" y="315574"/>
                  </a:lnTo>
                  <a:lnTo>
                    <a:pt x="5824728" y="365125"/>
                  </a:lnTo>
                  <a:lnTo>
                    <a:pt x="5824728" y="3286353"/>
                  </a:lnTo>
                  <a:lnTo>
                    <a:pt x="5821395" y="3335901"/>
                  </a:lnTo>
                  <a:lnTo>
                    <a:pt x="5811686" y="3383423"/>
                  </a:lnTo>
                  <a:lnTo>
                    <a:pt x="5796037" y="3428485"/>
                  </a:lnTo>
                  <a:lnTo>
                    <a:pt x="5774882" y="3470650"/>
                  </a:lnTo>
                  <a:lnTo>
                    <a:pt x="5748656" y="3509484"/>
                  </a:lnTo>
                  <a:lnTo>
                    <a:pt x="5717794" y="3544552"/>
                  </a:lnTo>
                  <a:lnTo>
                    <a:pt x="5682729" y="3575419"/>
                  </a:lnTo>
                  <a:lnTo>
                    <a:pt x="5643898" y="3601649"/>
                  </a:lnTo>
                  <a:lnTo>
                    <a:pt x="5601735" y="3622808"/>
                  </a:lnTo>
                  <a:lnTo>
                    <a:pt x="5556675" y="3638460"/>
                  </a:lnTo>
                  <a:lnTo>
                    <a:pt x="5509153" y="3648170"/>
                  </a:lnTo>
                  <a:lnTo>
                    <a:pt x="5459603" y="3651504"/>
                  </a:lnTo>
                  <a:lnTo>
                    <a:pt x="365125" y="3651504"/>
                  </a:lnTo>
                  <a:lnTo>
                    <a:pt x="315574" y="3648170"/>
                  </a:lnTo>
                  <a:lnTo>
                    <a:pt x="268052" y="3638460"/>
                  </a:lnTo>
                  <a:lnTo>
                    <a:pt x="222992" y="3622808"/>
                  </a:lnTo>
                  <a:lnTo>
                    <a:pt x="180829" y="3601649"/>
                  </a:lnTo>
                  <a:lnTo>
                    <a:pt x="141998" y="3575419"/>
                  </a:lnTo>
                  <a:lnTo>
                    <a:pt x="106933" y="3544552"/>
                  </a:lnTo>
                  <a:lnTo>
                    <a:pt x="76071" y="3509484"/>
                  </a:lnTo>
                  <a:lnTo>
                    <a:pt x="49845" y="3470650"/>
                  </a:lnTo>
                  <a:lnTo>
                    <a:pt x="28690" y="3428485"/>
                  </a:lnTo>
                  <a:lnTo>
                    <a:pt x="13041" y="3383423"/>
                  </a:lnTo>
                  <a:lnTo>
                    <a:pt x="3332" y="3335901"/>
                  </a:lnTo>
                  <a:lnTo>
                    <a:pt x="0" y="3286353"/>
                  </a:lnTo>
                  <a:lnTo>
                    <a:pt x="0" y="365125"/>
                  </a:lnTo>
                  <a:close/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02808" y="2522220"/>
              <a:ext cx="5611495" cy="3438525"/>
            </a:xfrm>
            <a:custGeom>
              <a:avLst/>
              <a:gdLst/>
              <a:ahLst/>
              <a:cxnLst/>
              <a:rect l="l" t="t" r="r" b="b"/>
              <a:pathLst>
                <a:path w="5611495" h="3438525">
                  <a:moveTo>
                    <a:pt x="5611368" y="0"/>
                  </a:moveTo>
                  <a:lnTo>
                    <a:pt x="0" y="0"/>
                  </a:lnTo>
                  <a:lnTo>
                    <a:pt x="0" y="3438144"/>
                  </a:lnTo>
                  <a:lnTo>
                    <a:pt x="5611368" y="3438144"/>
                  </a:lnTo>
                  <a:lnTo>
                    <a:pt x="561136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17794" y="2609229"/>
            <a:ext cx="5482590" cy="264096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Lucene </a:t>
            </a:r>
            <a:r>
              <a:rPr sz="2400" spc="-10" dirty="0">
                <a:latin typeface="Calibri"/>
                <a:cs typeface="Calibri"/>
              </a:rPr>
              <a:t>index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suggestion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ts val="2740"/>
              </a:lnSpc>
              <a:spcBef>
                <a:spcPts val="72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5" dirty="0">
                <a:latin typeface="Calibri"/>
                <a:cs typeface="Calibri"/>
              </a:rPr>
              <a:t>Values </a:t>
            </a:r>
            <a:r>
              <a:rPr sz="2400" spc="-5" dirty="0">
                <a:latin typeface="Calibri"/>
                <a:cs typeface="Calibri"/>
              </a:rPr>
              <a:t>of one </a:t>
            </a:r>
            <a:r>
              <a:rPr sz="2400" spc="-10" dirty="0">
                <a:latin typeface="Calibri"/>
                <a:cs typeface="Calibri"/>
              </a:rPr>
              <a:t>or more property can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  <a:p>
            <a:pPr marL="299085">
              <a:lnSpc>
                <a:spcPts val="2740"/>
              </a:lnSpc>
            </a:pPr>
            <a:r>
              <a:rPr sz="2400" spc="-15" dirty="0">
                <a:latin typeface="Calibri"/>
                <a:cs typeface="Calibri"/>
              </a:rPr>
              <a:t>configured to </a:t>
            </a:r>
            <a:r>
              <a:rPr sz="2400" spc="-5" dirty="0">
                <a:latin typeface="Calibri"/>
                <a:cs typeface="Calibri"/>
              </a:rPr>
              <a:t>be used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suggested</a:t>
            </a:r>
            <a:r>
              <a:rPr sz="2400" spc="-5" dirty="0">
                <a:latin typeface="Calibri"/>
                <a:cs typeface="Calibri"/>
              </a:rPr>
              <a:t> terms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latin typeface="Calibri"/>
                <a:cs typeface="Calibri"/>
              </a:rPr>
              <a:t>Update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frequency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0" dirty="0">
                <a:latin typeface="Calibri"/>
                <a:cs typeface="Calibri"/>
              </a:rPr>
              <a:t>Path </a:t>
            </a:r>
            <a:r>
              <a:rPr sz="2400" spc="-5" dirty="0">
                <a:latin typeface="Calibri"/>
                <a:cs typeface="Calibri"/>
              </a:rPr>
              <a:t>specific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auto-suggestions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latin typeface="Calibri"/>
                <a:cs typeface="Calibri"/>
              </a:rPr>
              <a:t>Analyzers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spc="-15" dirty="0">
                <a:latin typeface="Calibri"/>
                <a:cs typeface="Calibri"/>
              </a:rPr>
              <a:t>control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suggestions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27091" y="4803647"/>
            <a:ext cx="480059" cy="443865"/>
            <a:chOff x="4927091" y="4803647"/>
            <a:chExt cx="480059" cy="443865"/>
          </a:xfrm>
        </p:grpSpPr>
        <p:sp>
          <p:nvSpPr>
            <p:cNvPr id="14" name="object 14"/>
            <p:cNvSpPr/>
            <p:nvPr/>
          </p:nvSpPr>
          <p:spPr>
            <a:xfrm>
              <a:off x="4933187" y="4809743"/>
              <a:ext cx="467995" cy="431800"/>
            </a:xfrm>
            <a:custGeom>
              <a:avLst/>
              <a:gdLst/>
              <a:ahLst/>
              <a:cxnLst/>
              <a:rect l="l" t="t" r="r" b="b"/>
              <a:pathLst>
                <a:path w="467995" h="431800">
                  <a:moveTo>
                    <a:pt x="252222" y="0"/>
                  </a:moveTo>
                  <a:lnTo>
                    <a:pt x="252222" y="107822"/>
                  </a:lnTo>
                  <a:lnTo>
                    <a:pt x="0" y="107822"/>
                  </a:lnTo>
                  <a:lnTo>
                    <a:pt x="0" y="323468"/>
                  </a:lnTo>
                  <a:lnTo>
                    <a:pt x="252222" y="323468"/>
                  </a:lnTo>
                  <a:lnTo>
                    <a:pt x="252222" y="431291"/>
                  </a:lnTo>
                  <a:lnTo>
                    <a:pt x="467867" y="215645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33187" y="4809743"/>
              <a:ext cx="467995" cy="431800"/>
            </a:xfrm>
            <a:custGeom>
              <a:avLst/>
              <a:gdLst/>
              <a:ahLst/>
              <a:cxnLst/>
              <a:rect l="l" t="t" r="r" b="b"/>
              <a:pathLst>
                <a:path w="467995" h="431800">
                  <a:moveTo>
                    <a:pt x="0" y="107822"/>
                  </a:moveTo>
                  <a:lnTo>
                    <a:pt x="252222" y="107822"/>
                  </a:lnTo>
                  <a:lnTo>
                    <a:pt x="252222" y="0"/>
                  </a:lnTo>
                  <a:lnTo>
                    <a:pt x="467867" y="215645"/>
                  </a:lnTo>
                  <a:lnTo>
                    <a:pt x="252222" y="431291"/>
                  </a:lnTo>
                  <a:lnTo>
                    <a:pt x="252222" y="323468"/>
                  </a:lnTo>
                  <a:lnTo>
                    <a:pt x="0" y="323468"/>
                  </a:lnTo>
                  <a:lnTo>
                    <a:pt x="0" y="10782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5" dirty="0"/>
              <a:t>0</a:t>
            </a:r>
            <a:r>
              <a:rPr dirty="0"/>
              <a:t>8-A</a:t>
            </a:r>
            <a:r>
              <a:rPr spc="5" dirty="0"/>
              <a:t>p</a:t>
            </a:r>
            <a:r>
              <a:rPr dirty="0"/>
              <a:t>r-19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Ashokkumar </a:t>
            </a:r>
            <a:r>
              <a:rPr dirty="0"/>
              <a:t>T</a:t>
            </a:r>
            <a:r>
              <a:rPr spc="-55" dirty="0"/>
              <a:t> </a:t>
            </a:r>
            <a:r>
              <a:rPr dirty="0"/>
              <a:t>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131</a:t>
            </a:fld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908" y="339090"/>
            <a:ext cx="8091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Calibri"/>
                <a:cs typeface="Calibri"/>
              </a:rPr>
              <a:t>Auto </a:t>
            </a:r>
            <a:r>
              <a:rPr sz="2400" i="1" dirty="0">
                <a:latin typeface="Calibri"/>
                <a:cs typeface="Calibri"/>
              </a:rPr>
              <a:t>Correction – Original </a:t>
            </a:r>
            <a:r>
              <a:rPr sz="2400" i="1" spc="-10" dirty="0">
                <a:latin typeface="Calibri"/>
                <a:cs typeface="Calibri"/>
              </a:rPr>
              <a:t>term </a:t>
            </a:r>
            <a:r>
              <a:rPr sz="2400" i="1" spc="-5" dirty="0">
                <a:latin typeface="Calibri"/>
                <a:cs typeface="Calibri"/>
              </a:rPr>
              <a:t>has no result, search an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alternate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736" y="2406395"/>
            <a:ext cx="3802379" cy="702945"/>
          </a:xfrm>
          <a:custGeom>
            <a:avLst/>
            <a:gdLst/>
            <a:ahLst/>
            <a:cxnLst/>
            <a:rect l="l" t="t" r="r" b="b"/>
            <a:pathLst>
              <a:path w="3802379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3732149" y="0"/>
                </a:lnTo>
                <a:lnTo>
                  <a:pt x="3759463" y="5526"/>
                </a:lnTo>
                <a:lnTo>
                  <a:pt x="3781790" y="20589"/>
                </a:lnTo>
                <a:lnTo>
                  <a:pt x="3796853" y="42916"/>
                </a:lnTo>
                <a:lnTo>
                  <a:pt x="3802379" y="70230"/>
                </a:lnTo>
                <a:lnTo>
                  <a:pt x="3802379" y="632332"/>
                </a:lnTo>
                <a:lnTo>
                  <a:pt x="3796853" y="659647"/>
                </a:lnTo>
                <a:lnTo>
                  <a:pt x="3781790" y="681974"/>
                </a:lnTo>
                <a:lnTo>
                  <a:pt x="3759463" y="697037"/>
                </a:lnTo>
                <a:lnTo>
                  <a:pt x="37321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9047" y="2488183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Spellcheck</a:t>
            </a:r>
            <a:r>
              <a:rPr sz="2800" b="0" spc="-4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library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5736" y="3550920"/>
            <a:ext cx="3802379" cy="702945"/>
          </a:xfrm>
          <a:custGeom>
            <a:avLst/>
            <a:gdLst/>
            <a:ahLst/>
            <a:cxnLst/>
            <a:rect l="l" t="t" r="r" b="b"/>
            <a:pathLst>
              <a:path w="3802379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3732149" y="0"/>
                </a:lnTo>
                <a:lnTo>
                  <a:pt x="3759463" y="5526"/>
                </a:lnTo>
                <a:lnTo>
                  <a:pt x="3781790" y="20589"/>
                </a:lnTo>
                <a:lnTo>
                  <a:pt x="3796853" y="42916"/>
                </a:lnTo>
                <a:lnTo>
                  <a:pt x="3802379" y="70230"/>
                </a:lnTo>
                <a:lnTo>
                  <a:pt x="3802379" y="632332"/>
                </a:lnTo>
                <a:lnTo>
                  <a:pt x="3796853" y="659647"/>
                </a:lnTo>
                <a:lnTo>
                  <a:pt x="3781790" y="681974"/>
                </a:lnTo>
                <a:lnTo>
                  <a:pt x="3759463" y="697037"/>
                </a:lnTo>
                <a:lnTo>
                  <a:pt x="37321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5736" y="4681727"/>
            <a:ext cx="3802379" cy="702945"/>
          </a:xfrm>
          <a:custGeom>
            <a:avLst/>
            <a:gdLst/>
            <a:ahLst/>
            <a:cxnLst/>
            <a:rect l="l" t="t" r="r" b="b"/>
            <a:pathLst>
              <a:path w="3802379" h="702945">
                <a:moveTo>
                  <a:pt x="3802380" y="70231"/>
                </a:moveTo>
                <a:lnTo>
                  <a:pt x="3796842" y="42926"/>
                </a:lnTo>
                <a:lnTo>
                  <a:pt x="3781780" y="20599"/>
                </a:lnTo>
                <a:lnTo>
                  <a:pt x="3759454" y="5537"/>
                </a:lnTo>
                <a:lnTo>
                  <a:pt x="3732149" y="0"/>
                </a:lnTo>
                <a:lnTo>
                  <a:pt x="70256" y="0"/>
                </a:lnTo>
                <a:lnTo>
                  <a:pt x="42900" y="5537"/>
                </a:lnTo>
                <a:lnTo>
                  <a:pt x="20574" y="20599"/>
                </a:lnTo>
                <a:lnTo>
                  <a:pt x="5511" y="42926"/>
                </a:lnTo>
                <a:lnTo>
                  <a:pt x="0" y="70231"/>
                </a:lnTo>
                <a:lnTo>
                  <a:pt x="0" y="632333"/>
                </a:lnTo>
                <a:lnTo>
                  <a:pt x="5511" y="659650"/>
                </a:lnTo>
                <a:lnTo>
                  <a:pt x="20574" y="681977"/>
                </a:lnTo>
                <a:lnTo>
                  <a:pt x="42900" y="697039"/>
                </a:lnTo>
                <a:lnTo>
                  <a:pt x="70256" y="702564"/>
                </a:lnTo>
                <a:lnTo>
                  <a:pt x="3732149" y="702564"/>
                </a:lnTo>
                <a:lnTo>
                  <a:pt x="3759454" y="697039"/>
                </a:lnTo>
                <a:lnTo>
                  <a:pt x="3781780" y="681977"/>
                </a:lnTo>
                <a:lnTo>
                  <a:pt x="3796842" y="659650"/>
                </a:lnTo>
                <a:lnTo>
                  <a:pt x="3802380" y="632333"/>
                </a:lnTo>
                <a:lnTo>
                  <a:pt x="3802380" y="7023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9047" y="3509517"/>
            <a:ext cx="3348354" cy="170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85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Closest </a:t>
            </a:r>
            <a:r>
              <a:rPr sz="2800" spc="-20" dirty="0">
                <a:latin typeface="Calibri"/>
                <a:cs typeface="Calibri"/>
              </a:rPr>
              <a:t>match to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list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085"/>
              </a:lnSpc>
            </a:pPr>
            <a:r>
              <a:rPr sz="1800" spc="-5" dirty="0">
                <a:latin typeface="Calibri"/>
                <a:cs typeface="Calibri"/>
              </a:rPr>
              <a:t>(Authored 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History)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Based on AEM </a:t>
            </a:r>
            <a:r>
              <a:rPr sz="2800" spc="-20" dirty="0">
                <a:latin typeface="Calibri"/>
                <a:cs typeface="Calibri"/>
              </a:rPr>
              <a:t>Content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90032" y="2409444"/>
            <a:ext cx="5836920" cy="3663950"/>
            <a:chOff x="5590032" y="2409444"/>
            <a:chExt cx="5836920" cy="3663950"/>
          </a:xfrm>
        </p:grpSpPr>
        <p:sp>
          <p:nvSpPr>
            <p:cNvPr id="9" name="object 9"/>
            <p:cNvSpPr/>
            <p:nvPr/>
          </p:nvSpPr>
          <p:spPr>
            <a:xfrm>
              <a:off x="5596128" y="2415540"/>
              <a:ext cx="5824855" cy="3651885"/>
            </a:xfrm>
            <a:custGeom>
              <a:avLst/>
              <a:gdLst/>
              <a:ahLst/>
              <a:cxnLst/>
              <a:rect l="l" t="t" r="r" b="b"/>
              <a:pathLst>
                <a:path w="5824855" h="3651885">
                  <a:moveTo>
                    <a:pt x="5459603" y="0"/>
                  </a:moveTo>
                  <a:lnTo>
                    <a:pt x="365125" y="0"/>
                  </a:lnTo>
                  <a:lnTo>
                    <a:pt x="315574" y="3332"/>
                  </a:lnTo>
                  <a:lnTo>
                    <a:pt x="268052" y="13041"/>
                  </a:lnTo>
                  <a:lnTo>
                    <a:pt x="222992" y="28690"/>
                  </a:lnTo>
                  <a:lnTo>
                    <a:pt x="180829" y="49845"/>
                  </a:lnTo>
                  <a:lnTo>
                    <a:pt x="141998" y="76071"/>
                  </a:lnTo>
                  <a:lnTo>
                    <a:pt x="106933" y="106933"/>
                  </a:lnTo>
                  <a:lnTo>
                    <a:pt x="76071" y="141998"/>
                  </a:lnTo>
                  <a:lnTo>
                    <a:pt x="49845" y="180829"/>
                  </a:lnTo>
                  <a:lnTo>
                    <a:pt x="28690" y="222992"/>
                  </a:lnTo>
                  <a:lnTo>
                    <a:pt x="13041" y="268052"/>
                  </a:lnTo>
                  <a:lnTo>
                    <a:pt x="3332" y="315574"/>
                  </a:lnTo>
                  <a:lnTo>
                    <a:pt x="0" y="365125"/>
                  </a:lnTo>
                  <a:lnTo>
                    <a:pt x="0" y="3286353"/>
                  </a:lnTo>
                  <a:lnTo>
                    <a:pt x="3332" y="3335901"/>
                  </a:lnTo>
                  <a:lnTo>
                    <a:pt x="13041" y="3383423"/>
                  </a:lnTo>
                  <a:lnTo>
                    <a:pt x="28690" y="3428485"/>
                  </a:lnTo>
                  <a:lnTo>
                    <a:pt x="49845" y="3470650"/>
                  </a:lnTo>
                  <a:lnTo>
                    <a:pt x="76071" y="3509484"/>
                  </a:lnTo>
                  <a:lnTo>
                    <a:pt x="106933" y="3544552"/>
                  </a:lnTo>
                  <a:lnTo>
                    <a:pt x="141998" y="3575419"/>
                  </a:lnTo>
                  <a:lnTo>
                    <a:pt x="180829" y="3601649"/>
                  </a:lnTo>
                  <a:lnTo>
                    <a:pt x="222992" y="3622808"/>
                  </a:lnTo>
                  <a:lnTo>
                    <a:pt x="268052" y="3638460"/>
                  </a:lnTo>
                  <a:lnTo>
                    <a:pt x="315574" y="3648170"/>
                  </a:lnTo>
                  <a:lnTo>
                    <a:pt x="365125" y="3651504"/>
                  </a:lnTo>
                  <a:lnTo>
                    <a:pt x="5459603" y="3651504"/>
                  </a:lnTo>
                  <a:lnTo>
                    <a:pt x="5509153" y="3648170"/>
                  </a:lnTo>
                  <a:lnTo>
                    <a:pt x="5556675" y="3638460"/>
                  </a:lnTo>
                  <a:lnTo>
                    <a:pt x="5601735" y="3622808"/>
                  </a:lnTo>
                  <a:lnTo>
                    <a:pt x="5643898" y="3601649"/>
                  </a:lnTo>
                  <a:lnTo>
                    <a:pt x="5682729" y="3575419"/>
                  </a:lnTo>
                  <a:lnTo>
                    <a:pt x="5717794" y="3544552"/>
                  </a:lnTo>
                  <a:lnTo>
                    <a:pt x="5748656" y="3509484"/>
                  </a:lnTo>
                  <a:lnTo>
                    <a:pt x="5774882" y="3470650"/>
                  </a:lnTo>
                  <a:lnTo>
                    <a:pt x="5796037" y="3428485"/>
                  </a:lnTo>
                  <a:lnTo>
                    <a:pt x="5811686" y="3383423"/>
                  </a:lnTo>
                  <a:lnTo>
                    <a:pt x="5821395" y="3335901"/>
                  </a:lnTo>
                  <a:lnTo>
                    <a:pt x="5824728" y="3286353"/>
                  </a:lnTo>
                  <a:lnTo>
                    <a:pt x="5824728" y="365125"/>
                  </a:lnTo>
                  <a:lnTo>
                    <a:pt x="5821395" y="315574"/>
                  </a:lnTo>
                  <a:lnTo>
                    <a:pt x="5811686" y="268052"/>
                  </a:lnTo>
                  <a:lnTo>
                    <a:pt x="5796037" y="222992"/>
                  </a:lnTo>
                  <a:lnTo>
                    <a:pt x="5774882" y="180829"/>
                  </a:lnTo>
                  <a:lnTo>
                    <a:pt x="5748656" y="141998"/>
                  </a:lnTo>
                  <a:lnTo>
                    <a:pt x="5717794" y="106933"/>
                  </a:lnTo>
                  <a:lnTo>
                    <a:pt x="5682729" y="76071"/>
                  </a:lnTo>
                  <a:lnTo>
                    <a:pt x="5643898" y="49845"/>
                  </a:lnTo>
                  <a:lnTo>
                    <a:pt x="5601735" y="28690"/>
                  </a:lnTo>
                  <a:lnTo>
                    <a:pt x="5556675" y="13041"/>
                  </a:lnTo>
                  <a:lnTo>
                    <a:pt x="5509153" y="3332"/>
                  </a:lnTo>
                  <a:lnTo>
                    <a:pt x="545960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96128" y="2415540"/>
              <a:ext cx="5824855" cy="3651885"/>
            </a:xfrm>
            <a:custGeom>
              <a:avLst/>
              <a:gdLst/>
              <a:ahLst/>
              <a:cxnLst/>
              <a:rect l="l" t="t" r="r" b="b"/>
              <a:pathLst>
                <a:path w="5824855" h="3651885">
                  <a:moveTo>
                    <a:pt x="0" y="365125"/>
                  </a:moveTo>
                  <a:lnTo>
                    <a:pt x="3332" y="315574"/>
                  </a:lnTo>
                  <a:lnTo>
                    <a:pt x="13041" y="268052"/>
                  </a:lnTo>
                  <a:lnTo>
                    <a:pt x="28690" y="222992"/>
                  </a:lnTo>
                  <a:lnTo>
                    <a:pt x="49845" y="180829"/>
                  </a:lnTo>
                  <a:lnTo>
                    <a:pt x="76071" y="141998"/>
                  </a:lnTo>
                  <a:lnTo>
                    <a:pt x="106933" y="106933"/>
                  </a:lnTo>
                  <a:lnTo>
                    <a:pt x="141998" y="76071"/>
                  </a:lnTo>
                  <a:lnTo>
                    <a:pt x="180829" y="49845"/>
                  </a:lnTo>
                  <a:lnTo>
                    <a:pt x="222992" y="28690"/>
                  </a:lnTo>
                  <a:lnTo>
                    <a:pt x="268052" y="13041"/>
                  </a:lnTo>
                  <a:lnTo>
                    <a:pt x="315574" y="3332"/>
                  </a:lnTo>
                  <a:lnTo>
                    <a:pt x="365125" y="0"/>
                  </a:lnTo>
                  <a:lnTo>
                    <a:pt x="5459603" y="0"/>
                  </a:lnTo>
                  <a:lnTo>
                    <a:pt x="5509153" y="3332"/>
                  </a:lnTo>
                  <a:lnTo>
                    <a:pt x="5556675" y="13041"/>
                  </a:lnTo>
                  <a:lnTo>
                    <a:pt x="5601735" y="28690"/>
                  </a:lnTo>
                  <a:lnTo>
                    <a:pt x="5643898" y="49845"/>
                  </a:lnTo>
                  <a:lnTo>
                    <a:pt x="5682729" y="76071"/>
                  </a:lnTo>
                  <a:lnTo>
                    <a:pt x="5717794" y="106933"/>
                  </a:lnTo>
                  <a:lnTo>
                    <a:pt x="5748656" y="141998"/>
                  </a:lnTo>
                  <a:lnTo>
                    <a:pt x="5774882" y="180829"/>
                  </a:lnTo>
                  <a:lnTo>
                    <a:pt x="5796037" y="222992"/>
                  </a:lnTo>
                  <a:lnTo>
                    <a:pt x="5811686" y="268052"/>
                  </a:lnTo>
                  <a:lnTo>
                    <a:pt x="5821395" y="315574"/>
                  </a:lnTo>
                  <a:lnTo>
                    <a:pt x="5824728" y="365125"/>
                  </a:lnTo>
                  <a:lnTo>
                    <a:pt x="5824728" y="3286353"/>
                  </a:lnTo>
                  <a:lnTo>
                    <a:pt x="5821395" y="3335901"/>
                  </a:lnTo>
                  <a:lnTo>
                    <a:pt x="5811686" y="3383423"/>
                  </a:lnTo>
                  <a:lnTo>
                    <a:pt x="5796037" y="3428485"/>
                  </a:lnTo>
                  <a:lnTo>
                    <a:pt x="5774882" y="3470650"/>
                  </a:lnTo>
                  <a:lnTo>
                    <a:pt x="5748656" y="3509484"/>
                  </a:lnTo>
                  <a:lnTo>
                    <a:pt x="5717794" y="3544552"/>
                  </a:lnTo>
                  <a:lnTo>
                    <a:pt x="5682729" y="3575419"/>
                  </a:lnTo>
                  <a:lnTo>
                    <a:pt x="5643898" y="3601649"/>
                  </a:lnTo>
                  <a:lnTo>
                    <a:pt x="5601735" y="3622808"/>
                  </a:lnTo>
                  <a:lnTo>
                    <a:pt x="5556675" y="3638460"/>
                  </a:lnTo>
                  <a:lnTo>
                    <a:pt x="5509153" y="3648170"/>
                  </a:lnTo>
                  <a:lnTo>
                    <a:pt x="5459603" y="3651504"/>
                  </a:lnTo>
                  <a:lnTo>
                    <a:pt x="365125" y="3651504"/>
                  </a:lnTo>
                  <a:lnTo>
                    <a:pt x="315574" y="3648170"/>
                  </a:lnTo>
                  <a:lnTo>
                    <a:pt x="268052" y="3638460"/>
                  </a:lnTo>
                  <a:lnTo>
                    <a:pt x="222992" y="3622808"/>
                  </a:lnTo>
                  <a:lnTo>
                    <a:pt x="180829" y="3601649"/>
                  </a:lnTo>
                  <a:lnTo>
                    <a:pt x="141998" y="3575419"/>
                  </a:lnTo>
                  <a:lnTo>
                    <a:pt x="106933" y="3544552"/>
                  </a:lnTo>
                  <a:lnTo>
                    <a:pt x="76071" y="3509484"/>
                  </a:lnTo>
                  <a:lnTo>
                    <a:pt x="49845" y="3470650"/>
                  </a:lnTo>
                  <a:lnTo>
                    <a:pt x="28690" y="3428485"/>
                  </a:lnTo>
                  <a:lnTo>
                    <a:pt x="13041" y="3383423"/>
                  </a:lnTo>
                  <a:lnTo>
                    <a:pt x="3332" y="3335901"/>
                  </a:lnTo>
                  <a:lnTo>
                    <a:pt x="0" y="3286353"/>
                  </a:lnTo>
                  <a:lnTo>
                    <a:pt x="0" y="365125"/>
                  </a:lnTo>
                  <a:close/>
                </a:path>
              </a:pathLst>
            </a:custGeom>
            <a:ln w="1219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02808" y="2522220"/>
              <a:ext cx="5611495" cy="3438525"/>
            </a:xfrm>
            <a:custGeom>
              <a:avLst/>
              <a:gdLst/>
              <a:ahLst/>
              <a:cxnLst/>
              <a:rect l="l" t="t" r="r" b="b"/>
              <a:pathLst>
                <a:path w="5611495" h="3438525">
                  <a:moveTo>
                    <a:pt x="5611368" y="0"/>
                  </a:moveTo>
                  <a:lnTo>
                    <a:pt x="0" y="0"/>
                  </a:lnTo>
                  <a:lnTo>
                    <a:pt x="0" y="3438144"/>
                  </a:lnTo>
                  <a:lnTo>
                    <a:pt x="5611368" y="3438144"/>
                  </a:lnTo>
                  <a:lnTo>
                    <a:pt x="561136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17794" y="3293917"/>
            <a:ext cx="5075555" cy="172783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Lucene </a:t>
            </a:r>
            <a:r>
              <a:rPr sz="2400" spc="-10" dirty="0">
                <a:latin typeface="Calibri"/>
                <a:cs typeface="Calibri"/>
              </a:rPr>
              <a:t>index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spellchecking</a:t>
            </a:r>
            <a:endParaRPr sz="2400">
              <a:latin typeface="Calibri"/>
              <a:cs typeface="Calibri"/>
            </a:endParaRPr>
          </a:p>
          <a:p>
            <a:pPr marL="299085" marR="12065" indent="-287020">
              <a:lnSpc>
                <a:spcPts val="2590"/>
              </a:lnSpc>
              <a:spcBef>
                <a:spcPts val="10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5" dirty="0">
                <a:latin typeface="Calibri"/>
                <a:cs typeface="Calibri"/>
              </a:rPr>
              <a:t>Values </a:t>
            </a:r>
            <a:r>
              <a:rPr sz="2400" spc="-5" dirty="0">
                <a:latin typeface="Calibri"/>
                <a:cs typeface="Calibri"/>
              </a:rPr>
              <a:t>of one or </a:t>
            </a:r>
            <a:r>
              <a:rPr sz="2400" spc="-10" dirty="0">
                <a:latin typeface="Calibri"/>
                <a:cs typeface="Calibri"/>
              </a:rPr>
              <a:t>more property can </a:t>
            </a:r>
            <a:r>
              <a:rPr sz="2400" spc="-5" dirty="0">
                <a:latin typeface="Calibri"/>
                <a:cs typeface="Calibri"/>
              </a:rPr>
              <a:t>be  </a:t>
            </a:r>
            <a:r>
              <a:rPr sz="2400" spc="-15" dirty="0">
                <a:latin typeface="Calibri"/>
                <a:cs typeface="Calibri"/>
              </a:rPr>
              <a:t>configured to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spell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0" dirty="0">
                <a:latin typeface="Calibri"/>
                <a:cs typeface="Calibri"/>
              </a:rPr>
              <a:t>Path </a:t>
            </a:r>
            <a:r>
              <a:rPr sz="2400" spc="-5" dirty="0">
                <a:latin typeface="Calibri"/>
                <a:cs typeface="Calibri"/>
              </a:rPr>
              <a:t>specific spellcheck has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limitations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27091" y="4803647"/>
            <a:ext cx="480059" cy="443865"/>
            <a:chOff x="4927091" y="4803647"/>
            <a:chExt cx="480059" cy="443865"/>
          </a:xfrm>
        </p:grpSpPr>
        <p:sp>
          <p:nvSpPr>
            <p:cNvPr id="14" name="object 14"/>
            <p:cNvSpPr/>
            <p:nvPr/>
          </p:nvSpPr>
          <p:spPr>
            <a:xfrm>
              <a:off x="4933187" y="4809743"/>
              <a:ext cx="467995" cy="431800"/>
            </a:xfrm>
            <a:custGeom>
              <a:avLst/>
              <a:gdLst/>
              <a:ahLst/>
              <a:cxnLst/>
              <a:rect l="l" t="t" r="r" b="b"/>
              <a:pathLst>
                <a:path w="467995" h="431800">
                  <a:moveTo>
                    <a:pt x="252222" y="0"/>
                  </a:moveTo>
                  <a:lnTo>
                    <a:pt x="252222" y="107822"/>
                  </a:lnTo>
                  <a:lnTo>
                    <a:pt x="0" y="107822"/>
                  </a:lnTo>
                  <a:lnTo>
                    <a:pt x="0" y="323468"/>
                  </a:lnTo>
                  <a:lnTo>
                    <a:pt x="252222" y="323468"/>
                  </a:lnTo>
                  <a:lnTo>
                    <a:pt x="252222" y="431291"/>
                  </a:lnTo>
                  <a:lnTo>
                    <a:pt x="467867" y="215645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33187" y="4809743"/>
              <a:ext cx="467995" cy="431800"/>
            </a:xfrm>
            <a:custGeom>
              <a:avLst/>
              <a:gdLst/>
              <a:ahLst/>
              <a:cxnLst/>
              <a:rect l="l" t="t" r="r" b="b"/>
              <a:pathLst>
                <a:path w="467995" h="431800">
                  <a:moveTo>
                    <a:pt x="0" y="107822"/>
                  </a:moveTo>
                  <a:lnTo>
                    <a:pt x="252222" y="107822"/>
                  </a:lnTo>
                  <a:lnTo>
                    <a:pt x="252222" y="0"/>
                  </a:lnTo>
                  <a:lnTo>
                    <a:pt x="467867" y="215645"/>
                  </a:lnTo>
                  <a:lnTo>
                    <a:pt x="252222" y="431291"/>
                  </a:lnTo>
                  <a:lnTo>
                    <a:pt x="252222" y="323468"/>
                  </a:lnTo>
                  <a:lnTo>
                    <a:pt x="0" y="323468"/>
                  </a:lnTo>
                  <a:lnTo>
                    <a:pt x="0" y="10782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5" dirty="0"/>
              <a:t>0</a:t>
            </a:r>
            <a:r>
              <a:rPr dirty="0"/>
              <a:t>8-A</a:t>
            </a:r>
            <a:r>
              <a:rPr spc="5" dirty="0"/>
              <a:t>p</a:t>
            </a:r>
            <a:r>
              <a:rPr dirty="0"/>
              <a:t>r-19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Ashokkumar </a:t>
            </a:r>
            <a:r>
              <a:rPr dirty="0"/>
              <a:t>T</a:t>
            </a:r>
            <a:r>
              <a:rPr spc="-55" dirty="0"/>
              <a:t> </a:t>
            </a:r>
            <a:r>
              <a:rPr dirty="0"/>
              <a:t>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132</a:t>
            </a:fld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" y="339090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5" dirty="0">
                <a:latin typeface="Calibri"/>
                <a:cs typeface="Calibri"/>
              </a:rPr>
              <a:t>Search </a:t>
            </a:r>
            <a:r>
              <a:rPr sz="2400" b="0" i="1" dirty="0">
                <a:latin typeface="Calibri"/>
                <a:cs typeface="Calibri"/>
              </a:rPr>
              <a:t>with-in</a:t>
            </a:r>
            <a:r>
              <a:rPr sz="2400" b="0" i="1" spc="-65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search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658111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3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294741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30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238244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39899"/>
            <a:ext cx="7850505" cy="303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Filtering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results </a:t>
            </a:r>
            <a:r>
              <a:rPr sz="2800" spc="-5" dirty="0">
                <a:latin typeface="Calibri"/>
                <a:cs typeface="Calibri"/>
              </a:rPr>
              <a:t>further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another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302400"/>
              </a:lnSpc>
            </a:pPr>
            <a:r>
              <a:rPr sz="2800" spc="-25" dirty="0">
                <a:latin typeface="Calibri"/>
                <a:cs typeface="Calibri"/>
              </a:rPr>
              <a:t>Perform </a:t>
            </a:r>
            <a:r>
              <a:rPr sz="2800" spc="-15" dirty="0">
                <a:latin typeface="Calibri"/>
                <a:cs typeface="Calibri"/>
              </a:rPr>
              <a:t>new search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10" dirty="0">
                <a:latin typeface="Calibri"/>
                <a:cs typeface="Calibri"/>
              </a:rPr>
              <a:t>both terms </a:t>
            </a:r>
            <a:r>
              <a:rPr sz="2800" spc="-5" dirty="0">
                <a:latin typeface="Calibri"/>
                <a:cs typeface="Calibri"/>
              </a:rPr>
              <a:t>in AND </a:t>
            </a:r>
            <a:r>
              <a:rPr sz="2800" spc="-10" dirty="0">
                <a:latin typeface="Calibri"/>
                <a:cs typeface="Calibri"/>
              </a:rPr>
              <a:t>condition  Client side </a:t>
            </a:r>
            <a:r>
              <a:rPr sz="2800" spc="-5" dirty="0">
                <a:latin typeface="Calibri"/>
                <a:cs typeface="Calibri"/>
              </a:rPr>
              <a:t>logic? </a:t>
            </a:r>
            <a:r>
              <a:rPr sz="2800" spc="-10" dirty="0">
                <a:latin typeface="Calibri"/>
                <a:cs typeface="Calibri"/>
              </a:rPr>
              <a:t>Full </a:t>
            </a:r>
            <a:r>
              <a:rPr sz="2800" spc="-15" dirty="0">
                <a:latin typeface="Calibri"/>
                <a:cs typeface="Calibri"/>
              </a:rPr>
              <a:t>result </a:t>
            </a:r>
            <a:r>
              <a:rPr sz="2800" spc="-10" dirty="0">
                <a:latin typeface="Calibri"/>
                <a:cs typeface="Calibri"/>
              </a:rPr>
              <a:t>set </a:t>
            </a:r>
            <a:r>
              <a:rPr sz="2800" spc="-15" dirty="0">
                <a:latin typeface="Calibri"/>
                <a:cs typeface="Calibri"/>
              </a:rPr>
              <a:t>available </a:t>
            </a:r>
            <a:r>
              <a:rPr sz="2800" spc="-5" dirty="0">
                <a:latin typeface="Calibri"/>
                <a:cs typeface="Calibri"/>
              </a:rPr>
              <a:t>+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5528" y="2469845"/>
            <a:ext cx="572833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Handling </a:t>
            </a:r>
            <a:r>
              <a:rPr dirty="0"/>
              <a:t>the</a:t>
            </a:r>
            <a:r>
              <a:rPr spc="-100" dirty="0"/>
              <a:t> </a:t>
            </a:r>
            <a:r>
              <a:rPr spc="-15" dirty="0"/>
              <a:t>results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134</a:t>
            </a:fld>
            <a:endParaRPr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227" y="251205"/>
            <a:ext cx="2479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Calibri"/>
                <a:cs typeface="Calibri"/>
              </a:rPr>
              <a:t>Ordering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3980" y="2863595"/>
            <a:ext cx="4441190" cy="1847214"/>
          </a:xfrm>
          <a:custGeom>
            <a:avLst/>
            <a:gdLst/>
            <a:ahLst/>
            <a:cxnLst/>
            <a:rect l="l" t="t" r="r" b="b"/>
            <a:pathLst>
              <a:path w="4441190" h="1847214">
                <a:moveTo>
                  <a:pt x="0" y="70230"/>
                </a:moveTo>
                <a:lnTo>
                  <a:pt x="5526" y="42916"/>
                </a:lnTo>
                <a:lnTo>
                  <a:pt x="20589" y="20589"/>
                </a:lnTo>
                <a:lnTo>
                  <a:pt x="42916" y="5526"/>
                </a:lnTo>
                <a:lnTo>
                  <a:pt x="70231" y="0"/>
                </a:lnTo>
                <a:lnTo>
                  <a:pt x="4370705" y="0"/>
                </a:lnTo>
                <a:lnTo>
                  <a:pt x="4398019" y="5526"/>
                </a:lnTo>
                <a:lnTo>
                  <a:pt x="4420346" y="20589"/>
                </a:lnTo>
                <a:lnTo>
                  <a:pt x="4435409" y="42916"/>
                </a:lnTo>
                <a:lnTo>
                  <a:pt x="4440935" y="70230"/>
                </a:lnTo>
                <a:lnTo>
                  <a:pt x="4440935" y="632332"/>
                </a:lnTo>
                <a:lnTo>
                  <a:pt x="4435409" y="659647"/>
                </a:lnTo>
                <a:lnTo>
                  <a:pt x="4420346" y="681974"/>
                </a:lnTo>
                <a:lnTo>
                  <a:pt x="4398019" y="697037"/>
                </a:lnTo>
                <a:lnTo>
                  <a:pt x="4370705" y="702563"/>
                </a:lnTo>
                <a:lnTo>
                  <a:pt x="70231" y="702563"/>
                </a:lnTo>
                <a:lnTo>
                  <a:pt x="42916" y="697037"/>
                </a:lnTo>
                <a:lnTo>
                  <a:pt x="20589" y="681974"/>
                </a:lnTo>
                <a:lnTo>
                  <a:pt x="5526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  <a:path w="4441190" h="1847214">
                <a:moveTo>
                  <a:pt x="0" y="1214754"/>
                </a:moveTo>
                <a:lnTo>
                  <a:pt x="5526" y="1187440"/>
                </a:lnTo>
                <a:lnTo>
                  <a:pt x="20589" y="1165113"/>
                </a:lnTo>
                <a:lnTo>
                  <a:pt x="42916" y="1150050"/>
                </a:lnTo>
                <a:lnTo>
                  <a:pt x="70231" y="1144523"/>
                </a:lnTo>
                <a:lnTo>
                  <a:pt x="4370705" y="1144523"/>
                </a:lnTo>
                <a:lnTo>
                  <a:pt x="4398019" y="1150050"/>
                </a:lnTo>
                <a:lnTo>
                  <a:pt x="4420346" y="1165113"/>
                </a:lnTo>
                <a:lnTo>
                  <a:pt x="4435409" y="1187440"/>
                </a:lnTo>
                <a:lnTo>
                  <a:pt x="4440935" y="1214754"/>
                </a:lnTo>
                <a:lnTo>
                  <a:pt x="4440935" y="1776856"/>
                </a:lnTo>
                <a:lnTo>
                  <a:pt x="4435409" y="1804171"/>
                </a:lnTo>
                <a:lnTo>
                  <a:pt x="4420346" y="1826498"/>
                </a:lnTo>
                <a:lnTo>
                  <a:pt x="4398019" y="1841561"/>
                </a:lnTo>
                <a:lnTo>
                  <a:pt x="4370705" y="1847087"/>
                </a:lnTo>
                <a:lnTo>
                  <a:pt x="70231" y="1847087"/>
                </a:lnTo>
                <a:lnTo>
                  <a:pt x="42916" y="1841561"/>
                </a:lnTo>
                <a:lnTo>
                  <a:pt x="20589" y="1826498"/>
                </a:lnTo>
                <a:lnTo>
                  <a:pt x="5526" y="1804171"/>
                </a:lnTo>
                <a:lnTo>
                  <a:pt x="0" y="1776856"/>
                </a:lnTo>
                <a:lnTo>
                  <a:pt x="0" y="1214754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60119" y="2945637"/>
            <a:ext cx="4009390" cy="1597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Apply </a:t>
            </a:r>
            <a:r>
              <a:rPr sz="2800" spc="-15" dirty="0">
                <a:latin typeface="Calibri"/>
                <a:cs typeface="Calibri"/>
              </a:rPr>
              <a:t>boost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properties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800" spc="-20" dirty="0">
                <a:latin typeface="Calibri"/>
                <a:cs typeface="Calibri"/>
              </a:rPr>
              <a:t>Ranked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boost weightage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9516" y="1606295"/>
            <a:ext cx="3804285" cy="704215"/>
          </a:xfrm>
          <a:custGeom>
            <a:avLst/>
            <a:gdLst/>
            <a:ahLst/>
            <a:cxnLst/>
            <a:rect l="l" t="t" r="r" b="b"/>
            <a:pathLst>
              <a:path w="3804285" h="704214">
                <a:moveTo>
                  <a:pt x="3803904" y="70358"/>
                </a:moveTo>
                <a:lnTo>
                  <a:pt x="3798366" y="42976"/>
                </a:lnTo>
                <a:lnTo>
                  <a:pt x="3783292" y="20612"/>
                </a:lnTo>
                <a:lnTo>
                  <a:pt x="3760927" y="5537"/>
                </a:lnTo>
                <a:lnTo>
                  <a:pt x="3733546" y="0"/>
                </a:lnTo>
                <a:lnTo>
                  <a:pt x="70408" y="0"/>
                </a:lnTo>
                <a:lnTo>
                  <a:pt x="42989" y="5537"/>
                </a:lnTo>
                <a:lnTo>
                  <a:pt x="20612" y="20612"/>
                </a:lnTo>
                <a:lnTo>
                  <a:pt x="5524" y="42976"/>
                </a:lnTo>
                <a:lnTo>
                  <a:pt x="0" y="70358"/>
                </a:lnTo>
                <a:lnTo>
                  <a:pt x="0" y="633730"/>
                </a:lnTo>
                <a:lnTo>
                  <a:pt x="5524" y="661123"/>
                </a:lnTo>
                <a:lnTo>
                  <a:pt x="20612" y="683488"/>
                </a:lnTo>
                <a:lnTo>
                  <a:pt x="42989" y="698563"/>
                </a:lnTo>
                <a:lnTo>
                  <a:pt x="70408" y="704088"/>
                </a:lnTo>
                <a:lnTo>
                  <a:pt x="3733546" y="704088"/>
                </a:lnTo>
                <a:lnTo>
                  <a:pt x="3760927" y="698563"/>
                </a:lnTo>
                <a:lnTo>
                  <a:pt x="3783292" y="683488"/>
                </a:lnTo>
                <a:lnTo>
                  <a:pt x="3798366" y="661123"/>
                </a:lnTo>
                <a:lnTo>
                  <a:pt x="3803904" y="633730"/>
                </a:lnTo>
                <a:lnTo>
                  <a:pt x="3803904" y="7035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3437" y="1688337"/>
            <a:ext cx="3079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Influence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ranking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7852" y="2863595"/>
            <a:ext cx="4300855" cy="1847214"/>
          </a:xfrm>
          <a:custGeom>
            <a:avLst/>
            <a:gdLst/>
            <a:ahLst/>
            <a:cxnLst/>
            <a:rect l="l" t="t" r="r" b="b"/>
            <a:pathLst>
              <a:path w="4300855" h="1847214">
                <a:moveTo>
                  <a:pt x="0" y="70230"/>
                </a:moveTo>
                <a:lnTo>
                  <a:pt x="5526" y="42916"/>
                </a:lnTo>
                <a:lnTo>
                  <a:pt x="20589" y="20589"/>
                </a:lnTo>
                <a:lnTo>
                  <a:pt x="42916" y="5526"/>
                </a:lnTo>
                <a:lnTo>
                  <a:pt x="70230" y="0"/>
                </a:lnTo>
                <a:lnTo>
                  <a:pt x="4230497" y="0"/>
                </a:lnTo>
                <a:lnTo>
                  <a:pt x="4257811" y="5526"/>
                </a:lnTo>
                <a:lnTo>
                  <a:pt x="4280138" y="20589"/>
                </a:lnTo>
                <a:lnTo>
                  <a:pt x="4295201" y="42916"/>
                </a:lnTo>
                <a:lnTo>
                  <a:pt x="4300728" y="70230"/>
                </a:lnTo>
                <a:lnTo>
                  <a:pt x="4300728" y="632332"/>
                </a:lnTo>
                <a:lnTo>
                  <a:pt x="4295201" y="659647"/>
                </a:lnTo>
                <a:lnTo>
                  <a:pt x="4280138" y="681974"/>
                </a:lnTo>
                <a:lnTo>
                  <a:pt x="4257811" y="697037"/>
                </a:lnTo>
                <a:lnTo>
                  <a:pt x="4230497" y="702563"/>
                </a:lnTo>
                <a:lnTo>
                  <a:pt x="70230" y="702563"/>
                </a:lnTo>
                <a:lnTo>
                  <a:pt x="42916" y="697037"/>
                </a:lnTo>
                <a:lnTo>
                  <a:pt x="20589" y="681974"/>
                </a:lnTo>
                <a:lnTo>
                  <a:pt x="5526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  <a:path w="4300855" h="1847214">
                <a:moveTo>
                  <a:pt x="0" y="1214754"/>
                </a:moveTo>
                <a:lnTo>
                  <a:pt x="5526" y="1187440"/>
                </a:lnTo>
                <a:lnTo>
                  <a:pt x="20589" y="1165113"/>
                </a:lnTo>
                <a:lnTo>
                  <a:pt x="42916" y="1150050"/>
                </a:lnTo>
                <a:lnTo>
                  <a:pt x="70230" y="1144523"/>
                </a:lnTo>
                <a:lnTo>
                  <a:pt x="4230497" y="1144523"/>
                </a:lnTo>
                <a:lnTo>
                  <a:pt x="4257811" y="1150050"/>
                </a:lnTo>
                <a:lnTo>
                  <a:pt x="4280138" y="1165113"/>
                </a:lnTo>
                <a:lnTo>
                  <a:pt x="4295201" y="1187440"/>
                </a:lnTo>
                <a:lnTo>
                  <a:pt x="4300728" y="1214754"/>
                </a:lnTo>
                <a:lnTo>
                  <a:pt x="4300728" y="1776856"/>
                </a:lnTo>
                <a:lnTo>
                  <a:pt x="4295201" y="1804171"/>
                </a:lnTo>
                <a:lnTo>
                  <a:pt x="4280138" y="1826498"/>
                </a:lnTo>
                <a:lnTo>
                  <a:pt x="4257811" y="1841561"/>
                </a:lnTo>
                <a:lnTo>
                  <a:pt x="4230497" y="1847087"/>
                </a:lnTo>
                <a:lnTo>
                  <a:pt x="70230" y="1847087"/>
                </a:lnTo>
                <a:lnTo>
                  <a:pt x="42916" y="1841561"/>
                </a:lnTo>
                <a:lnTo>
                  <a:pt x="20589" y="1826498"/>
                </a:lnTo>
                <a:lnTo>
                  <a:pt x="5526" y="1804171"/>
                </a:lnTo>
                <a:lnTo>
                  <a:pt x="0" y="1776856"/>
                </a:lnTo>
                <a:lnTo>
                  <a:pt x="0" y="1214754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91196" y="2945637"/>
            <a:ext cx="4105275" cy="1597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Based on </a:t>
            </a:r>
            <a:r>
              <a:rPr sz="2800" spc="-10" dirty="0">
                <a:latin typeface="Calibri"/>
                <a:cs typeface="Calibri"/>
              </a:rPr>
              <a:t>value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property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800" spc="-10" dirty="0">
                <a:latin typeface="Calibri"/>
                <a:cs typeface="Calibri"/>
              </a:rPr>
              <a:t>Multiple </a:t>
            </a:r>
            <a:r>
              <a:rPr sz="2800" spc="-15" dirty="0">
                <a:latin typeface="Calibri"/>
                <a:cs typeface="Calibri"/>
              </a:rPr>
              <a:t>order </a:t>
            </a:r>
            <a:r>
              <a:rPr sz="2800" spc="-5" dirty="0">
                <a:latin typeface="Calibri"/>
                <a:cs typeface="Calibri"/>
              </a:rPr>
              <a:t>by | asc /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dsc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31864" y="1563623"/>
            <a:ext cx="3804285" cy="704215"/>
          </a:xfrm>
          <a:custGeom>
            <a:avLst/>
            <a:gdLst/>
            <a:ahLst/>
            <a:cxnLst/>
            <a:rect l="l" t="t" r="r" b="b"/>
            <a:pathLst>
              <a:path w="3804284" h="704214">
                <a:moveTo>
                  <a:pt x="3803904" y="70358"/>
                </a:moveTo>
                <a:lnTo>
                  <a:pt x="3798366" y="42976"/>
                </a:lnTo>
                <a:lnTo>
                  <a:pt x="3783292" y="20612"/>
                </a:lnTo>
                <a:lnTo>
                  <a:pt x="3760927" y="5537"/>
                </a:lnTo>
                <a:lnTo>
                  <a:pt x="3733546" y="0"/>
                </a:lnTo>
                <a:lnTo>
                  <a:pt x="70358" y="0"/>
                </a:lnTo>
                <a:lnTo>
                  <a:pt x="42964" y="5537"/>
                </a:lnTo>
                <a:lnTo>
                  <a:pt x="20599" y="20612"/>
                </a:lnTo>
                <a:lnTo>
                  <a:pt x="5524" y="42976"/>
                </a:lnTo>
                <a:lnTo>
                  <a:pt x="0" y="70358"/>
                </a:lnTo>
                <a:lnTo>
                  <a:pt x="0" y="633730"/>
                </a:lnTo>
                <a:lnTo>
                  <a:pt x="5524" y="661123"/>
                </a:lnTo>
                <a:lnTo>
                  <a:pt x="20599" y="683488"/>
                </a:lnTo>
                <a:lnTo>
                  <a:pt x="42964" y="698563"/>
                </a:lnTo>
                <a:lnTo>
                  <a:pt x="70358" y="704088"/>
                </a:lnTo>
                <a:lnTo>
                  <a:pt x="3733546" y="704088"/>
                </a:lnTo>
                <a:lnTo>
                  <a:pt x="3760927" y="698563"/>
                </a:lnTo>
                <a:lnTo>
                  <a:pt x="3783292" y="683488"/>
                </a:lnTo>
                <a:lnTo>
                  <a:pt x="3798366" y="661123"/>
                </a:lnTo>
                <a:lnTo>
                  <a:pt x="3803904" y="633730"/>
                </a:lnTo>
                <a:lnTo>
                  <a:pt x="3803904" y="7035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616954" y="1645361"/>
            <a:ext cx="2277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latin typeface="Calibri"/>
                <a:cs typeface="Calibri"/>
              </a:rPr>
              <a:t>Order by</a:t>
            </a:r>
            <a:r>
              <a:rPr sz="2800" b="0" spc="-5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clause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1936" y="2310383"/>
            <a:ext cx="353695" cy="2049145"/>
          </a:xfrm>
          <a:custGeom>
            <a:avLst/>
            <a:gdLst/>
            <a:ahLst/>
            <a:cxnLst/>
            <a:rect l="l" t="t" r="r" b="b"/>
            <a:pathLst>
              <a:path w="353694" h="2049145">
                <a:moveTo>
                  <a:pt x="0" y="0"/>
                </a:moveTo>
                <a:lnTo>
                  <a:pt x="0" y="905255"/>
                </a:lnTo>
                <a:lnTo>
                  <a:pt x="353313" y="905255"/>
                </a:lnTo>
              </a:path>
              <a:path w="353694" h="2049145">
                <a:moveTo>
                  <a:pt x="0" y="917448"/>
                </a:moveTo>
                <a:lnTo>
                  <a:pt x="0" y="2049017"/>
                </a:lnTo>
                <a:lnTo>
                  <a:pt x="339470" y="2049017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58000" y="2310383"/>
            <a:ext cx="353695" cy="2049145"/>
          </a:xfrm>
          <a:custGeom>
            <a:avLst/>
            <a:gdLst/>
            <a:ahLst/>
            <a:cxnLst/>
            <a:rect l="l" t="t" r="r" b="b"/>
            <a:pathLst>
              <a:path w="353695" h="2049145">
                <a:moveTo>
                  <a:pt x="0" y="0"/>
                </a:moveTo>
                <a:lnTo>
                  <a:pt x="0" y="905255"/>
                </a:lnTo>
                <a:lnTo>
                  <a:pt x="353314" y="905255"/>
                </a:lnTo>
              </a:path>
              <a:path w="353695" h="2049145">
                <a:moveTo>
                  <a:pt x="0" y="917448"/>
                </a:moveTo>
                <a:lnTo>
                  <a:pt x="0" y="2049017"/>
                </a:lnTo>
                <a:lnTo>
                  <a:pt x="339471" y="2049017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5" dirty="0"/>
              <a:t>0</a:t>
            </a:r>
            <a:r>
              <a:rPr dirty="0"/>
              <a:t>8-A</a:t>
            </a:r>
            <a:r>
              <a:rPr spc="5" dirty="0"/>
              <a:t>p</a:t>
            </a:r>
            <a:r>
              <a:rPr dirty="0"/>
              <a:t>r-19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Ashokkumar </a:t>
            </a:r>
            <a:r>
              <a:rPr dirty="0"/>
              <a:t>T</a:t>
            </a:r>
            <a:r>
              <a:rPr spc="-55" dirty="0"/>
              <a:t> </a:t>
            </a:r>
            <a:r>
              <a:rPr dirty="0"/>
              <a:t>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135</a:t>
            </a:fld>
            <a:endParaRPr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2396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5" dirty="0">
                <a:latin typeface="Calibri"/>
                <a:cs typeface="Calibri"/>
              </a:rPr>
              <a:t>Filtering </a:t>
            </a:r>
            <a:r>
              <a:rPr sz="2400" b="0" i="1" dirty="0">
                <a:latin typeface="Calibri"/>
                <a:cs typeface="Calibri"/>
              </a:rPr>
              <a:t>the</a:t>
            </a:r>
            <a:r>
              <a:rPr sz="2400" b="0" i="1" spc="-85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658111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3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294741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30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238244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39899"/>
            <a:ext cx="8559165" cy="303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Applying </a:t>
            </a:r>
            <a:r>
              <a:rPr sz="2800" spc="-5" dirty="0">
                <a:latin typeface="Calibri"/>
                <a:cs typeface="Calibri"/>
              </a:rPr>
              <a:t>additional </a:t>
            </a:r>
            <a:r>
              <a:rPr sz="2800" spc="-10" dirty="0">
                <a:latin typeface="Calibri"/>
                <a:cs typeface="Calibri"/>
              </a:rPr>
              <a:t>conditions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302400"/>
              </a:lnSpc>
            </a:pPr>
            <a:r>
              <a:rPr sz="2800" spc="-10" dirty="0">
                <a:latin typeface="Calibri"/>
                <a:cs typeface="Calibri"/>
              </a:rPr>
              <a:t>New </a:t>
            </a:r>
            <a:r>
              <a:rPr sz="2800" spc="-15" dirty="0">
                <a:latin typeface="Calibri"/>
                <a:cs typeface="Calibri"/>
              </a:rPr>
              <a:t>search </a:t>
            </a:r>
            <a:r>
              <a:rPr sz="2800" spc="-5" dirty="0">
                <a:latin typeface="Calibri"/>
                <a:cs typeface="Calibri"/>
              </a:rPr>
              <a:t>with all </a:t>
            </a:r>
            <a:r>
              <a:rPr sz="2800" spc="-10" dirty="0">
                <a:latin typeface="Calibri"/>
                <a:cs typeface="Calibri"/>
              </a:rPr>
              <a:t>conditions </a:t>
            </a:r>
            <a:r>
              <a:rPr sz="2800" spc="-5" dirty="0">
                <a:latin typeface="Calibri"/>
                <a:cs typeface="Calibri"/>
              </a:rPr>
              <a:t>included – </a:t>
            </a:r>
            <a:r>
              <a:rPr sz="2800" spc="-15" dirty="0">
                <a:latin typeface="Calibri"/>
                <a:cs typeface="Calibri"/>
              </a:rPr>
              <a:t>Fresh </a:t>
            </a:r>
            <a:r>
              <a:rPr sz="2800" spc="-10" dirty="0">
                <a:latin typeface="Calibri"/>
                <a:cs typeface="Calibri"/>
              </a:rPr>
              <a:t>results  </a:t>
            </a:r>
            <a:r>
              <a:rPr sz="2800" spc="-5" dirty="0">
                <a:latin typeface="Calibri"/>
                <a:cs typeface="Calibri"/>
              </a:rPr>
              <a:t>Apply </a:t>
            </a:r>
            <a:r>
              <a:rPr sz="2800" spc="-10" dirty="0">
                <a:latin typeface="Calibri"/>
                <a:cs typeface="Calibri"/>
              </a:rPr>
              <a:t>filtering </a:t>
            </a:r>
            <a:r>
              <a:rPr sz="2800" spc="-5" dirty="0">
                <a:latin typeface="Calibri"/>
                <a:cs typeface="Calibri"/>
              </a:rPr>
              <a:t>logic on </a:t>
            </a:r>
            <a:r>
              <a:rPr sz="2800" spc="-10" dirty="0">
                <a:latin typeface="Calibri"/>
                <a:cs typeface="Calibri"/>
              </a:rPr>
              <a:t>client side </a:t>
            </a:r>
            <a:r>
              <a:rPr sz="2800" spc="-5" dirty="0">
                <a:latin typeface="Calibri"/>
                <a:cs typeface="Calibri"/>
              </a:rPr>
              <a:t>| </a:t>
            </a:r>
            <a:r>
              <a:rPr sz="2800" spc="-10" dirty="0">
                <a:latin typeface="Calibri"/>
                <a:cs typeface="Calibri"/>
              </a:rPr>
              <a:t>Full </a:t>
            </a:r>
            <a:r>
              <a:rPr sz="2800" spc="-15" dirty="0">
                <a:latin typeface="Calibri"/>
                <a:cs typeface="Calibri"/>
              </a:rPr>
              <a:t>result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available?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136</a:t>
            </a:fld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" y="339090"/>
            <a:ext cx="7073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15" dirty="0">
                <a:latin typeface="Calibri"/>
                <a:cs typeface="Calibri"/>
              </a:rPr>
              <a:t>Paginate </a:t>
            </a:r>
            <a:r>
              <a:rPr sz="2400" b="0" i="1" dirty="0">
                <a:latin typeface="Calibri"/>
                <a:cs typeface="Calibri"/>
              </a:rPr>
              <a:t>the </a:t>
            </a:r>
            <a:r>
              <a:rPr sz="2400" b="0" i="1" spc="-5" dirty="0">
                <a:latin typeface="Calibri"/>
                <a:cs typeface="Calibri"/>
              </a:rPr>
              <a:t>result set </a:t>
            </a:r>
            <a:r>
              <a:rPr sz="2400" b="0" i="1" dirty="0">
                <a:latin typeface="Calibri"/>
                <a:cs typeface="Calibri"/>
              </a:rPr>
              <a:t>– </a:t>
            </a:r>
            <a:r>
              <a:rPr sz="2400" b="0" i="1" spc="-5" dirty="0">
                <a:latin typeface="Calibri"/>
                <a:cs typeface="Calibri"/>
              </a:rPr>
              <a:t>Can’t </a:t>
            </a:r>
            <a:r>
              <a:rPr sz="2400" b="0" i="1" dirty="0">
                <a:latin typeface="Calibri"/>
                <a:cs typeface="Calibri"/>
              </a:rPr>
              <a:t>/ </a:t>
            </a:r>
            <a:r>
              <a:rPr sz="2400" b="0" i="1" spc="-5" dirty="0">
                <a:latin typeface="Calibri"/>
                <a:cs typeface="Calibri"/>
              </a:rPr>
              <a:t>Don’t </a:t>
            </a:r>
            <a:r>
              <a:rPr sz="2400" b="0" i="1" spc="-20" dirty="0">
                <a:latin typeface="Calibri"/>
                <a:cs typeface="Calibri"/>
              </a:rPr>
              <a:t>fetch </a:t>
            </a:r>
            <a:r>
              <a:rPr sz="2400" b="0" i="1" spc="-5" dirty="0">
                <a:latin typeface="Calibri"/>
                <a:cs typeface="Calibri"/>
              </a:rPr>
              <a:t>all </a:t>
            </a:r>
            <a:r>
              <a:rPr sz="2400" b="0" i="1" dirty="0">
                <a:latin typeface="Calibri"/>
                <a:cs typeface="Calibri"/>
              </a:rPr>
              <a:t>the</a:t>
            </a:r>
            <a:r>
              <a:rPr sz="2400" b="0" i="1" spc="-10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6948" y="2755392"/>
            <a:ext cx="4871085" cy="704215"/>
          </a:xfrm>
          <a:custGeom>
            <a:avLst/>
            <a:gdLst/>
            <a:ahLst/>
            <a:cxnLst/>
            <a:rect l="l" t="t" r="r" b="b"/>
            <a:pathLst>
              <a:path w="4871085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4800346" y="0"/>
                </a:lnTo>
                <a:lnTo>
                  <a:pt x="4827734" y="5528"/>
                </a:lnTo>
                <a:lnTo>
                  <a:pt x="4850098" y="20605"/>
                </a:lnTo>
                <a:lnTo>
                  <a:pt x="4865175" y="42969"/>
                </a:lnTo>
                <a:lnTo>
                  <a:pt x="4870704" y="70358"/>
                </a:lnTo>
                <a:lnTo>
                  <a:pt x="4870704" y="633730"/>
                </a:lnTo>
                <a:lnTo>
                  <a:pt x="4865175" y="661118"/>
                </a:lnTo>
                <a:lnTo>
                  <a:pt x="4850098" y="683482"/>
                </a:lnTo>
                <a:lnTo>
                  <a:pt x="4827734" y="698559"/>
                </a:lnTo>
                <a:lnTo>
                  <a:pt x="4800346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0681" y="2837433"/>
            <a:ext cx="3921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only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0" dirty="0">
                <a:latin typeface="Calibri"/>
                <a:cs typeface="Calibri"/>
              </a:rPr>
              <a:t>user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navigates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6948" y="4949952"/>
            <a:ext cx="4871085" cy="704215"/>
          </a:xfrm>
          <a:custGeom>
            <a:avLst/>
            <a:gdLst/>
            <a:ahLst/>
            <a:cxnLst/>
            <a:rect l="l" t="t" r="r" b="b"/>
            <a:pathLst>
              <a:path w="4871085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4800346" y="0"/>
                </a:lnTo>
                <a:lnTo>
                  <a:pt x="4827734" y="5528"/>
                </a:lnTo>
                <a:lnTo>
                  <a:pt x="4850098" y="20605"/>
                </a:lnTo>
                <a:lnTo>
                  <a:pt x="4865175" y="42969"/>
                </a:lnTo>
                <a:lnTo>
                  <a:pt x="4870704" y="70358"/>
                </a:lnTo>
                <a:lnTo>
                  <a:pt x="4870704" y="633730"/>
                </a:lnTo>
                <a:lnTo>
                  <a:pt x="4865175" y="661107"/>
                </a:lnTo>
                <a:lnTo>
                  <a:pt x="4850098" y="683472"/>
                </a:lnTo>
                <a:lnTo>
                  <a:pt x="4827734" y="698555"/>
                </a:lnTo>
                <a:lnTo>
                  <a:pt x="4800346" y="704088"/>
                </a:lnTo>
                <a:lnTo>
                  <a:pt x="70408" y="704088"/>
                </a:lnTo>
                <a:lnTo>
                  <a:pt x="43001" y="698555"/>
                </a:lnTo>
                <a:lnTo>
                  <a:pt x="20621" y="683472"/>
                </a:lnTo>
                <a:lnTo>
                  <a:pt x="5532" y="661107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0681" y="5032628"/>
            <a:ext cx="4557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Calibri"/>
                <a:cs typeface="Calibri"/>
              </a:rPr>
              <a:t>Total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15" dirty="0">
                <a:latin typeface="Calibri"/>
                <a:cs typeface="Calibri"/>
              </a:rPr>
              <a:t>count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accurate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0663" y="1658111"/>
            <a:ext cx="4871085" cy="702945"/>
          </a:xfrm>
          <a:custGeom>
            <a:avLst/>
            <a:gdLst/>
            <a:ahLst/>
            <a:cxnLst/>
            <a:rect l="l" t="t" r="r" b="b"/>
            <a:pathLst>
              <a:path w="4871085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4800473" y="0"/>
                </a:lnTo>
                <a:lnTo>
                  <a:pt x="4827787" y="5526"/>
                </a:lnTo>
                <a:lnTo>
                  <a:pt x="4850114" y="20589"/>
                </a:lnTo>
                <a:lnTo>
                  <a:pt x="4865177" y="42916"/>
                </a:lnTo>
                <a:lnTo>
                  <a:pt x="4870704" y="70230"/>
                </a:lnTo>
                <a:lnTo>
                  <a:pt x="4870704" y="632333"/>
                </a:lnTo>
                <a:lnTo>
                  <a:pt x="4865177" y="659647"/>
                </a:lnTo>
                <a:lnTo>
                  <a:pt x="4850114" y="681974"/>
                </a:lnTo>
                <a:lnTo>
                  <a:pt x="4827787" y="697037"/>
                </a:lnTo>
                <a:lnTo>
                  <a:pt x="4800473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397" y="1739899"/>
            <a:ext cx="4363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Fetch Content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3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4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pages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0663" y="3852671"/>
            <a:ext cx="4871085" cy="704215"/>
          </a:xfrm>
          <a:custGeom>
            <a:avLst/>
            <a:gdLst/>
            <a:ahLst/>
            <a:cxnLst/>
            <a:rect l="l" t="t" r="r" b="b"/>
            <a:pathLst>
              <a:path w="4871085" h="704214">
                <a:moveTo>
                  <a:pt x="0" y="70357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4800346" y="0"/>
                </a:lnTo>
                <a:lnTo>
                  <a:pt x="4827734" y="5528"/>
                </a:lnTo>
                <a:lnTo>
                  <a:pt x="4850098" y="20605"/>
                </a:lnTo>
                <a:lnTo>
                  <a:pt x="4865175" y="42969"/>
                </a:lnTo>
                <a:lnTo>
                  <a:pt x="4870704" y="70357"/>
                </a:lnTo>
                <a:lnTo>
                  <a:pt x="4870704" y="633729"/>
                </a:lnTo>
                <a:lnTo>
                  <a:pt x="4865175" y="661118"/>
                </a:lnTo>
                <a:lnTo>
                  <a:pt x="4850098" y="683482"/>
                </a:lnTo>
                <a:lnTo>
                  <a:pt x="4827734" y="698559"/>
                </a:lnTo>
                <a:lnTo>
                  <a:pt x="4800346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7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4397" y="3935095"/>
            <a:ext cx="4587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Cache </a:t>
            </a:r>
            <a:r>
              <a:rPr sz="2800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client, use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cache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17335" y="2755392"/>
            <a:ext cx="4869180" cy="704215"/>
          </a:xfrm>
          <a:custGeom>
            <a:avLst/>
            <a:gdLst/>
            <a:ahLst/>
            <a:cxnLst/>
            <a:rect l="l" t="t" r="r" b="b"/>
            <a:pathLst>
              <a:path w="4869180" h="704214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4798821" y="0"/>
                </a:lnTo>
                <a:lnTo>
                  <a:pt x="4826210" y="5528"/>
                </a:lnTo>
                <a:lnTo>
                  <a:pt x="4848574" y="20605"/>
                </a:lnTo>
                <a:lnTo>
                  <a:pt x="4863651" y="42969"/>
                </a:lnTo>
                <a:lnTo>
                  <a:pt x="4869180" y="70358"/>
                </a:lnTo>
                <a:lnTo>
                  <a:pt x="4869180" y="633730"/>
                </a:lnTo>
                <a:lnTo>
                  <a:pt x="4863651" y="661118"/>
                </a:lnTo>
                <a:lnTo>
                  <a:pt x="4848574" y="683482"/>
                </a:lnTo>
                <a:lnTo>
                  <a:pt x="4826210" y="698559"/>
                </a:lnTo>
                <a:lnTo>
                  <a:pt x="4798821" y="704088"/>
                </a:lnTo>
                <a:lnTo>
                  <a:pt x="70358" y="704088"/>
                </a:lnTo>
                <a:lnTo>
                  <a:pt x="42969" y="698559"/>
                </a:lnTo>
                <a:lnTo>
                  <a:pt x="20605" y="683482"/>
                </a:lnTo>
                <a:lnTo>
                  <a:pt x="5528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20714" y="2837433"/>
            <a:ext cx="3389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Set </a:t>
            </a:r>
            <a:r>
              <a:rPr sz="2800" spc="-35" dirty="0">
                <a:latin typeface="Calibri"/>
                <a:cs typeface="Calibri"/>
              </a:rPr>
              <a:t>GuessTotal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17335" y="4949952"/>
            <a:ext cx="4869180" cy="704215"/>
          </a:xfrm>
          <a:custGeom>
            <a:avLst/>
            <a:gdLst/>
            <a:ahLst/>
            <a:cxnLst/>
            <a:rect l="l" t="t" r="r" b="b"/>
            <a:pathLst>
              <a:path w="4869180" h="704214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4798821" y="0"/>
                </a:lnTo>
                <a:lnTo>
                  <a:pt x="4826210" y="5528"/>
                </a:lnTo>
                <a:lnTo>
                  <a:pt x="4848574" y="20605"/>
                </a:lnTo>
                <a:lnTo>
                  <a:pt x="4863651" y="42969"/>
                </a:lnTo>
                <a:lnTo>
                  <a:pt x="4869180" y="70358"/>
                </a:lnTo>
                <a:lnTo>
                  <a:pt x="4869180" y="633730"/>
                </a:lnTo>
                <a:lnTo>
                  <a:pt x="4863651" y="661107"/>
                </a:lnTo>
                <a:lnTo>
                  <a:pt x="4848574" y="683472"/>
                </a:lnTo>
                <a:lnTo>
                  <a:pt x="4826210" y="698555"/>
                </a:lnTo>
                <a:lnTo>
                  <a:pt x="4798821" y="704088"/>
                </a:lnTo>
                <a:lnTo>
                  <a:pt x="70358" y="704088"/>
                </a:lnTo>
                <a:lnTo>
                  <a:pt x="42969" y="698555"/>
                </a:lnTo>
                <a:lnTo>
                  <a:pt x="20605" y="683472"/>
                </a:lnTo>
                <a:lnTo>
                  <a:pt x="5528" y="661107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20714" y="5032628"/>
            <a:ext cx="4086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Check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flag in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response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31052" y="1658111"/>
            <a:ext cx="4869180" cy="702945"/>
          </a:xfrm>
          <a:custGeom>
            <a:avLst/>
            <a:gdLst/>
            <a:ahLst/>
            <a:cxnLst/>
            <a:rect l="l" t="t" r="r" b="b"/>
            <a:pathLst>
              <a:path w="4869180" h="702944">
                <a:moveTo>
                  <a:pt x="0" y="70230"/>
                </a:moveTo>
                <a:lnTo>
                  <a:pt x="5526" y="42916"/>
                </a:lnTo>
                <a:lnTo>
                  <a:pt x="20589" y="20589"/>
                </a:lnTo>
                <a:lnTo>
                  <a:pt x="42916" y="5526"/>
                </a:lnTo>
                <a:lnTo>
                  <a:pt x="70231" y="0"/>
                </a:lnTo>
                <a:lnTo>
                  <a:pt x="4798949" y="0"/>
                </a:lnTo>
                <a:lnTo>
                  <a:pt x="4826263" y="5526"/>
                </a:lnTo>
                <a:lnTo>
                  <a:pt x="4848590" y="20589"/>
                </a:lnTo>
                <a:lnTo>
                  <a:pt x="4863653" y="42916"/>
                </a:lnTo>
                <a:lnTo>
                  <a:pt x="4869180" y="70230"/>
                </a:lnTo>
                <a:lnTo>
                  <a:pt x="4869180" y="632333"/>
                </a:lnTo>
                <a:lnTo>
                  <a:pt x="4863653" y="659647"/>
                </a:lnTo>
                <a:lnTo>
                  <a:pt x="4848590" y="681974"/>
                </a:lnTo>
                <a:lnTo>
                  <a:pt x="4826263" y="697037"/>
                </a:lnTo>
                <a:lnTo>
                  <a:pt x="4798949" y="702563"/>
                </a:lnTo>
                <a:lnTo>
                  <a:pt x="70231" y="702563"/>
                </a:lnTo>
                <a:lnTo>
                  <a:pt x="42916" y="697037"/>
                </a:lnTo>
                <a:lnTo>
                  <a:pt x="20589" y="681974"/>
                </a:lnTo>
                <a:lnTo>
                  <a:pt x="5526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34429" y="1739899"/>
            <a:ext cx="3192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Leverage </a:t>
            </a:r>
            <a:r>
              <a:rPr sz="2800" spc="-5" dirty="0">
                <a:latin typeface="Calibri"/>
                <a:cs typeface="Calibri"/>
              </a:rPr>
              <a:t>API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31052" y="3852671"/>
            <a:ext cx="4869180" cy="704215"/>
          </a:xfrm>
          <a:custGeom>
            <a:avLst/>
            <a:gdLst/>
            <a:ahLst/>
            <a:cxnLst/>
            <a:rect l="l" t="t" r="r" b="b"/>
            <a:pathLst>
              <a:path w="4869180" h="704214">
                <a:moveTo>
                  <a:pt x="0" y="70357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4798822" y="0"/>
                </a:lnTo>
                <a:lnTo>
                  <a:pt x="4826210" y="5528"/>
                </a:lnTo>
                <a:lnTo>
                  <a:pt x="4848574" y="20605"/>
                </a:lnTo>
                <a:lnTo>
                  <a:pt x="4863651" y="42969"/>
                </a:lnTo>
                <a:lnTo>
                  <a:pt x="4869180" y="70357"/>
                </a:lnTo>
                <a:lnTo>
                  <a:pt x="4869180" y="633729"/>
                </a:lnTo>
                <a:lnTo>
                  <a:pt x="4863651" y="661118"/>
                </a:lnTo>
                <a:lnTo>
                  <a:pt x="4848574" y="683482"/>
                </a:lnTo>
                <a:lnTo>
                  <a:pt x="4826210" y="698559"/>
                </a:lnTo>
                <a:lnTo>
                  <a:pt x="4798822" y="704088"/>
                </a:lnTo>
                <a:lnTo>
                  <a:pt x="70358" y="704088"/>
                </a:lnTo>
                <a:lnTo>
                  <a:pt x="42969" y="698559"/>
                </a:lnTo>
                <a:lnTo>
                  <a:pt x="20605" y="683482"/>
                </a:lnTo>
                <a:lnTo>
                  <a:pt x="5528" y="661118"/>
                </a:lnTo>
                <a:lnTo>
                  <a:pt x="0" y="633729"/>
                </a:lnTo>
                <a:lnTo>
                  <a:pt x="0" y="70357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34429" y="3935095"/>
            <a:ext cx="39770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Use </a:t>
            </a:r>
            <a:r>
              <a:rPr sz="2800" spc="-20" dirty="0">
                <a:latin typeface="Calibri"/>
                <a:cs typeface="Calibri"/>
              </a:rPr>
              <a:t>offset </a:t>
            </a:r>
            <a:r>
              <a:rPr sz="2800" spc="-5" dirty="0">
                <a:latin typeface="Calibri"/>
                <a:cs typeface="Calibri"/>
              </a:rPr>
              <a:t>and limit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params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137</a:t>
            </a:fld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" y="339090"/>
            <a:ext cx="4086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10" dirty="0">
                <a:latin typeface="Calibri"/>
                <a:cs typeface="Calibri"/>
              </a:rPr>
              <a:t>Results </a:t>
            </a:r>
            <a:r>
              <a:rPr sz="2400" b="0" i="1" spc="-5" dirty="0">
                <a:latin typeface="Calibri"/>
                <a:cs typeface="Calibri"/>
              </a:rPr>
              <a:t>based on user</a:t>
            </a:r>
            <a:r>
              <a:rPr sz="2400" b="0" i="1" spc="-50" dirty="0">
                <a:latin typeface="Calibri"/>
                <a:cs typeface="Calibri"/>
              </a:rPr>
              <a:t> </a:t>
            </a:r>
            <a:r>
              <a:rPr sz="2400" b="0" i="1" dirty="0">
                <a:latin typeface="Calibri"/>
                <a:cs typeface="Calibri"/>
              </a:rPr>
              <a:t>permission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658111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3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294741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30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238244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39899"/>
            <a:ext cx="8737600" cy="303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Execute </a:t>
            </a:r>
            <a:r>
              <a:rPr sz="2800" spc="-10" dirty="0">
                <a:latin typeface="Calibri"/>
                <a:cs typeface="Calibri"/>
              </a:rPr>
              <a:t>the query </a:t>
            </a:r>
            <a:r>
              <a:rPr sz="2800" spc="-5" dirty="0">
                <a:latin typeface="Calibri"/>
                <a:cs typeface="Calibri"/>
              </a:rPr>
              <a:t>in the </a:t>
            </a:r>
            <a:r>
              <a:rPr sz="2800" spc="-20" dirty="0">
                <a:latin typeface="Calibri"/>
                <a:cs typeface="Calibri"/>
              </a:rPr>
              <a:t>users </a:t>
            </a:r>
            <a:r>
              <a:rPr sz="2800" spc="-5" dirty="0">
                <a:latin typeface="Calibri"/>
                <a:cs typeface="Calibri"/>
              </a:rPr>
              <a:t>JCR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session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not use </a:t>
            </a:r>
            <a:r>
              <a:rPr sz="2800" spc="-5" dirty="0">
                <a:latin typeface="Calibri"/>
                <a:cs typeface="Calibri"/>
              </a:rPr>
              <a:t>service / </a:t>
            </a:r>
            <a:r>
              <a:rPr sz="2800" spc="-15" dirty="0">
                <a:latin typeface="Calibri"/>
                <a:cs typeface="Calibri"/>
              </a:rPr>
              <a:t>administrative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session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Cached results could not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used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0" dirty="0">
                <a:latin typeface="Calibri"/>
                <a:cs typeface="Calibri"/>
              </a:rPr>
              <a:t>permissions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138</a:t>
            </a:fld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1835" y="2469845"/>
            <a:ext cx="690499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Some </a:t>
            </a:r>
            <a:r>
              <a:rPr spc="-10" dirty="0"/>
              <a:t>Advanced</a:t>
            </a:r>
            <a:r>
              <a:rPr spc="-85" dirty="0"/>
              <a:t> </a:t>
            </a:r>
            <a:r>
              <a:rPr dirty="0"/>
              <a:t>aspects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139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429958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Integration</a:t>
            </a:r>
            <a:r>
              <a:rPr spc="-295" dirty="0"/>
              <a:t> </a:t>
            </a:r>
            <a:r>
              <a:rPr spc="-100" dirty="0"/>
              <a:t>approaches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456386"/>
            <a:ext cx="5466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dirty="0">
                <a:latin typeface="Garamond"/>
                <a:cs typeface="Garamond"/>
              </a:rPr>
              <a:t>Move the </a:t>
            </a:r>
            <a:r>
              <a:rPr sz="2400" i="1" spc="-5" dirty="0">
                <a:latin typeface="Garamond"/>
                <a:cs typeface="Garamond"/>
              </a:rPr>
              <a:t>integration as </a:t>
            </a:r>
            <a:r>
              <a:rPr sz="2400" i="1" dirty="0">
                <a:latin typeface="Garamond"/>
                <a:cs typeface="Garamond"/>
              </a:rPr>
              <a:t>close to the </a:t>
            </a:r>
            <a:r>
              <a:rPr sz="2400" i="1" spc="5" dirty="0">
                <a:latin typeface="Garamond"/>
                <a:cs typeface="Garamond"/>
              </a:rPr>
              <a:t>browser </a:t>
            </a:r>
            <a:r>
              <a:rPr sz="2400" i="1" spc="-5" dirty="0">
                <a:latin typeface="Garamond"/>
                <a:cs typeface="Garamond"/>
              </a:rPr>
              <a:t>as</a:t>
            </a:r>
            <a:r>
              <a:rPr sz="2400" i="1" spc="-70" dirty="0">
                <a:latin typeface="Garamond"/>
                <a:cs typeface="Garamond"/>
              </a:rPr>
              <a:t> </a:t>
            </a:r>
            <a:r>
              <a:rPr sz="2400" i="1" spc="-10" dirty="0">
                <a:latin typeface="Garamond"/>
                <a:cs typeface="Garamond"/>
              </a:rPr>
              <a:t>possible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2200" y="2286000"/>
            <a:ext cx="6629400" cy="3354704"/>
          </a:xfrm>
          <a:custGeom>
            <a:avLst/>
            <a:gdLst/>
            <a:ahLst/>
            <a:cxnLst/>
            <a:rect l="l" t="t" r="r" b="b"/>
            <a:pathLst>
              <a:path w="6629400" h="3354704">
                <a:moveTo>
                  <a:pt x="3276600" y="0"/>
                </a:moveTo>
                <a:lnTo>
                  <a:pt x="3276600" y="3354527"/>
                </a:lnTo>
              </a:path>
              <a:path w="6629400" h="3354704">
                <a:moveTo>
                  <a:pt x="0" y="1554480"/>
                </a:moveTo>
                <a:lnTo>
                  <a:pt x="6629400" y="1554480"/>
                </a:lnTo>
              </a:path>
            </a:pathLst>
          </a:custGeom>
          <a:ln w="9144">
            <a:solidFill>
              <a:srgbClr val="FFE94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88540" y="2301367"/>
            <a:ext cx="31965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dirty="0">
                <a:solidFill>
                  <a:srgbClr val="435E40"/>
                </a:solidFill>
                <a:latin typeface="Garamond"/>
                <a:cs typeface="Garamond"/>
              </a:rPr>
              <a:t>Integrate </a:t>
            </a:r>
            <a:r>
              <a:rPr b="1" spc="-5" dirty="0">
                <a:solidFill>
                  <a:srgbClr val="435E40"/>
                </a:solidFill>
                <a:latin typeface="Garamond"/>
                <a:cs typeface="Garamond"/>
              </a:rPr>
              <a:t>in </a:t>
            </a:r>
            <a:r>
              <a:rPr b="1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b="1" spc="-5" dirty="0">
                <a:solidFill>
                  <a:srgbClr val="435E40"/>
                </a:solidFill>
                <a:latin typeface="Garamond"/>
                <a:cs typeface="Garamond"/>
              </a:rPr>
              <a:t>browser: </a:t>
            </a:r>
            <a:r>
              <a:rPr spc="-10" dirty="0">
                <a:solidFill>
                  <a:srgbClr val="435E40"/>
                </a:solidFill>
                <a:latin typeface="Garamond"/>
                <a:cs typeface="Garamond"/>
              </a:rPr>
              <a:t>Possible 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when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the services to be integrated  with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are exposed </a:t>
            </a:r>
            <a:r>
              <a:rPr spc="-20" dirty="0">
                <a:solidFill>
                  <a:srgbClr val="435E40"/>
                </a:solidFill>
                <a:latin typeface="Garamond"/>
                <a:cs typeface="Garamond"/>
              </a:rPr>
              <a:t>over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http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and  </a:t>
            </a:r>
            <a:r>
              <a:rPr spc="-10" dirty="0">
                <a:solidFill>
                  <a:srgbClr val="435E40"/>
                </a:solidFill>
                <a:latin typeface="Garamond"/>
                <a:cs typeface="Garamond"/>
              </a:rPr>
              <a:t>available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for consumption from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the 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browser</a:t>
            </a:r>
            <a:endParaRPr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4772" y="4033774"/>
            <a:ext cx="279082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dirty="0">
                <a:solidFill>
                  <a:srgbClr val="435E40"/>
                </a:solidFill>
                <a:latin typeface="Garamond"/>
                <a:cs typeface="Garamond"/>
              </a:rPr>
              <a:t>Integration at the </a:t>
            </a:r>
            <a:r>
              <a:rPr b="1" spc="-5" dirty="0">
                <a:solidFill>
                  <a:srgbClr val="435E40"/>
                </a:solidFill>
                <a:latin typeface="Garamond"/>
                <a:cs typeface="Garamond"/>
              </a:rPr>
              <a:t>OSGI: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Use 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this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for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logic </a:t>
            </a:r>
            <a:r>
              <a:rPr spc="-10" dirty="0">
                <a:solidFill>
                  <a:srgbClr val="435E40"/>
                </a:solidFill>
                <a:latin typeface="Garamond"/>
                <a:cs typeface="Garamond"/>
              </a:rPr>
              <a:t>intensive 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integration.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Create wrapper  bundles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to be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consumed from  multiple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places</a:t>
            </a:r>
            <a:endParaRPr>
              <a:latin typeface="Garamond"/>
              <a:cs typeface="Garamon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6776" y="2303146"/>
            <a:ext cx="292544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dirty="0">
                <a:solidFill>
                  <a:srgbClr val="435E40"/>
                </a:solidFill>
                <a:latin typeface="Garamond"/>
                <a:cs typeface="Garamond"/>
              </a:rPr>
              <a:t>Integrate at the </a:t>
            </a:r>
            <a:r>
              <a:rPr b="1" spc="-5" dirty="0">
                <a:solidFill>
                  <a:srgbClr val="435E40"/>
                </a:solidFill>
                <a:latin typeface="Garamond"/>
                <a:cs typeface="Garamond"/>
              </a:rPr>
              <a:t>dispatcher:  </a:t>
            </a:r>
            <a:r>
              <a:rPr spc="-10" dirty="0">
                <a:solidFill>
                  <a:srgbClr val="435E40"/>
                </a:solidFill>
                <a:latin typeface="Garamond"/>
                <a:cs typeface="Garamond"/>
              </a:rPr>
              <a:t>Possible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when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the services to be  integrated with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are </a:t>
            </a:r>
            <a:r>
              <a:rPr spc="-10" dirty="0">
                <a:solidFill>
                  <a:srgbClr val="435E40"/>
                </a:solidFill>
                <a:latin typeface="Garamond"/>
                <a:cs typeface="Garamond"/>
              </a:rPr>
              <a:t>available </a:t>
            </a:r>
            <a:r>
              <a:rPr spc="-20" dirty="0">
                <a:solidFill>
                  <a:srgbClr val="435E40"/>
                </a:solidFill>
                <a:latin typeface="Garamond"/>
                <a:cs typeface="Garamond"/>
              </a:rPr>
              <a:t>over 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http;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but are not exposed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to the 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browser</a:t>
            </a:r>
            <a:endParaRPr>
              <a:latin typeface="Garamond"/>
              <a:cs typeface="Garamon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541" y="3979927"/>
            <a:ext cx="315658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dirty="0">
                <a:solidFill>
                  <a:srgbClr val="435E40"/>
                </a:solidFill>
                <a:latin typeface="Garamond"/>
                <a:cs typeface="Garamond"/>
              </a:rPr>
              <a:t>Integrate at the </a:t>
            </a:r>
            <a:r>
              <a:rPr b="1" spc="-5" dirty="0">
                <a:solidFill>
                  <a:srgbClr val="435E40"/>
                </a:solidFill>
                <a:latin typeface="Garamond"/>
                <a:cs typeface="Garamond"/>
              </a:rPr>
              <a:t>Sling </a:t>
            </a:r>
            <a:r>
              <a:rPr b="1" spc="-10" dirty="0">
                <a:solidFill>
                  <a:srgbClr val="435E40"/>
                </a:solidFill>
                <a:latin typeface="Garamond"/>
                <a:cs typeface="Garamond"/>
              </a:rPr>
              <a:t>layer: 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Maintain caution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to </a:t>
            </a:r>
            <a:r>
              <a:rPr spc="-15" dirty="0">
                <a:solidFill>
                  <a:srgbClr val="435E40"/>
                </a:solidFill>
                <a:latin typeface="Garamond"/>
                <a:cs typeface="Garamond"/>
              </a:rPr>
              <a:t>avoid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making 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this </a:t>
            </a:r>
            <a:r>
              <a:rPr spc="-10" dirty="0">
                <a:solidFill>
                  <a:srgbClr val="435E40"/>
                </a:solidFill>
                <a:latin typeface="Garamond"/>
                <a:cs typeface="Garamond"/>
              </a:rPr>
              <a:t>layer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logic </a:t>
            </a:r>
            <a:r>
              <a:rPr spc="-15" dirty="0">
                <a:solidFill>
                  <a:srgbClr val="435E40"/>
                </a:solidFill>
                <a:latin typeface="Garamond"/>
                <a:cs typeface="Garamond"/>
              </a:rPr>
              <a:t>intensive.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Simple  REST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end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points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can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be</a:t>
            </a:r>
            <a:r>
              <a:rPr spc="-8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consumed  at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sling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pc="-10" dirty="0">
                <a:solidFill>
                  <a:srgbClr val="435E40"/>
                </a:solidFill>
                <a:latin typeface="Garamond"/>
                <a:cs typeface="Garamond"/>
              </a:rPr>
              <a:t>layer</a:t>
            </a:r>
            <a:endParaRPr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" y="339090"/>
            <a:ext cx="4462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15" dirty="0">
                <a:latin typeface="Calibri"/>
                <a:cs typeface="Calibri"/>
              </a:rPr>
              <a:t>Popular </a:t>
            </a:r>
            <a:r>
              <a:rPr sz="2400" b="0" i="1" spc="-5" dirty="0">
                <a:latin typeface="Calibri"/>
                <a:cs typeface="Calibri"/>
              </a:rPr>
              <a:t>and promoted search terms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658111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3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294741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30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238244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39899"/>
            <a:ext cx="9144000" cy="303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Tracking </a:t>
            </a:r>
            <a:r>
              <a:rPr sz="2800" spc="-10" dirty="0">
                <a:latin typeface="Calibri"/>
                <a:cs typeface="Calibri"/>
              </a:rPr>
              <a:t>searches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identify popular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Promoted search </a:t>
            </a:r>
            <a:r>
              <a:rPr sz="2800" spc="-10" dirty="0">
                <a:latin typeface="Calibri"/>
                <a:cs typeface="Calibri"/>
              </a:rPr>
              <a:t>terms </a:t>
            </a:r>
            <a:r>
              <a:rPr sz="2800" spc="-5" dirty="0">
                <a:latin typeface="Calibri"/>
                <a:cs typeface="Calibri"/>
              </a:rPr>
              <a:t>– on a </a:t>
            </a: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product/service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Pre-fetch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cache results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5" dirty="0">
                <a:latin typeface="Calibri"/>
                <a:cs typeface="Calibri"/>
              </a:rPr>
              <a:t>popular/promoted search</a:t>
            </a:r>
            <a:r>
              <a:rPr sz="2800" spc="2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140</a:t>
            </a:fld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" y="339090"/>
            <a:ext cx="394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15" dirty="0">
                <a:latin typeface="Calibri"/>
                <a:cs typeface="Calibri"/>
              </a:rPr>
              <a:t>Points </a:t>
            </a:r>
            <a:r>
              <a:rPr sz="2400" b="0" i="1" spc="-5" dirty="0">
                <a:latin typeface="Calibri"/>
                <a:cs typeface="Calibri"/>
              </a:rPr>
              <a:t>on </a:t>
            </a:r>
            <a:r>
              <a:rPr sz="2400" b="0" i="1" spc="-10" dirty="0">
                <a:latin typeface="Calibri"/>
                <a:cs typeface="Calibri"/>
              </a:rPr>
              <a:t>caching </a:t>
            </a:r>
            <a:r>
              <a:rPr sz="2400" b="0" i="1" spc="-5" dirty="0">
                <a:latin typeface="Calibri"/>
                <a:cs typeface="Calibri"/>
              </a:rPr>
              <a:t>search</a:t>
            </a:r>
            <a:r>
              <a:rPr sz="2400" b="0" i="1" spc="10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658111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3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2807207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3954779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30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5103876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1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1"/>
                </a:lnTo>
                <a:lnTo>
                  <a:pt x="9669780" y="632307"/>
                </a:lnTo>
                <a:lnTo>
                  <a:pt x="9664253" y="659653"/>
                </a:lnTo>
                <a:lnTo>
                  <a:pt x="9649190" y="681985"/>
                </a:lnTo>
                <a:lnTo>
                  <a:pt x="9626863" y="697042"/>
                </a:lnTo>
                <a:lnTo>
                  <a:pt x="9599549" y="702564"/>
                </a:lnTo>
                <a:lnTo>
                  <a:pt x="70256" y="702564"/>
                </a:lnTo>
                <a:lnTo>
                  <a:pt x="42910" y="697042"/>
                </a:lnTo>
                <a:lnTo>
                  <a:pt x="20578" y="681985"/>
                </a:lnTo>
                <a:lnTo>
                  <a:pt x="5521" y="659653"/>
                </a:lnTo>
                <a:lnTo>
                  <a:pt x="0" y="632307"/>
                </a:lnTo>
                <a:lnTo>
                  <a:pt x="0" y="70231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9411" y="1739899"/>
            <a:ext cx="8555990" cy="3897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Where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build this cache? </a:t>
            </a:r>
            <a:r>
              <a:rPr sz="2800" spc="-5" dirty="0">
                <a:latin typeface="Calibri"/>
                <a:cs typeface="Calibri"/>
              </a:rPr>
              <a:t>On Author </a:t>
            </a:r>
            <a:r>
              <a:rPr sz="2800" spc="-10" dirty="0">
                <a:latin typeface="Calibri"/>
                <a:cs typeface="Calibri"/>
              </a:rPr>
              <a:t>vs.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Publisher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269100"/>
              </a:lnSpc>
              <a:spcBef>
                <a:spcPts val="5"/>
              </a:spcBef>
            </a:pPr>
            <a:r>
              <a:rPr sz="2800" spc="-15" dirty="0">
                <a:latin typeface="Calibri"/>
                <a:cs typeface="Calibri"/>
              </a:rPr>
              <a:t>Where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keep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cache? Publisher </a:t>
            </a:r>
            <a:r>
              <a:rPr sz="2800" spc="-5" dirty="0">
                <a:latin typeface="Calibri"/>
                <a:cs typeface="Calibri"/>
              </a:rPr>
              <a:t>/ </a:t>
            </a:r>
            <a:r>
              <a:rPr sz="2800" spc="-15" dirty="0">
                <a:latin typeface="Calibri"/>
                <a:cs typeface="Calibri"/>
              </a:rPr>
              <a:t>Dispatcher </a:t>
            </a:r>
            <a:r>
              <a:rPr sz="2800" spc="-5" dirty="0">
                <a:latin typeface="Calibri"/>
                <a:cs typeface="Calibri"/>
              </a:rPr>
              <a:t>/ External  </a:t>
            </a:r>
            <a:r>
              <a:rPr sz="2800" spc="-15" dirty="0">
                <a:latin typeface="Calibri"/>
                <a:cs typeface="Calibri"/>
              </a:rPr>
              <a:t>Permission </a:t>
            </a:r>
            <a:r>
              <a:rPr sz="2800" spc="-10" dirty="0">
                <a:latin typeface="Calibri"/>
                <a:cs typeface="Calibri"/>
              </a:rPr>
              <a:t>based results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cache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800" spc="-10" dirty="0">
                <a:latin typeface="Calibri"/>
                <a:cs typeface="Calibri"/>
              </a:rPr>
              <a:t>Design </a:t>
            </a:r>
            <a:r>
              <a:rPr sz="2800" spc="-5" dirty="0">
                <a:latin typeface="Calibri"/>
                <a:cs typeface="Calibri"/>
              </a:rPr>
              <a:t>of services </a:t>
            </a:r>
            <a:r>
              <a:rPr sz="2800" spc="-10" dirty="0">
                <a:latin typeface="Calibri"/>
                <a:cs typeface="Calibri"/>
              </a:rPr>
              <a:t>based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cache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characteristics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141</a:t>
            </a:fld>
            <a:endParaRPr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4599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10" dirty="0">
                <a:latin typeface="Calibri"/>
                <a:cs typeface="Calibri"/>
              </a:rPr>
              <a:t>Favoring </a:t>
            </a:r>
            <a:r>
              <a:rPr sz="2400" b="0" i="1" spc="-5" dirty="0">
                <a:latin typeface="Calibri"/>
                <a:cs typeface="Calibri"/>
              </a:rPr>
              <a:t>and </a:t>
            </a:r>
            <a:r>
              <a:rPr sz="2400" b="0" i="1" dirty="0">
                <a:latin typeface="Calibri"/>
                <a:cs typeface="Calibri"/>
              </a:rPr>
              <a:t>ignoring </a:t>
            </a:r>
            <a:r>
              <a:rPr sz="2400" b="0" i="1" spc="-5" dirty="0">
                <a:latin typeface="Calibri"/>
                <a:cs typeface="Calibri"/>
              </a:rPr>
              <a:t>specific</a:t>
            </a:r>
            <a:r>
              <a:rPr sz="2400" b="0" i="1" spc="-20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658111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3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294741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30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238244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39899"/>
            <a:ext cx="8214359" cy="303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Results </a:t>
            </a:r>
            <a:r>
              <a:rPr sz="2800" spc="-10" dirty="0">
                <a:latin typeface="Calibri"/>
                <a:cs typeface="Calibri"/>
              </a:rPr>
              <a:t>common </a:t>
            </a:r>
            <a:r>
              <a:rPr sz="2800" spc="-5" dirty="0">
                <a:latin typeface="Calibri"/>
                <a:cs typeface="Calibri"/>
              </a:rPr>
              <a:t>| </a:t>
            </a:r>
            <a:r>
              <a:rPr sz="2800" spc="-30" dirty="0">
                <a:latin typeface="Calibri"/>
                <a:cs typeface="Calibri"/>
              </a:rPr>
              <a:t>favored </a:t>
            </a:r>
            <a:r>
              <a:rPr sz="2800" spc="-5" dirty="0">
                <a:latin typeface="Calibri"/>
                <a:cs typeface="Calibri"/>
              </a:rPr>
              <a:t>&amp; </a:t>
            </a:r>
            <a:r>
              <a:rPr sz="2800" spc="-10" dirty="0">
                <a:latin typeface="Calibri"/>
                <a:cs typeface="Calibri"/>
              </a:rPr>
              <a:t>ignored items user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Storing </a:t>
            </a:r>
            <a:r>
              <a:rPr sz="2800" spc="-25" dirty="0">
                <a:latin typeface="Calibri"/>
                <a:cs typeface="Calibri"/>
              </a:rPr>
              <a:t>favored, </a:t>
            </a:r>
            <a:r>
              <a:rPr sz="2800" spc="-10" dirty="0">
                <a:latin typeface="Calibri"/>
                <a:cs typeface="Calibri"/>
              </a:rPr>
              <a:t>ignored results </a:t>
            </a:r>
            <a:r>
              <a:rPr sz="2800" spc="-15" dirty="0">
                <a:latin typeface="Calibri"/>
                <a:cs typeface="Calibri"/>
              </a:rPr>
              <a:t>external to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AEM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UI logic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filter out ignored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5" dirty="0">
                <a:latin typeface="Calibri"/>
                <a:cs typeface="Calibri"/>
              </a:rPr>
              <a:t>prioritize </a:t>
            </a:r>
            <a:r>
              <a:rPr sz="2800" spc="-30" dirty="0">
                <a:latin typeface="Calibri"/>
                <a:cs typeface="Calibri"/>
              </a:rPr>
              <a:t>favored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142</a:t>
            </a:fld>
            <a:endParaRPr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279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dirty="0">
                <a:latin typeface="Calibri"/>
                <a:cs typeface="Calibri"/>
              </a:rPr>
              <a:t>Multi-lingual in</a:t>
            </a:r>
            <a:r>
              <a:rPr sz="2400" b="0" i="1" spc="-90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search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658111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3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294741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30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30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238244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39899"/>
            <a:ext cx="7485380" cy="303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Single </a:t>
            </a:r>
            <a:r>
              <a:rPr sz="2800" spc="-5" dirty="0">
                <a:latin typeface="Calibri"/>
                <a:cs typeface="Calibri"/>
              </a:rPr>
              <a:t>language </a:t>
            </a:r>
            <a:r>
              <a:rPr sz="2800" spc="-15" dirty="0">
                <a:latin typeface="Calibri"/>
                <a:cs typeface="Calibri"/>
              </a:rPr>
              <a:t>results </a:t>
            </a:r>
            <a:r>
              <a:rPr sz="2800" spc="-10" dirty="0">
                <a:latin typeface="Calibri"/>
                <a:cs typeface="Calibri"/>
              </a:rPr>
              <a:t>vs. </a:t>
            </a:r>
            <a:r>
              <a:rPr sz="2800" spc="-20" dirty="0">
                <a:latin typeface="Calibri"/>
                <a:cs typeface="Calibri"/>
              </a:rPr>
              <a:t>mixed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Language specific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analyzers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Content organization </a:t>
            </a:r>
            <a:r>
              <a:rPr sz="2800" spc="-10" dirty="0">
                <a:latin typeface="Calibri"/>
                <a:cs typeface="Calibri"/>
              </a:rPr>
              <a:t>vs. </a:t>
            </a:r>
            <a:r>
              <a:rPr sz="2800" spc="-5" dirty="0">
                <a:latin typeface="Calibri"/>
                <a:cs typeface="Calibri"/>
              </a:rPr>
              <a:t>language </a:t>
            </a:r>
            <a:r>
              <a:rPr sz="2800" spc="-15" dirty="0">
                <a:latin typeface="Calibri"/>
                <a:cs typeface="Calibri"/>
              </a:rPr>
              <a:t>code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metadata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143</a:t>
            </a:fld>
            <a:endParaRPr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0035" y="2469845"/>
            <a:ext cx="521843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Few </a:t>
            </a:r>
            <a:r>
              <a:rPr spc="-10" dirty="0"/>
              <a:t>other</a:t>
            </a:r>
            <a:r>
              <a:rPr spc="-80" dirty="0"/>
              <a:t> </a:t>
            </a:r>
            <a:r>
              <a:rPr dirty="0"/>
              <a:t>aspects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144</a:t>
            </a:fld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227" y="251205"/>
            <a:ext cx="475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latin typeface="Calibri"/>
                <a:cs typeface="Calibri"/>
              </a:rPr>
              <a:t>Match </a:t>
            </a:r>
            <a:r>
              <a:rPr sz="2400" i="1" spc="-5" dirty="0">
                <a:latin typeface="Calibri"/>
                <a:cs typeface="Calibri"/>
              </a:rPr>
              <a:t>based on </a:t>
            </a:r>
            <a:r>
              <a:rPr sz="2400" i="1" spc="-15" dirty="0">
                <a:latin typeface="Calibri"/>
                <a:cs typeface="Calibri"/>
              </a:rPr>
              <a:t>content </a:t>
            </a:r>
            <a:r>
              <a:rPr sz="2400" i="1" spc="-5" dirty="0">
                <a:latin typeface="Calibri"/>
                <a:cs typeface="Calibri"/>
              </a:rPr>
              <a:t>of binary</a:t>
            </a:r>
            <a:r>
              <a:rPr sz="2400" i="1" spc="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658111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4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3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9411" y="1739899"/>
            <a:ext cx="529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latin typeface="Calibri"/>
                <a:cs typeface="Calibri"/>
              </a:rPr>
              <a:t>Workflow </a:t>
            </a:r>
            <a:r>
              <a:rPr sz="2800" b="0" spc="-15" dirty="0">
                <a:latin typeface="Calibri"/>
                <a:cs typeface="Calibri"/>
              </a:rPr>
              <a:t>extracts </a:t>
            </a:r>
            <a:r>
              <a:rPr sz="2800" b="0" spc="-20" dirty="0">
                <a:latin typeface="Calibri"/>
                <a:cs typeface="Calibri"/>
              </a:rPr>
              <a:t>text from</a:t>
            </a:r>
            <a:r>
              <a:rPr sz="2800" b="0" spc="3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binaries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2721864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1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1"/>
                </a:lnTo>
                <a:lnTo>
                  <a:pt x="9669780" y="632333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3"/>
                </a:lnTo>
                <a:lnTo>
                  <a:pt x="0" y="70231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3784091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7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7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7"/>
                </a:lnTo>
                <a:lnTo>
                  <a:pt x="70408" y="704087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7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1916" y="4847844"/>
            <a:ext cx="9671685" cy="702945"/>
          </a:xfrm>
          <a:custGeom>
            <a:avLst/>
            <a:gdLst/>
            <a:ahLst/>
            <a:cxnLst/>
            <a:rect l="l" t="t" r="r" b="b"/>
            <a:pathLst>
              <a:path w="9671685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601073" y="0"/>
                </a:lnTo>
                <a:lnTo>
                  <a:pt x="9628387" y="5526"/>
                </a:lnTo>
                <a:lnTo>
                  <a:pt x="9650714" y="20589"/>
                </a:lnTo>
                <a:lnTo>
                  <a:pt x="9665777" y="42916"/>
                </a:lnTo>
                <a:lnTo>
                  <a:pt x="9671304" y="70230"/>
                </a:lnTo>
                <a:lnTo>
                  <a:pt x="9671304" y="632332"/>
                </a:lnTo>
                <a:lnTo>
                  <a:pt x="9665777" y="659647"/>
                </a:lnTo>
                <a:lnTo>
                  <a:pt x="9650714" y="681974"/>
                </a:lnTo>
                <a:lnTo>
                  <a:pt x="9628387" y="697037"/>
                </a:lnTo>
                <a:lnTo>
                  <a:pt x="9601073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9411" y="2803398"/>
            <a:ext cx="6937375" cy="2578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Extracted </a:t>
            </a:r>
            <a:r>
              <a:rPr sz="2800" spc="-20" dirty="0">
                <a:latin typeface="Calibri"/>
                <a:cs typeface="Calibri"/>
              </a:rPr>
              <a:t>text </a:t>
            </a:r>
            <a:r>
              <a:rPr sz="2800" spc="-5" dirty="0">
                <a:latin typeface="Calibri"/>
                <a:cs typeface="Calibri"/>
              </a:rPr>
              <a:t>included in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indexing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Calibri"/>
                <a:cs typeface="Calibri"/>
              </a:rPr>
              <a:t>Not </a:t>
            </a:r>
            <a:r>
              <a:rPr sz="2800" dirty="0">
                <a:latin typeface="Calibri"/>
                <a:cs typeface="Calibri"/>
              </a:rPr>
              <a:t>all </a:t>
            </a:r>
            <a:r>
              <a:rPr sz="2800" spc="-10" dirty="0">
                <a:latin typeface="Calibri"/>
                <a:cs typeface="Calibri"/>
              </a:rPr>
              <a:t>binary </a:t>
            </a:r>
            <a:r>
              <a:rPr sz="2800" spc="-5" dirty="0">
                <a:latin typeface="Calibri"/>
                <a:cs typeface="Calibri"/>
              </a:rPr>
              <a:t>types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supported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Apache </a:t>
            </a:r>
            <a:r>
              <a:rPr sz="2800" spc="-20" dirty="0">
                <a:latin typeface="Calibri"/>
                <a:cs typeface="Calibri"/>
              </a:rPr>
              <a:t>Tika to </a:t>
            </a:r>
            <a:r>
              <a:rPr sz="2800" spc="-10" dirty="0">
                <a:latin typeface="Calibri"/>
                <a:cs typeface="Calibri"/>
              </a:rPr>
              <a:t>support </a:t>
            </a:r>
            <a:r>
              <a:rPr sz="2800" spc="-5" dirty="0">
                <a:latin typeface="Calibri"/>
                <a:cs typeface="Calibri"/>
              </a:rPr>
              <a:t>wider </a:t>
            </a:r>
            <a:r>
              <a:rPr sz="2800" spc="-20" dirty="0">
                <a:latin typeface="Calibri"/>
                <a:cs typeface="Calibri"/>
              </a:rPr>
              <a:t>range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file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145</a:t>
            </a:fld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2138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10" dirty="0">
                <a:latin typeface="Calibri"/>
                <a:cs typeface="Calibri"/>
              </a:rPr>
              <a:t>Scoring </a:t>
            </a:r>
            <a:r>
              <a:rPr sz="2400" b="0" i="1" spc="-5" dirty="0">
                <a:latin typeface="Calibri"/>
                <a:cs typeface="Calibri"/>
              </a:rPr>
              <a:t>of</a:t>
            </a:r>
            <a:r>
              <a:rPr sz="2400" b="0" i="1" spc="-25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71297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3089148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463796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95398"/>
            <a:ext cx="8325484" cy="320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Aggregators, analyzers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20" dirty="0">
                <a:latin typeface="Calibri"/>
                <a:cs typeface="Calibri"/>
              </a:rPr>
              <a:t>index </a:t>
            </a:r>
            <a:r>
              <a:rPr sz="2800" spc="-5" dirty="0">
                <a:latin typeface="Calibri"/>
                <a:cs typeface="Calibri"/>
              </a:rPr>
              <a:t>rules applied on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Set </a:t>
            </a:r>
            <a:r>
              <a:rPr sz="2800" spc="-25" dirty="0">
                <a:latin typeface="Calibri"/>
                <a:cs typeface="Calibri"/>
              </a:rPr>
              <a:t>preferred </a:t>
            </a:r>
            <a:r>
              <a:rPr sz="2800" spc="-15" dirty="0">
                <a:latin typeface="Calibri"/>
                <a:cs typeface="Calibri"/>
              </a:rPr>
              <a:t>properties </a:t>
            </a:r>
            <a:r>
              <a:rPr sz="2800" spc="-5" dirty="0">
                <a:latin typeface="Calibri"/>
                <a:cs typeface="Calibri"/>
              </a:rPr>
              <a:t>-&gt; </a:t>
            </a:r>
            <a:r>
              <a:rPr sz="2800" spc="-15" dirty="0">
                <a:latin typeface="Calibri"/>
                <a:cs typeface="Calibri"/>
              </a:rPr>
              <a:t>Analyzed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flag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Define </a:t>
            </a:r>
            <a:r>
              <a:rPr sz="2800" spc="-20" dirty="0">
                <a:latin typeface="Calibri"/>
                <a:cs typeface="Calibri"/>
              </a:rPr>
              <a:t>relative </a:t>
            </a:r>
            <a:r>
              <a:rPr sz="2800" spc="-15" dirty="0">
                <a:latin typeface="Calibri"/>
                <a:cs typeface="Calibri"/>
              </a:rPr>
              <a:t>boost </a:t>
            </a:r>
            <a:r>
              <a:rPr sz="2800" spc="-10" dirty="0">
                <a:latin typeface="Calibri"/>
                <a:cs typeface="Calibri"/>
              </a:rPr>
              <a:t>values </a:t>
            </a:r>
            <a:r>
              <a:rPr sz="2800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properties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appropriately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146</a:t>
            </a:fld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3171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dirty="0">
                <a:latin typeface="Calibri"/>
                <a:cs typeface="Calibri"/>
              </a:rPr>
              <a:t>Promoting </a:t>
            </a:r>
            <a:r>
              <a:rPr sz="2400" b="0" i="1" spc="-5" dirty="0">
                <a:latin typeface="Calibri"/>
                <a:cs typeface="Calibri"/>
              </a:rPr>
              <a:t>newer</a:t>
            </a:r>
            <a:r>
              <a:rPr sz="2400" b="0" i="1" spc="-95" dirty="0">
                <a:latin typeface="Calibri"/>
                <a:cs typeface="Calibri"/>
              </a:rPr>
              <a:t> </a:t>
            </a:r>
            <a:r>
              <a:rPr sz="2400" b="0" i="1" spc="-15" dirty="0">
                <a:latin typeface="Calibri"/>
                <a:cs typeface="Calibri"/>
              </a:rPr>
              <a:t>content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71297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3089148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463796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95398"/>
            <a:ext cx="9102725" cy="320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0" dirty="0">
                <a:latin typeface="Calibri"/>
                <a:cs typeface="Calibri"/>
              </a:rPr>
              <a:t>new </a:t>
            </a:r>
            <a:r>
              <a:rPr sz="2800" spc="-20" dirty="0">
                <a:latin typeface="Calibri"/>
                <a:cs typeface="Calibri"/>
              </a:rPr>
              <a:t>content </a:t>
            </a:r>
            <a:r>
              <a:rPr sz="2800" spc="-10" dirty="0">
                <a:latin typeface="Calibri"/>
                <a:cs typeface="Calibri"/>
              </a:rPr>
              <a:t>needs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show </a:t>
            </a:r>
            <a:r>
              <a:rPr sz="2800" spc="-5" dirty="0">
                <a:latin typeface="Calibri"/>
                <a:cs typeface="Calibri"/>
              </a:rPr>
              <a:t>up </a:t>
            </a:r>
            <a:r>
              <a:rPr sz="2800" spc="-30" dirty="0">
                <a:latin typeface="Calibri"/>
                <a:cs typeface="Calibri"/>
              </a:rPr>
              <a:t>before </a:t>
            </a:r>
            <a:r>
              <a:rPr sz="2800" spc="-10" dirty="0">
                <a:latin typeface="Calibri"/>
                <a:cs typeface="Calibri"/>
              </a:rPr>
              <a:t>older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content?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Go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it if </a:t>
            </a:r>
            <a:r>
              <a:rPr sz="2800" spc="-15" dirty="0">
                <a:latin typeface="Calibri"/>
                <a:cs typeface="Calibri"/>
              </a:rPr>
              <a:t>ordering by </a:t>
            </a:r>
            <a:r>
              <a:rPr sz="2800" spc="-10" dirty="0">
                <a:latin typeface="Calibri"/>
                <a:cs typeface="Calibri"/>
              </a:rPr>
              <a:t>lastModified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works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Design </a:t>
            </a:r>
            <a:r>
              <a:rPr sz="2800" spc="-15" dirty="0">
                <a:latin typeface="Calibri"/>
                <a:cs typeface="Calibri"/>
              </a:rPr>
              <a:t>content/properties appropriately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handle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otherwise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147</a:t>
            </a:fld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3072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20" dirty="0">
                <a:latin typeface="Calibri"/>
                <a:cs typeface="Calibri"/>
              </a:rPr>
              <a:t>Tracking </a:t>
            </a:r>
            <a:r>
              <a:rPr sz="2400" b="0" i="1" spc="-5" dirty="0">
                <a:latin typeface="Calibri"/>
                <a:cs typeface="Calibri"/>
              </a:rPr>
              <a:t>usage </a:t>
            </a:r>
            <a:r>
              <a:rPr sz="2400" b="0" i="1" dirty="0">
                <a:latin typeface="Calibri"/>
                <a:cs typeface="Calibri"/>
              </a:rPr>
              <a:t>of</a:t>
            </a:r>
            <a:r>
              <a:rPr sz="2400" b="0" i="1" spc="-15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search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71297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3089148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463796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95398"/>
            <a:ext cx="8910320" cy="320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Important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track </a:t>
            </a: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20" dirty="0">
                <a:latin typeface="Calibri"/>
                <a:cs typeface="Calibri"/>
              </a:rPr>
              <a:t>users are </a:t>
            </a:r>
            <a:r>
              <a:rPr sz="2800" spc="-10" dirty="0">
                <a:latin typeface="Calibri"/>
                <a:cs typeface="Calibri"/>
              </a:rPr>
              <a:t>doing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20" dirty="0">
                <a:latin typeface="Calibri"/>
                <a:cs typeface="Calibri"/>
              </a:rPr>
              <a:t>any </a:t>
            </a:r>
            <a:r>
              <a:rPr sz="2800" spc="-10" dirty="0">
                <a:latin typeface="Calibri"/>
                <a:cs typeface="Calibri"/>
              </a:rPr>
              <a:t>serious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project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Bringing in an analytics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solution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Reports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5" dirty="0">
                <a:latin typeface="Calibri"/>
                <a:cs typeface="Calibri"/>
              </a:rPr>
              <a:t>analytics </a:t>
            </a:r>
            <a:r>
              <a:rPr sz="2800" spc="-15" dirty="0">
                <a:latin typeface="Calibri"/>
                <a:cs typeface="Calibri"/>
              </a:rPr>
              <a:t>provides insight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5" dirty="0">
                <a:latin typeface="Calibri"/>
                <a:cs typeface="Calibri"/>
              </a:rPr>
              <a:t>future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roadmap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148</a:t>
            </a:fld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0916" y="2469845"/>
            <a:ext cx="638048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Common</a:t>
            </a:r>
            <a:r>
              <a:rPr spc="-70" dirty="0"/>
              <a:t> </a:t>
            </a:r>
            <a:r>
              <a:rPr spc="-15" dirty="0"/>
              <a:t>perspectives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547878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When </a:t>
            </a:r>
            <a:r>
              <a:rPr spc="-65" dirty="0"/>
              <a:t>AEM </a:t>
            </a:r>
            <a:r>
              <a:rPr spc="-90" dirty="0"/>
              <a:t>exposes</a:t>
            </a:r>
            <a:r>
              <a:rPr spc="-565" dirty="0"/>
              <a:t> </a:t>
            </a:r>
            <a:r>
              <a:rPr spc="-70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456386"/>
            <a:ext cx="3305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dirty="0">
                <a:latin typeface="Garamond"/>
                <a:cs typeface="Garamond"/>
              </a:rPr>
              <a:t>Expose </a:t>
            </a:r>
            <a:r>
              <a:rPr sz="2400" i="1" spc="-5" dirty="0">
                <a:latin typeface="Garamond"/>
                <a:cs typeface="Garamond"/>
              </a:rPr>
              <a:t>them as </a:t>
            </a:r>
            <a:r>
              <a:rPr sz="2400" i="1" dirty="0">
                <a:latin typeface="Garamond"/>
                <a:cs typeface="Garamond"/>
              </a:rPr>
              <a:t>REST</a:t>
            </a:r>
            <a:r>
              <a:rPr sz="2400" i="1" spc="-50" dirty="0">
                <a:latin typeface="Garamond"/>
                <a:cs typeface="Garamond"/>
              </a:rPr>
              <a:t> </a:t>
            </a:r>
            <a:r>
              <a:rPr sz="2400" i="1" spc="5" dirty="0">
                <a:latin typeface="Garamond"/>
                <a:cs typeface="Garamond"/>
              </a:rPr>
              <a:t>Services</a:t>
            </a:r>
            <a:endParaRPr sz="2400">
              <a:latin typeface="Garamond"/>
              <a:cs typeface="Garamon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43457" y="1905000"/>
            <a:ext cx="4209415" cy="4876800"/>
            <a:chOff x="219456" y="1905000"/>
            <a:chExt cx="4209415" cy="4876800"/>
          </a:xfrm>
        </p:grpSpPr>
        <p:sp>
          <p:nvSpPr>
            <p:cNvPr id="5" name="object 5"/>
            <p:cNvSpPr/>
            <p:nvPr/>
          </p:nvSpPr>
          <p:spPr>
            <a:xfrm>
              <a:off x="219456" y="1905000"/>
              <a:ext cx="4209415" cy="4876800"/>
            </a:xfrm>
            <a:custGeom>
              <a:avLst/>
              <a:gdLst/>
              <a:ahLst/>
              <a:cxnLst/>
              <a:rect l="l" t="t" r="r" b="b"/>
              <a:pathLst>
                <a:path w="4209415" h="4876800">
                  <a:moveTo>
                    <a:pt x="2104644" y="0"/>
                  </a:moveTo>
                  <a:lnTo>
                    <a:pt x="2104644" y="1219200"/>
                  </a:lnTo>
                  <a:lnTo>
                    <a:pt x="0" y="1219200"/>
                  </a:lnTo>
                  <a:lnTo>
                    <a:pt x="0" y="3657600"/>
                  </a:lnTo>
                  <a:lnTo>
                    <a:pt x="2104644" y="3657600"/>
                  </a:lnTo>
                  <a:lnTo>
                    <a:pt x="2104644" y="4876798"/>
                  </a:lnTo>
                  <a:lnTo>
                    <a:pt x="4209288" y="2438400"/>
                  </a:lnTo>
                  <a:lnTo>
                    <a:pt x="2104644" y="0"/>
                  </a:lnTo>
                  <a:close/>
                </a:path>
              </a:pathLst>
            </a:custGeom>
            <a:solidFill>
              <a:srgbClr val="DBE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7210" y="3690366"/>
              <a:ext cx="3575685" cy="1308100"/>
            </a:xfrm>
            <a:custGeom>
              <a:avLst/>
              <a:gdLst/>
              <a:ahLst/>
              <a:cxnLst/>
              <a:rect l="l" t="t" r="r" b="b"/>
              <a:pathLst>
                <a:path w="3575685" h="1308100">
                  <a:moveTo>
                    <a:pt x="3357372" y="0"/>
                  </a:moveTo>
                  <a:lnTo>
                    <a:pt x="217932" y="0"/>
                  </a:lnTo>
                  <a:lnTo>
                    <a:pt x="167963" y="5753"/>
                  </a:lnTo>
                  <a:lnTo>
                    <a:pt x="122092" y="22144"/>
                  </a:lnTo>
                  <a:lnTo>
                    <a:pt x="81627" y="47866"/>
                  </a:lnTo>
                  <a:lnTo>
                    <a:pt x="47878" y="81611"/>
                  </a:lnTo>
                  <a:lnTo>
                    <a:pt x="22151" y="122075"/>
                  </a:lnTo>
                  <a:lnTo>
                    <a:pt x="5755" y="167951"/>
                  </a:lnTo>
                  <a:lnTo>
                    <a:pt x="0" y="217931"/>
                  </a:lnTo>
                  <a:lnTo>
                    <a:pt x="0" y="1089659"/>
                  </a:lnTo>
                  <a:lnTo>
                    <a:pt x="5755" y="1139640"/>
                  </a:lnTo>
                  <a:lnTo>
                    <a:pt x="22151" y="1185516"/>
                  </a:lnTo>
                  <a:lnTo>
                    <a:pt x="47878" y="1225980"/>
                  </a:lnTo>
                  <a:lnTo>
                    <a:pt x="81627" y="1259725"/>
                  </a:lnTo>
                  <a:lnTo>
                    <a:pt x="122092" y="1285447"/>
                  </a:lnTo>
                  <a:lnTo>
                    <a:pt x="167963" y="1301838"/>
                  </a:lnTo>
                  <a:lnTo>
                    <a:pt x="217932" y="1307591"/>
                  </a:lnTo>
                  <a:lnTo>
                    <a:pt x="3357372" y="1307591"/>
                  </a:lnTo>
                  <a:lnTo>
                    <a:pt x="3407352" y="1301838"/>
                  </a:lnTo>
                  <a:lnTo>
                    <a:pt x="3453228" y="1285447"/>
                  </a:lnTo>
                  <a:lnTo>
                    <a:pt x="3493692" y="1259725"/>
                  </a:lnTo>
                  <a:lnTo>
                    <a:pt x="3527437" y="1225980"/>
                  </a:lnTo>
                  <a:lnTo>
                    <a:pt x="3553159" y="1185516"/>
                  </a:lnTo>
                  <a:lnTo>
                    <a:pt x="3569550" y="1139640"/>
                  </a:lnTo>
                  <a:lnTo>
                    <a:pt x="3575304" y="1089659"/>
                  </a:lnTo>
                  <a:lnTo>
                    <a:pt x="3575304" y="217931"/>
                  </a:lnTo>
                  <a:lnTo>
                    <a:pt x="3569550" y="167951"/>
                  </a:lnTo>
                  <a:lnTo>
                    <a:pt x="3553159" y="122075"/>
                  </a:lnTo>
                  <a:lnTo>
                    <a:pt x="3527437" y="81611"/>
                  </a:lnTo>
                  <a:lnTo>
                    <a:pt x="3493692" y="47866"/>
                  </a:lnTo>
                  <a:lnTo>
                    <a:pt x="3453228" y="22144"/>
                  </a:lnTo>
                  <a:lnTo>
                    <a:pt x="3407352" y="5753"/>
                  </a:lnTo>
                  <a:lnTo>
                    <a:pt x="3357372" y="0"/>
                  </a:lnTo>
                  <a:close/>
                </a:path>
              </a:pathLst>
            </a:custGeom>
            <a:solidFill>
              <a:srgbClr val="8FAF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210" y="3690366"/>
              <a:ext cx="3575685" cy="1308100"/>
            </a:xfrm>
            <a:custGeom>
              <a:avLst/>
              <a:gdLst/>
              <a:ahLst/>
              <a:cxnLst/>
              <a:rect l="l" t="t" r="r" b="b"/>
              <a:pathLst>
                <a:path w="3575685" h="1308100">
                  <a:moveTo>
                    <a:pt x="0" y="217931"/>
                  </a:moveTo>
                  <a:lnTo>
                    <a:pt x="5755" y="167951"/>
                  </a:lnTo>
                  <a:lnTo>
                    <a:pt x="22151" y="122075"/>
                  </a:lnTo>
                  <a:lnTo>
                    <a:pt x="47878" y="81611"/>
                  </a:lnTo>
                  <a:lnTo>
                    <a:pt x="81627" y="47866"/>
                  </a:lnTo>
                  <a:lnTo>
                    <a:pt x="122092" y="22144"/>
                  </a:lnTo>
                  <a:lnTo>
                    <a:pt x="167963" y="5753"/>
                  </a:lnTo>
                  <a:lnTo>
                    <a:pt x="217932" y="0"/>
                  </a:lnTo>
                  <a:lnTo>
                    <a:pt x="3357372" y="0"/>
                  </a:lnTo>
                  <a:lnTo>
                    <a:pt x="3407352" y="5753"/>
                  </a:lnTo>
                  <a:lnTo>
                    <a:pt x="3453228" y="22144"/>
                  </a:lnTo>
                  <a:lnTo>
                    <a:pt x="3493692" y="47866"/>
                  </a:lnTo>
                  <a:lnTo>
                    <a:pt x="3527437" y="81611"/>
                  </a:lnTo>
                  <a:lnTo>
                    <a:pt x="3553159" y="122075"/>
                  </a:lnTo>
                  <a:lnTo>
                    <a:pt x="3569550" y="167951"/>
                  </a:lnTo>
                  <a:lnTo>
                    <a:pt x="3575304" y="217931"/>
                  </a:lnTo>
                  <a:lnTo>
                    <a:pt x="3575304" y="1089659"/>
                  </a:lnTo>
                  <a:lnTo>
                    <a:pt x="3569550" y="1139640"/>
                  </a:lnTo>
                  <a:lnTo>
                    <a:pt x="3553159" y="1185516"/>
                  </a:lnTo>
                  <a:lnTo>
                    <a:pt x="3527437" y="1225980"/>
                  </a:lnTo>
                  <a:lnTo>
                    <a:pt x="3493692" y="1259725"/>
                  </a:lnTo>
                  <a:lnTo>
                    <a:pt x="3453228" y="1285447"/>
                  </a:lnTo>
                  <a:lnTo>
                    <a:pt x="3407352" y="1301838"/>
                  </a:lnTo>
                  <a:lnTo>
                    <a:pt x="3357372" y="1307591"/>
                  </a:lnTo>
                  <a:lnTo>
                    <a:pt x="217932" y="1307591"/>
                  </a:lnTo>
                  <a:lnTo>
                    <a:pt x="167963" y="1301838"/>
                  </a:lnTo>
                  <a:lnTo>
                    <a:pt x="122092" y="1285447"/>
                  </a:lnTo>
                  <a:lnTo>
                    <a:pt x="81627" y="1259725"/>
                  </a:lnTo>
                  <a:lnTo>
                    <a:pt x="47878" y="1225980"/>
                  </a:lnTo>
                  <a:lnTo>
                    <a:pt x="22151" y="1185516"/>
                  </a:lnTo>
                  <a:lnTo>
                    <a:pt x="5755" y="1139640"/>
                  </a:lnTo>
                  <a:lnTo>
                    <a:pt x="0" y="1089659"/>
                  </a:lnTo>
                  <a:lnTo>
                    <a:pt x="0" y="21793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31848" y="3741899"/>
            <a:ext cx="3230245" cy="102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2770">
              <a:lnSpc>
                <a:spcPct val="1172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Garamond"/>
                <a:cs typeface="Garamond"/>
              </a:rPr>
              <a:t>Logic in OSGI  Sling </a:t>
            </a:r>
            <a:r>
              <a:rPr sz="2800" spc="10" dirty="0">
                <a:solidFill>
                  <a:srgbClr val="FFFFFF"/>
                </a:solidFill>
                <a:latin typeface="Garamond"/>
                <a:cs typeface="Garamond"/>
              </a:rPr>
              <a:t>servlet </a:t>
            </a:r>
            <a:r>
              <a:rPr sz="2800" spc="-5" dirty="0">
                <a:solidFill>
                  <a:srgbClr val="FFFFFF"/>
                </a:solidFill>
                <a:latin typeface="Garamond"/>
                <a:cs typeface="Garamond"/>
              </a:rPr>
              <a:t>as</a:t>
            </a:r>
            <a:r>
              <a:rPr sz="2800" spc="-5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Garamond"/>
                <a:cs typeface="Garamond"/>
              </a:rPr>
              <a:t>gateway</a:t>
            </a:r>
            <a:endParaRPr sz="2800">
              <a:latin typeface="Garamond"/>
              <a:cs typeface="Garamon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43828" y="1905001"/>
            <a:ext cx="4274820" cy="4893945"/>
            <a:chOff x="4719828" y="1905000"/>
            <a:chExt cx="4274820" cy="4893945"/>
          </a:xfrm>
        </p:grpSpPr>
        <p:sp>
          <p:nvSpPr>
            <p:cNvPr id="10" name="object 10"/>
            <p:cNvSpPr/>
            <p:nvPr/>
          </p:nvSpPr>
          <p:spPr>
            <a:xfrm>
              <a:off x="4719828" y="1905000"/>
              <a:ext cx="4274820" cy="4893945"/>
            </a:xfrm>
            <a:custGeom>
              <a:avLst/>
              <a:gdLst/>
              <a:ahLst/>
              <a:cxnLst/>
              <a:rect l="l" t="t" r="r" b="b"/>
              <a:pathLst>
                <a:path w="4274820" h="4893945">
                  <a:moveTo>
                    <a:pt x="2137410" y="0"/>
                  </a:moveTo>
                  <a:lnTo>
                    <a:pt x="0" y="2446782"/>
                  </a:lnTo>
                  <a:lnTo>
                    <a:pt x="2137410" y="4893562"/>
                  </a:lnTo>
                  <a:lnTo>
                    <a:pt x="2137410" y="3670173"/>
                  </a:lnTo>
                  <a:lnTo>
                    <a:pt x="4274820" y="3670173"/>
                  </a:lnTo>
                  <a:lnTo>
                    <a:pt x="4274820" y="1223390"/>
                  </a:lnTo>
                  <a:lnTo>
                    <a:pt x="2137410" y="1223390"/>
                  </a:lnTo>
                  <a:lnTo>
                    <a:pt x="2137410" y="0"/>
                  </a:lnTo>
                  <a:close/>
                </a:path>
              </a:pathLst>
            </a:custGeom>
            <a:solidFill>
              <a:srgbClr val="DBE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9210" y="3684270"/>
              <a:ext cx="3499485" cy="1338580"/>
            </a:xfrm>
            <a:custGeom>
              <a:avLst/>
              <a:gdLst/>
              <a:ahLst/>
              <a:cxnLst/>
              <a:rect l="l" t="t" r="r" b="b"/>
              <a:pathLst>
                <a:path w="3499484" h="1338579">
                  <a:moveTo>
                    <a:pt x="3276091" y="0"/>
                  </a:moveTo>
                  <a:lnTo>
                    <a:pt x="223012" y="0"/>
                  </a:lnTo>
                  <a:lnTo>
                    <a:pt x="178060" y="4529"/>
                  </a:lnTo>
                  <a:lnTo>
                    <a:pt x="136195" y="17522"/>
                  </a:lnTo>
                  <a:lnTo>
                    <a:pt x="98313" y="38080"/>
                  </a:lnTo>
                  <a:lnTo>
                    <a:pt x="65309" y="65309"/>
                  </a:lnTo>
                  <a:lnTo>
                    <a:pt x="38080" y="98313"/>
                  </a:lnTo>
                  <a:lnTo>
                    <a:pt x="17522" y="136195"/>
                  </a:lnTo>
                  <a:lnTo>
                    <a:pt x="4529" y="178060"/>
                  </a:lnTo>
                  <a:lnTo>
                    <a:pt x="0" y="223011"/>
                  </a:lnTo>
                  <a:lnTo>
                    <a:pt x="0" y="1115059"/>
                  </a:lnTo>
                  <a:lnTo>
                    <a:pt x="4529" y="1160011"/>
                  </a:lnTo>
                  <a:lnTo>
                    <a:pt x="17522" y="1201876"/>
                  </a:lnTo>
                  <a:lnTo>
                    <a:pt x="38080" y="1239758"/>
                  </a:lnTo>
                  <a:lnTo>
                    <a:pt x="65309" y="1272762"/>
                  </a:lnTo>
                  <a:lnTo>
                    <a:pt x="98313" y="1299991"/>
                  </a:lnTo>
                  <a:lnTo>
                    <a:pt x="136195" y="1320549"/>
                  </a:lnTo>
                  <a:lnTo>
                    <a:pt x="178060" y="1333542"/>
                  </a:lnTo>
                  <a:lnTo>
                    <a:pt x="223012" y="1338071"/>
                  </a:lnTo>
                  <a:lnTo>
                    <a:pt x="3276091" y="1338071"/>
                  </a:lnTo>
                  <a:lnTo>
                    <a:pt x="3321043" y="1333542"/>
                  </a:lnTo>
                  <a:lnTo>
                    <a:pt x="3362908" y="1320549"/>
                  </a:lnTo>
                  <a:lnTo>
                    <a:pt x="3400790" y="1299991"/>
                  </a:lnTo>
                  <a:lnTo>
                    <a:pt x="3433794" y="1272762"/>
                  </a:lnTo>
                  <a:lnTo>
                    <a:pt x="3461023" y="1239758"/>
                  </a:lnTo>
                  <a:lnTo>
                    <a:pt x="3481581" y="1201876"/>
                  </a:lnTo>
                  <a:lnTo>
                    <a:pt x="3494574" y="1160011"/>
                  </a:lnTo>
                  <a:lnTo>
                    <a:pt x="3499104" y="1115059"/>
                  </a:lnTo>
                  <a:lnTo>
                    <a:pt x="3499104" y="223011"/>
                  </a:lnTo>
                  <a:lnTo>
                    <a:pt x="3494574" y="178060"/>
                  </a:lnTo>
                  <a:lnTo>
                    <a:pt x="3481581" y="136195"/>
                  </a:lnTo>
                  <a:lnTo>
                    <a:pt x="3461023" y="98313"/>
                  </a:lnTo>
                  <a:lnTo>
                    <a:pt x="3433794" y="65309"/>
                  </a:lnTo>
                  <a:lnTo>
                    <a:pt x="3400790" y="38080"/>
                  </a:lnTo>
                  <a:lnTo>
                    <a:pt x="3362908" y="17522"/>
                  </a:lnTo>
                  <a:lnTo>
                    <a:pt x="3321043" y="4529"/>
                  </a:lnTo>
                  <a:lnTo>
                    <a:pt x="3276091" y="0"/>
                  </a:lnTo>
                  <a:close/>
                </a:path>
              </a:pathLst>
            </a:custGeom>
            <a:solidFill>
              <a:srgbClr val="8FAF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09210" y="3684270"/>
              <a:ext cx="3499485" cy="1338580"/>
            </a:xfrm>
            <a:custGeom>
              <a:avLst/>
              <a:gdLst/>
              <a:ahLst/>
              <a:cxnLst/>
              <a:rect l="l" t="t" r="r" b="b"/>
              <a:pathLst>
                <a:path w="3499484" h="1338579">
                  <a:moveTo>
                    <a:pt x="0" y="223011"/>
                  </a:moveTo>
                  <a:lnTo>
                    <a:pt x="4529" y="178060"/>
                  </a:lnTo>
                  <a:lnTo>
                    <a:pt x="17522" y="136195"/>
                  </a:lnTo>
                  <a:lnTo>
                    <a:pt x="38080" y="98313"/>
                  </a:lnTo>
                  <a:lnTo>
                    <a:pt x="65309" y="65309"/>
                  </a:lnTo>
                  <a:lnTo>
                    <a:pt x="98313" y="38080"/>
                  </a:lnTo>
                  <a:lnTo>
                    <a:pt x="136195" y="17522"/>
                  </a:lnTo>
                  <a:lnTo>
                    <a:pt x="178060" y="4529"/>
                  </a:lnTo>
                  <a:lnTo>
                    <a:pt x="223012" y="0"/>
                  </a:lnTo>
                  <a:lnTo>
                    <a:pt x="3276091" y="0"/>
                  </a:lnTo>
                  <a:lnTo>
                    <a:pt x="3321043" y="4529"/>
                  </a:lnTo>
                  <a:lnTo>
                    <a:pt x="3362908" y="17522"/>
                  </a:lnTo>
                  <a:lnTo>
                    <a:pt x="3400790" y="38080"/>
                  </a:lnTo>
                  <a:lnTo>
                    <a:pt x="3433794" y="65309"/>
                  </a:lnTo>
                  <a:lnTo>
                    <a:pt x="3461023" y="98313"/>
                  </a:lnTo>
                  <a:lnTo>
                    <a:pt x="3481581" y="136195"/>
                  </a:lnTo>
                  <a:lnTo>
                    <a:pt x="3494574" y="178060"/>
                  </a:lnTo>
                  <a:lnTo>
                    <a:pt x="3499104" y="223011"/>
                  </a:lnTo>
                  <a:lnTo>
                    <a:pt x="3499104" y="1115059"/>
                  </a:lnTo>
                  <a:lnTo>
                    <a:pt x="3494574" y="1160011"/>
                  </a:lnTo>
                  <a:lnTo>
                    <a:pt x="3481581" y="1201876"/>
                  </a:lnTo>
                  <a:lnTo>
                    <a:pt x="3461023" y="1239758"/>
                  </a:lnTo>
                  <a:lnTo>
                    <a:pt x="3433794" y="1272762"/>
                  </a:lnTo>
                  <a:lnTo>
                    <a:pt x="3400790" y="1299991"/>
                  </a:lnTo>
                  <a:lnTo>
                    <a:pt x="3362908" y="1320549"/>
                  </a:lnTo>
                  <a:lnTo>
                    <a:pt x="3321043" y="1333542"/>
                  </a:lnTo>
                  <a:lnTo>
                    <a:pt x="3276091" y="1338071"/>
                  </a:lnTo>
                  <a:lnTo>
                    <a:pt x="223012" y="1338071"/>
                  </a:lnTo>
                  <a:lnTo>
                    <a:pt x="178060" y="1333542"/>
                  </a:lnTo>
                  <a:lnTo>
                    <a:pt x="136195" y="1320549"/>
                  </a:lnTo>
                  <a:lnTo>
                    <a:pt x="98313" y="1299991"/>
                  </a:lnTo>
                  <a:lnTo>
                    <a:pt x="65309" y="1272762"/>
                  </a:lnTo>
                  <a:lnTo>
                    <a:pt x="38080" y="1239758"/>
                  </a:lnTo>
                  <a:lnTo>
                    <a:pt x="17522" y="1201876"/>
                  </a:lnTo>
                  <a:lnTo>
                    <a:pt x="4529" y="1160011"/>
                  </a:lnTo>
                  <a:lnTo>
                    <a:pt x="0" y="1115059"/>
                  </a:lnTo>
                  <a:lnTo>
                    <a:pt x="0" y="22301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10146" y="3750843"/>
            <a:ext cx="2743200" cy="102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215">
              <a:lnSpc>
                <a:spcPct val="117200"/>
              </a:lnSpc>
              <a:spcBef>
                <a:spcPts val="100"/>
              </a:spcBef>
            </a:pPr>
            <a:r>
              <a:rPr sz="2800" spc="-15" dirty="0">
                <a:solidFill>
                  <a:srgbClr val="FFFFFF"/>
                </a:solidFill>
                <a:latin typeface="Garamond"/>
                <a:cs typeface="Garamond"/>
              </a:rPr>
              <a:t>Make </a:t>
            </a:r>
            <a:r>
              <a:rPr sz="2800" spc="-5" dirty="0">
                <a:solidFill>
                  <a:srgbClr val="FFFFFF"/>
                </a:solidFill>
                <a:latin typeface="Garamond"/>
                <a:cs typeface="Garamond"/>
              </a:rPr>
              <a:t>it RESTful  </a:t>
            </a:r>
            <a:r>
              <a:rPr sz="2800" dirty="0">
                <a:solidFill>
                  <a:srgbClr val="FFFFFF"/>
                </a:solidFill>
                <a:latin typeface="Garamond"/>
                <a:cs typeface="Garamond"/>
              </a:rPr>
              <a:t>Through</a:t>
            </a:r>
            <a:r>
              <a:rPr sz="2800" spc="-5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Garamond"/>
                <a:cs typeface="Garamond"/>
              </a:rPr>
              <a:t>dispatcher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07541" y="2675967"/>
            <a:ext cx="1919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415B5C"/>
                </a:solidFill>
                <a:latin typeface="Garamond"/>
                <a:cs typeface="Garamond"/>
              </a:rPr>
              <a:t>Implementation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62010" y="2680842"/>
            <a:ext cx="1148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415B5C"/>
                </a:solidFill>
                <a:latin typeface="Garamond"/>
                <a:cs typeface="Garamond"/>
              </a:rPr>
              <a:t>Exposing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897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5" dirty="0">
                <a:latin typeface="Calibri"/>
                <a:cs typeface="Calibri"/>
              </a:rPr>
              <a:t>Wh</a:t>
            </a:r>
            <a:r>
              <a:rPr sz="2400" b="0" i="1" dirty="0">
                <a:latin typeface="Calibri"/>
                <a:cs typeface="Calibri"/>
              </a:rPr>
              <a:t>e</a:t>
            </a:r>
            <a:r>
              <a:rPr sz="2400" b="0" i="1" spc="-5" dirty="0">
                <a:latin typeface="Calibri"/>
                <a:cs typeface="Calibri"/>
              </a:rPr>
              <a:t>n?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71297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3089148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463796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95398"/>
            <a:ext cx="8557260" cy="320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dangerous tool. Easily tempts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use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everywhere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322300"/>
              </a:lnSpc>
            </a:pPr>
            <a:r>
              <a:rPr sz="2800" spc="-10" dirty="0">
                <a:latin typeface="Calibri"/>
                <a:cs typeface="Calibri"/>
              </a:rPr>
              <a:t>Look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0" dirty="0">
                <a:latin typeface="Calibri"/>
                <a:cs typeface="Calibri"/>
              </a:rPr>
              <a:t>other options. </a:t>
            </a:r>
            <a:r>
              <a:rPr sz="2800" spc="-5" dirty="0">
                <a:latin typeface="Calibri"/>
                <a:cs typeface="Calibri"/>
              </a:rPr>
              <a:t>Use it </a:t>
            </a:r>
            <a:r>
              <a:rPr sz="2800" spc="-10" dirty="0">
                <a:latin typeface="Calibri"/>
                <a:cs typeface="Calibri"/>
              </a:rPr>
              <a:t>only </a:t>
            </a:r>
            <a:r>
              <a:rPr sz="2800" spc="-5" dirty="0">
                <a:latin typeface="Calibri"/>
                <a:cs typeface="Calibri"/>
              </a:rPr>
              <a:t>when </a:t>
            </a:r>
            <a:r>
              <a:rPr sz="2800" spc="-10" dirty="0">
                <a:latin typeface="Calibri"/>
                <a:cs typeface="Calibri"/>
              </a:rPr>
              <a:t>absolutely needed  Fits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0" dirty="0">
                <a:latin typeface="Calibri"/>
                <a:cs typeface="Calibri"/>
              </a:rPr>
              <a:t>full </a:t>
            </a:r>
            <a:r>
              <a:rPr sz="2800" spc="-20" dirty="0">
                <a:latin typeface="Calibri"/>
                <a:cs typeface="Calibri"/>
              </a:rPr>
              <a:t>text </a:t>
            </a:r>
            <a:r>
              <a:rPr sz="2800" spc="-10" dirty="0">
                <a:latin typeface="Calibri"/>
                <a:cs typeface="Calibri"/>
              </a:rPr>
              <a:t>search, searching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large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tree,…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150</a:t>
            </a:fld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1421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5" dirty="0">
                <a:latin typeface="Calibri"/>
                <a:cs typeface="Calibri"/>
              </a:rPr>
              <a:t>When</a:t>
            </a:r>
            <a:r>
              <a:rPr sz="2400" b="0" i="1" spc="-80" dirty="0">
                <a:latin typeface="Calibri"/>
                <a:cs typeface="Calibri"/>
              </a:rPr>
              <a:t> </a:t>
            </a:r>
            <a:r>
              <a:rPr sz="2400" b="0" i="1" dirty="0">
                <a:latin typeface="Calibri"/>
                <a:cs typeface="Calibri"/>
              </a:rPr>
              <a:t>Not?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71297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3089148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463796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95398"/>
            <a:ext cx="7355840" cy="320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Find </a:t>
            </a:r>
            <a:r>
              <a:rPr sz="2800" spc="-20" dirty="0">
                <a:latin typeface="Calibri"/>
                <a:cs typeface="Calibri"/>
              </a:rPr>
              <a:t>content </a:t>
            </a:r>
            <a:r>
              <a:rPr sz="2800" spc="-5" dirty="0">
                <a:latin typeface="Calibri"/>
                <a:cs typeface="Calibri"/>
              </a:rPr>
              <a:t>within a </a:t>
            </a:r>
            <a:r>
              <a:rPr sz="2800" spc="-10" dirty="0">
                <a:latin typeface="Calibri"/>
                <a:cs typeface="Calibri"/>
              </a:rPr>
              <a:t>small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sub-tree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322300"/>
              </a:lnSpc>
            </a:pPr>
            <a:r>
              <a:rPr sz="2800" spc="-30" dirty="0">
                <a:latin typeface="Calibri"/>
                <a:cs typeface="Calibri"/>
              </a:rPr>
              <a:t>Like </a:t>
            </a:r>
            <a:r>
              <a:rPr sz="2800" spc="-10" dirty="0">
                <a:latin typeface="Calibri"/>
                <a:cs typeface="Calibri"/>
              </a:rPr>
              <a:t>filtering under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node, </a:t>
            </a:r>
            <a:r>
              <a:rPr sz="2800" spc="-30" dirty="0">
                <a:latin typeface="Calibri"/>
                <a:cs typeface="Calibri"/>
              </a:rPr>
              <a:t>fetch </a:t>
            </a:r>
            <a:r>
              <a:rPr sz="2800" spc="-5" dirty="0">
                <a:latin typeface="Calibri"/>
                <a:cs typeface="Calibri"/>
              </a:rPr>
              <a:t>sub-menu </a:t>
            </a:r>
            <a:r>
              <a:rPr sz="2800" spc="-10" dirty="0">
                <a:latin typeface="Calibri"/>
                <a:cs typeface="Calibri"/>
              </a:rPr>
              <a:t>items…  </a:t>
            </a:r>
            <a:r>
              <a:rPr sz="2800" spc="-25" dirty="0">
                <a:latin typeface="Calibri"/>
                <a:cs typeface="Calibri"/>
              </a:rPr>
              <a:t>Evaluate </a:t>
            </a:r>
            <a:r>
              <a:rPr sz="2800" spc="-20" dirty="0">
                <a:latin typeface="Calibri"/>
                <a:cs typeface="Calibri"/>
              </a:rPr>
              <a:t>cost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tree </a:t>
            </a:r>
            <a:r>
              <a:rPr sz="2800" spc="-25" dirty="0">
                <a:latin typeface="Calibri"/>
                <a:cs typeface="Calibri"/>
              </a:rPr>
              <a:t>traversal </a:t>
            </a:r>
            <a:r>
              <a:rPr sz="2800" spc="-10" dirty="0">
                <a:latin typeface="Calibri"/>
                <a:cs typeface="Calibri"/>
              </a:rPr>
              <a:t>vs. using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151</a:t>
            </a:fld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730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5" dirty="0">
                <a:latin typeface="Calibri"/>
                <a:cs typeface="Calibri"/>
              </a:rPr>
              <a:t>How?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71297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3089148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463796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95398"/>
            <a:ext cx="9096375" cy="320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Funnel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0" dirty="0">
                <a:latin typeface="Calibri"/>
                <a:cs typeface="Calibri"/>
              </a:rPr>
              <a:t>searches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come </a:t>
            </a:r>
            <a:r>
              <a:rPr sz="2800" spc="-15" dirty="0">
                <a:latin typeface="Calibri"/>
                <a:cs typeface="Calibri"/>
              </a:rPr>
              <a:t>through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set well </a:t>
            </a:r>
            <a:r>
              <a:rPr sz="2800" spc="-15" dirty="0">
                <a:latin typeface="Calibri"/>
                <a:cs typeface="Calibri"/>
              </a:rPr>
              <a:t>defined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services</a:t>
            </a:r>
            <a:endParaRPr sz="2800">
              <a:latin typeface="Calibri"/>
              <a:cs typeface="Calibri"/>
            </a:endParaRPr>
          </a:p>
          <a:p>
            <a:pPr marL="12700" marR="615315">
              <a:lnSpc>
                <a:spcPct val="322300"/>
              </a:lnSpc>
            </a:pPr>
            <a:r>
              <a:rPr sz="2800" spc="-15" dirty="0">
                <a:latin typeface="Calibri"/>
                <a:cs typeface="Calibri"/>
              </a:rPr>
              <a:t>Return </a:t>
            </a:r>
            <a:r>
              <a:rPr sz="2800" spc="-10" dirty="0">
                <a:latin typeface="Calibri"/>
                <a:cs typeface="Calibri"/>
              </a:rPr>
              <a:t>only needed </a:t>
            </a:r>
            <a:r>
              <a:rPr sz="2800" spc="-25" dirty="0">
                <a:latin typeface="Calibri"/>
                <a:cs typeface="Calibri"/>
              </a:rPr>
              <a:t>size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result </a:t>
            </a:r>
            <a:r>
              <a:rPr sz="2800" spc="-10" dirty="0">
                <a:latin typeface="Calibri"/>
                <a:cs typeface="Calibri"/>
              </a:rPr>
              <a:t>set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simple json </a:t>
            </a:r>
            <a:r>
              <a:rPr sz="2800" spc="-20" dirty="0">
                <a:latin typeface="Calibri"/>
                <a:cs typeface="Calibri"/>
              </a:rPr>
              <a:t>format.  </a:t>
            </a:r>
            <a:r>
              <a:rPr sz="2800" spc="-5" dirty="0">
                <a:latin typeface="Calibri"/>
                <a:cs typeface="Calibri"/>
              </a:rPr>
              <a:t>Build logic in UI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deal with </a:t>
            </a:r>
            <a:r>
              <a:rPr sz="2800" spc="-20" dirty="0">
                <a:latin typeface="Calibri"/>
                <a:cs typeface="Calibri"/>
              </a:rPr>
              <a:t>formatting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search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152</a:t>
            </a:fld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27" y="251205"/>
            <a:ext cx="1214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1" spc="-5" dirty="0">
                <a:latin typeface="Calibri"/>
                <a:cs typeface="Calibri"/>
              </a:rPr>
              <a:t>How</a:t>
            </a:r>
            <a:r>
              <a:rPr sz="2400" b="0" i="1" spc="-85" dirty="0">
                <a:latin typeface="Calibri"/>
                <a:cs typeface="Calibri"/>
              </a:rPr>
              <a:t> </a:t>
            </a:r>
            <a:r>
              <a:rPr sz="2400" b="0" i="1" spc="-5" dirty="0">
                <a:latin typeface="Calibri"/>
                <a:cs typeface="Calibri"/>
              </a:rPr>
              <a:t>not?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712976"/>
            <a:ext cx="9669780" cy="704215"/>
          </a:xfrm>
          <a:custGeom>
            <a:avLst/>
            <a:gdLst/>
            <a:ahLst/>
            <a:cxnLst/>
            <a:rect l="l" t="t" r="r" b="b"/>
            <a:pathLst>
              <a:path w="9669780" h="704214">
                <a:moveTo>
                  <a:pt x="0" y="70358"/>
                </a:moveTo>
                <a:lnTo>
                  <a:pt x="5532" y="42969"/>
                </a:lnTo>
                <a:lnTo>
                  <a:pt x="20621" y="20605"/>
                </a:lnTo>
                <a:lnTo>
                  <a:pt x="43001" y="5528"/>
                </a:lnTo>
                <a:lnTo>
                  <a:pt x="70408" y="0"/>
                </a:lnTo>
                <a:lnTo>
                  <a:pt x="9599422" y="0"/>
                </a:lnTo>
                <a:lnTo>
                  <a:pt x="9626810" y="5528"/>
                </a:lnTo>
                <a:lnTo>
                  <a:pt x="9649174" y="20605"/>
                </a:lnTo>
                <a:lnTo>
                  <a:pt x="9664251" y="42969"/>
                </a:lnTo>
                <a:lnTo>
                  <a:pt x="9669780" y="70358"/>
                </a:lnTo>
                <a:lnTo>
                  <a:pt x="9669780" y="633729"/>
                </a:lnTo>
                <a:lnTo>
                  <a:pt x="9664251" y="661118"/>
                </a:lnTo>
                <a:lnTo>
                  <a:pt x="9649174" y="683482"/>
                </a:lnTo>
                <a:lnTo>
                  <a:pt x="9626810" y="698559"/>
                </a:lnTo>
                <a:lnTo>
                  <a:pt x="9599422" y="704088"/>
                </a:lnTo>
                <a:lnTo>
                  <a:pt x="70408" y="704088"/>
                </a:lnTo>
                <a:lnTo>
                  <a:pt x="43001" y="698559"/>
                </a:lnTo>
                <a:lnTo>
                  <a:pt x="20621" y="683482"/>
                </a:lnTo>
                <a:lnTo>
                  <a:pt x="5532" y="661118"/>
                </a:lnTo>
                <a:lnTo>
                  <a:pt x="0" y="633729"/>
                </a:lnTo>
                <a:lnTo>
                  <a:pt x="0" y="70358"/>
                </a:lnTo>
                <a:close/>
              </a:path>
            </a:pathLst>
          </a:custGeom>
          <a:ln w="12192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3089148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4463796"/>
            <a:ext cx="9669780" cy="702945"/>
          </a:xfrm>
          <a:custGeom>
            <a:avLst/>
            <a:gdLst/>
            <a:ahLst/>
            <a:cxnLst/>
            <a:rect l="l" t="t" r="r" b="b"/>
            <a:pathLst>
              <a:path w="9669780" h="702945">
                <a:moveTo>
                  <a:pt x="0" y="70230"/>
                </a:moveTo>
                <a:lnTo>
                  <a:pt x="5521" y="42916"/>
                </a:lnTo>
                <a:lnTo>
                  <a:pt x="20578" y="20589"/>
                </a:lnTo>
                <a:lnTo>
                  <a:pt x="42910" y="5526"/>
                </a:lnTo>
                <a:lnTo>
                  <a:pt x="70256" y="0"/>
                </a:lnTo>
                <a:lnTo>
                  <a:pt x="9599549" y="0"/>
                </a:lnTo>
                <a:lnTo>
                  <a:pt x="9626863" y="5526"/>
                </a:lnTo>
                <a:lnTo>
                  <a:pt x="9649190" y="20589"/>
                </a:lnTo>
                <a:lnTo>
                  <a:pt x="9664253" y="42916"/>
                </a:lnTo>
                <a:lnTo>
                  <a:pt x="9669780" y="70230"/>
                </a:lnTo>
                <a:lnTo>
                  <a:pt x="9669780" y="632332"/>
                </a:lnTo>
                <a:lnTo>
                  <a:pt x="9664253" y="659647"/>
                </a:lnTo>
                <a:lnTo>
                  <a:pt x="9649190" y="681974"/>
                </a:lnTo>
                <a:lnTo>
                  <a:pt x="9626863" y="697037"/>
                </a:lnTo>
                <a:lnTo>
                  <a:pt x="9599549" y="702563"/>
                </a:lnTo>
                <a:lnTo>
                  <a:pt x="70256" y="702563"/>
                </a:lnTo>
                <a:lnTo>
                  <a:pt x="42910" y="697037"/>
                </a:lnTo>
                <a:lnTo>
                  <a:pt x="20578" y="681974"/>
                </a:lnTo>
                <a:lnTo>
                  <a:pt x="5521" y="659647"/>
                </a:lnTo>
                <a:lnTo>
                  <a:pt x="0" y="632332"/>
                </a:lnTo>
                <a:lnTo>
                  <a:pt x="0" y="70230"/>
                </a:lnTo>
                <a:close/>
              </a:path>
            </a:pathLst>
          </a:custGeom>
          <a:ln w="12191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411" y="1795398"/>
            <a:ext cx="6502400" cy="320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10" dirty="0">
                <a:latin typeface="Calibri"/>
                <a:cs typeface="Calibri"/>
              </a:rPr>
              <a:t>query builder calls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over</a:t>
            </a:r>
            <a:endParaRPr sz="2800">
              <a:latin typeface="Calibri"/>
              <a:cs typeface="Calibri"/>
            </a:endParaRPr>
          </a:p>
          <a:p>
            <a:pPr marL="12700" marR="835660">
              <a:lnSpc>
                <a:spcPct val="322300"/>
              </a:lnSpc>
            </a:pP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20" dirty="0">
                <a:latin typeface="Calibri"/>
                <a:cs typeface="Calibri"/>
              </a:rPr>
              <a:t>format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5" dirty="0">
                <a:latin typeface="Calibri"/>
                <a:cs typeface="Calibri"/>
              </a:rPr>
              <a:t>on the </a:t>
            </a:r>
            <a:r>
              <a:rPr sz="2800" spc="-10" dirty="0">
                <a:latin typeface="Calibri"/>
                <a:cs typeface="Calibri"/>
              </a:rPr>
              <a:t>server  </a:t>
            </a: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15" dirty="0">
                <a:latin typeface="Calibri"/>
                <a:cs typeface="Calibri"/>
              </a:rPr>
              <a:t>it too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chatty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5"/>
              <a:t>0</a:t>
            </a:r>
            <a:r>
              <a:rPr lang="en-US"/>
              <a:t>8-A</a:t>
            </a:r>
            <a:r>
              <a:rPr lang="en-US" spc="5"/>
              <a:t>p</a:t>
            </a:r>
            <a:r>
              <a:rPr lang="en-US"/>
              <a:t>r-19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580379" y="6465214"/>
            <a:ext cx="1031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n-US" spc="-5"/>
              <a:t>Ashokkumar </a:t>
            </a:r>
            <a:r>
              <a:rPr lang="en-US"/>
              <a:t>T</a:t>
            </a:r>
            <a:r>
              <a:rPr lang="en-US" spc="-55"/>
              <a:t> </a:t>
            </a:r>
            <a:r>
              <a:rPr lang="en-US"/>
              <a:t>A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US" smtClean="0"/>
              <a:pPr marL="38100">
                <a:lnSpc>
                  <a:spcPts val="1240"/>
                </a:lnSpc>
              </a:pPr>
              <a:t>153</a:t>
            </a:fld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9994" y="1427155"/>
            <a:ext cx="9028355" cy="2775119"/>
          </a:xfrm>
          <a:prstGeom prst="rect">
            <a:avLst/>
          </a:prstGeom>
          <a:solidFill>
            <a:srgbClr val="000000">
              <a:alpha val="701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78">
              <a:latin typeface="Times New Roman"/>
              <a:cs typeface="Times New Roman"/>
            </a:endParaRPr>
          </a:p>
          <a:p>
            <a:pPr marL="1258696" indent="-253007">
              <a:spcBef>
                <a:spcPts val="1606"/>
              </a:spcBef>
              <a:buAutoNum type="arabicPlain"/>
              <a:tabLst>
                <a:tab pos="1258120" algn="l"/>
                <a:tab pos="1259272" algn="l"/>
                <a:tab pos="1435628" algn="l"/>
              </a:tabLst>
            </a:pPr>
            <a:r>
              <a:rPr sz="1997" spc="-5" dirty="0">
                <a:solidFill>
                  <a:srgbClr val="00A4E4"/>
                </a:solidFill>
                <a:latin typeface="Times New Roman"/>
                <a:cs typeface="Times New Roman"/>
              </a:rPr>
              <a:t>|	Introduction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Configuration </a:t>
            </a:r>
            <a:r>
              <a:rPr sz="1997" spc="-9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</a:t>
            </a:r>
            <a:r>
              <a:rPr sz="1997" spc="-9" dirty="0">
                <a:solidFill>
                  <a:srgbClr val="FFFFFF"/>
                </a:solidFill>
                <a:latin typeface="Times New Roman"/>
                <a:cs typeface="Times New Roman"/>
              </a:rPr>
              <a:t>Garbage </a:t>
            </a: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spcBef>
                <a:spcPts val="5"/>
              </a:spcBef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Tooling </a:t>
            </a:r>
            <a:r>
              <a:rPr sz="1997" spc="-9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Troubleshooting</a:t>
            </a:r>
            <a:endParaRPr sz="1997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algn="ctr">
                <a:spcBef>
                  <a:spcPts val="70"/>
                </a:spcBef>
              </a:pPr>
              <a:t>154</a:t>
            </a:fld>
            <a:endParaRPr spc="14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2" y="1628292"/>
            <a:ext cx="5142347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Apache Jackrabbit/Oak storage abstraction for</a:t>
            </a:r>
            <a:r>
              <a:rPr sz="1588" spc="3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blobs/binaries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101314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DataStore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908156" y="2305744"/>
            <a:ext cx="1890272" cy="2861918"/>
            <a:chOff x="4037872" y="2540588"/>
            <a:chExt cx="2082800" cy="31534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7154" y="5121112"/>
              <a:ext cx="2073083" cy="57241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09694" y="5146624"/>
              <a:ext cx="1947545" cy="448309"/>
            </a:xfrm>
            <a:custGeom>
              <a:avLst/>
              <a:gdLst/>
              <a:ahLst/>
              <a:cxnLst/>
              <a:rect l="l" t="t" r="r" b="b"/>
              <a:pathLst>
                <a:path w="1947545" h="448310">
                  <a:moveTo>
                    <a:pt x="1927720" y="0"/>
                  </a:moveTo>
                  <a:lnTo>
                    <a:pt x="19596" y="0"/>
                  </a:lnTo>
                  <a:lnTo>
                    <a:pt x="11969" y="1542"/>
                  </a:lnTo>
                  <a:lnTo>
                    <a:pt x="5740" y="5745"/>
                  </a:lnTo>
                  <a:lnTo>
                    <a:pt x="1540" y="11974"/>
                  </a:lnTo>
                  <a:lnTo>
                    <a:pt x="0" y="19596"/>
                  </a:lnTo>
                  <a:lnTo>
                    <a:pt x="0" y="428625"/>
                  </a:lnTo>
                  <a:lnTo>
                    <a:pt x="1540" y="436251"/>
                  </a:lnTo>
                  <a:lnTo>
                    <a:pt x="5740" y="442480"/>
                  </a:lnTo>
                  <a:lnTo>
                    <a:pt x="11969" y="446680"/>
                  </a:lnTo>
                  <a:lnTo>
                    <a:pt x="19596" y="448221"/>
                  </a:lnTo>
                  <a:lnTo>
                    <a:pt x="1927720" y="448221"/>
                  </a:lnTo>
                  <a:lnTo>
                    <a:pt x="1935341" y="446680"/>
                  </a:lnTo>
                  <a:lnTo>
                    <a:pt x="1941571" y="442480"/>
                  </a:lnTo>
                  <a:lnTo>
                    <a:pt x="1945774" y="436251"/>
                  </a:lnTo>
                  <a:lnTo>
                    <a:pt x="1947316" y="428625"/>
                  </a:lnTo>
                  <a:lnTo>
                    <a:pt x="1947316" y="19596"/>
                  </a:lnTo>
                  <a:lnTo>
                    <a:pt x="1945774" y="11974"/>
                  </a:lnTo>
                  <a:lnTo>
                    <a:pt x="1941571" y="5745"/>
                  </a:lnTo>
                  <a:lnTo>
                    <a:pt x="1935341" y="1542"/>
                  </a:lnTo>
                  <a:lnTo>
                    <a:pt x="1927720" y="0"/>
                  </a:lnTo>
                  <a:close/>
                </a:path>
              </a:pathLst>
            </a:custGeom>
            <a:solidFill>
              <a:srgbClr val="FFF7CC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9694" y="5146624"/>
              <a:ext cx="1947545" cy="448309"/>
            </a:xfrm>
            <a:custGeom>
              <a:avLst/>
              <a:gdLst/>
              <a:ahLst/>
              <a:cxnLst/>
              <a:rect l="l" t="t" r="r" b="b"/>
              <a:pathLst>
                <a:path w="1947545" h="448310">
                  <a:moveTo>
                    <a:pt x="0" y="428625"/>
                  </a:moveTo>
                  <a:lnTo>
                    <a:pt x="1540" y="436251"/>
                  </a:lnTo>
                  <a:lnTo>
                    <a:pt x="5740" y="442480"/>
                  </a:lnTo>
                  <a:lnTo>
                    <a:pt x="11969" y="446680"/>
                  </a:lnTo>
                  <a:lnTo>
                    <a:pt x="19596" y="448221"/>
                  </a:lnTo>
                  <a:lnTo>
                    <a:pt x="1927720" y="448221"/>
                  </a:lnTo>
                  <a:lnTo>
                    <a:pt x="1935341" y="446680"/>
                  </a:lnTo>
                  <a:lnTo>
                    <a:pt x="1941571" y="442480"/>
                  </a:lnTo>
                  <a:lnTo>
                    <a:pt x="1945774" y="436251"/>
                  </a:lnTo>
                  <a:lnTo>
                    <a:pt x="1947316" y="428625"/>
                  </a:lnTo>
                  <a:lnTo>
                    <a:pt x="1947316" y="19596"/>
                  </a:lnTo>
                  <a:lnTo>
                    <a:pt x="1945774" y="11974"/>
                  </a:lnTo>
                  <a:lnTo>
                    <a:pt x="1941571" y="5745"/>
                  </a:lnTo>
                  <a:lnTo>
                    <a:pt x="1935341" y="1542"/>
                  </a:lnTo>
                  <a:lnTo>
                    <a:pt x="1927720" y="0"/>
                  </a:lnTo>
                  <a:lnTo>
                    <a:pt x="19596" y="0"/>
                  </a:lnTo>
                  <a:lnTo>
                    <a:pt x="11969" y="1542"/>
                  </a:lnTo>
                  <a:lnTo>
                    <a:pt x="5740" y="5745"/>
                  </a:lnTo>
                  <a:lnTo>
                    <a:pt x="1540" y="11974"/>
                  </a:lnTo>
                  <a:lnTo>
                    <a:pt x="0" y="19596"/>
                  </a:lnTo>
                  <a:lnTo>
                    <a:pt x="0" y="428625"/>
                  </a:lnTo>
                  <a:close/>
                </a:path>
              </a:pathLst>
            </a:custGeom>
            <a:ln w="7309">
              <a:solidFill>
                <a:srgbClr val="DF8D03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7872" y="2540588"/>
              <a:ext cx="2073083" cy="26083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01401" y="2567381"/>
              <a:ext cx="1947545" cy="2483485"/>
            </a:xfrm>
            <a:custGeom>
              <a:avLst/>
              <a:gdLst/>
              <a:ahLst/>
              <a:cxnLst/>
              <a:rect l="l" t="t" r="r" b="b"/>
              <a:pathLst>
                <a:path w="1947545" h="2483485">
                  <a:moveTo>
                    <a:pt x="1862188" y="2483104"/>
                  </a:moveTo>
                  <a:lnTo>
                    <a:pt x="85178" y="2483104"/>
                  </a:lnTo>
                  <a:lnTo>
                    <a:pt x="52029" y="2476408"/>
                  </a:lnTo>
                  <a:lnTo>
                    <a:pt x="24953" y="2458150"/>
                  </a:lnTo>
                  <a:lnTo>
                    <a:pt x="6695" y="2431074"/>
                  </a:lnTo>
                  <a:lnTo>
                    <a:pt x="0" y="2397925"/>
                  </a:lnTo>
                  <a:lnTo>
                    <a:pt x="0" y="85178"/>
                  </a:lnTo>
                  <a:lnTo>
                    <a:pt x="6695" y="52029"/>
                  </a:lnTo>
                  <a:lnTo>
                    <a:pt x="24953" y="24953"/>
                  </a:lnTo>
                  <a:lnTo>
                    <a:pt x="52029" y="6695"/>
                  </a:lnTo>
                  <a:lnTo>
                    <a:pt x="85178" y="0"/>
                  </a:lnTo>
                  <a:lnTo>
                    <a:pt x="1862188" y="0"/>
                  </a:lnTo>
                  <a:lnTo>
                    <a:pt x="1895337" y="6695"/>
                  </a:lnTo>
                  <a:lnTo>
                    <a:pt x="1922413" y="24953"/>
                  </a:lnTo>
                  <a:lnTo>
                    <a:pt x="1940671" y="52029"/>
                  </a:lnTo>
                  <a:lnTo>
                    <a:pt x="1947367" y="85178"/>
                  </a:lnTo>
                  <a:lnTo>
                    <a:pt x="1947367" y="2397925"/>
                  </a:lnTo>
                  <a:lnTo>
                    <a:pt x="1940671" y="2431074"/>
                  </a:lnTo>
                  <a:lnTo>
                    <a:pt x="1922413" y="2458150"/>
                  </a:lnTo>
                  <a:lnTo>
                    <a:pt x="1895337" y="2476408"/>
                  </a:lnTo>
                  <a:lnTo>
                    <a:pt x="1862188" y="2483104"/>
                  </a:lnTo>
                  <a:close/>
                </a:path>
              </a:pathLst>
            </a:custGeom>
            <a:solidFill>
              <a:srgbClr val="FFF7CC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1401" y="2567381"/>
              <a:ext cx="1947545" cy="2483485"/>
            </a:xfrm>
            <a:custGeom>
              <a:avLst/>
              <a:gdLst/>
              <a:ahLst/>
              <a:cxnLst/>
              <a:rect l="l" t="t" r="r" b="b"/>
              <a:pathLst>
                <a:path w="1947545" h="2483485">
                  <a:moveTo>
                    <a:pt x="0" y="85178"/>
                  </a:moveTo>
                  <a:lnTo>
                    <a:pt x="6695" y="52029"/>
                  </a:lnTo>
                  <a:lnTo>
                    <a:pt x="24953" y="24953"/>
                  </a:lnTo>
                  <a:lnTo>
                    <a:pt x="52029" y="6695"/>
                  </a:lnTo>
                  <a:lnTo>
                    <a:pt x="85178" y="0"/>
                  </a:lnTo>
                  <a:lnTo>
                    <a:pt x="1862188" y="0"/>
                  </a:lnTo>
                  <a:lnTo>
                    <a:pt x="1895337" y="6695"/>
                  </a:lnTo>
                  <a:lnTo>
                    <a:pt x="1922413" y="24953"/>
                  </a:lnTo>
                  <a:lnTo>
                    <a:pt x="1940671" y="52029"/>
                  </a:lnTo>
                  <a:lnTo>
                    <a:pt x="1947367" y="85178"/>
                  </a:lnTo>
                  <a:lnTo>
                    <a:pt x="1947367" y="2397925"/>
                  </a:lnTo>
                  <a:lnTo>
                    <a:pt x="1940671" y="2431074"/>
                  </a:lnTo>
                  <a:lnTo>
                    <a:pt x="1922413" y="2458150"/>
                  </a:lnTo>
                  <a:lnTo>
                    <a:pt x="1895337" y="2476408"/>
                  </a:lnTo>
                  <a:lnTo>
                    <a:pt x="1862188" y="2483104"/>
                  </a:lnTo>
                  <a:lnTo>
                    <a:pt x="85178" y="2483104"/>
                  </a:lnTo>
                  <a:lnTo>
                    <a:pt x="52029" y="2476408"/>
                  </a:lnTo>
                  <a:lnTo>
                    <a:pt x="24953" y="2458150"/>
                  </a:lnTo>
                  <a:lnTo>
                    <a:pt x="6695" y="2431074"/>
                  </a:lnTo>
                  <a:lnTo>
                    <a:pt x="0" y="2397925"/>
                  </a:lnTo>
                  <a:lnTo>
                    <a:pt x="0" y="85178"/>
                  </a:lnTo>
                  <a:close/>
                </a:path>
              </a:pathLst>
            </a:custGeom>
            <a:ln w="7309">
              <a:solidFill>
                <a:srgbClr val="DF8D03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0473" y="4251668"/>
              <a:ext cx="705467" cy="454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4294" y="4319727"/>
              <a:ext cx="717834" cy="3496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4043" y="4279899"/>
              <a:ext cx="578942" cy="32762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54043" y="4275531"/>
              <a:ext cx="579120" cy="332105"/>
            </a:xfrm>
            <a:custGeom>
              <a:avLst/>
              <a:gdLst/>
              <a:ahLst/>
              <a:cxnLst/>
              <a:rect l="l" t="t" r="r" b="b"/>
              <a:pathLst>
                <a:path w="579120" h="332104">
                  <a:moveTo>
                    <a:pt x="0" y="55321"/>
                  </a:moveTo>
                  <a:lnTo>
                    <a:pt x="4344" y="33781"/>
                  </a:lnTo>
                  <a:lnTo>
                    <a:pt x="16195" y="16197"/>
                  </a:lnTo>
                  <a:lnTo>
                    <a:pt x="33775" y="4345"/>
                  </a:lnTo>
                  <a:lnTo>
                    <a:pt x="55308" y="0"/>
                  </a:lnTo>
                  <a:lnTo>
                    <a:pt x="523621" y="0"/>
                  </a:lnTo>
                  <a:lnTo>
                    <a:pt x="545161" y="4345"/>
                  </a:lnTo>
                  <a:lnTo>
                    <a:pt x="562744" y="16197"/>
                  </a:lnTo>
                  <a:lnTo>
                    <a:pt x="574597" y="33781"/>
                  </a:lnTo>
                  <a:lnTo>
                    <a:pt x="578942" y="55321"/>
                  </a:lnTo>
                  <a:lnTo>
                    <a:pt x="578942" y="276631"/>
                  </a:lnTo>
                  <a:lnTo>
                    <a:pt x="574597" y="298172"/>
                  </a:lnTo>
                  <a:lnTo>
                    <a:pt x="562744" y="315769"/>
                  </a:lnTo>
                  <a:lnTo>
                    <a:pt x="545161" y="327637"/>
                  </a:lnTo>
                  <a:lnTo>
                    <a:pt x="523621" y="331990"/>
                  </a:lnTo>
                  <a:lnTo>
                    <a:pt x="55308" y="331990"/>
                  </a:lnTo>
                  <a:lnTo>
                    <a:pt x="33775" y="327637"/>
                  </a:lnTo>
                  <a:lnTo>
                    <a:pt x="16195" y="315769"/>
                  </a:lnTo>
                  <a:lnTo>
                    <a:pt x="4344" y="298172"/>
                  </a:lnTo>
                  <a:lnTo>
                    <a:pt x="0" y="276631"/>
                  </a:lnTo>
                  <a:lnTo>
                    <a:pt x="0" y="55321"/>
                  </a:lnTo>
                  <a:close/>
                </a:path>
              </a:pathLst>
            </a:custGeom>
            <a:ln w="7309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52581" y="3955956"/>
            <a:ext cx="477755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spc="14" dirty="0">
                <a:latin typeface="Times New Roman"/>
                <a:cs typeface="Times New Roman"/>
              </a:rPr>
              <a:t>MongoMK</a:t>
            </a:r>
            <a:endParaRPr sz="771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55895" y="2682034"/>
            <a:ext cx="1786538" cy="1238474"/>
            <a:chOff x="4090473" y="2955204"/>
            <a:chExt cx="1968500" cy="136461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0473" y="2955204"/>
              <a:ext cx="1967882" cy="13645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4043" y="2984499"/>
              <a:ext cx="1842097" cy="12319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54042" y="2981375"/>
              <a:ext cx="1842135" cy="1238885"/>
            </a:xfrm>
            <a:custGeom>
              <a:avLst/>
              <a:gdLst/>
              <a:ahLst/>
              <a:cxnLst/>
              <a:rect l="l" t="t" r="r" b="b"/>
              <a:pathLst>
                <a:path w="1842135" h="1238885">
                  <a:moveTo>
                    <a:pt x="0" y="206476"/>
                  </a:moveTo>
                  <a:lnTo>
                    <a:pt x="5451" y="159125"/>
                  </a:lnTo>
                  <a:lnTo>
                    <a:pt x="20982" y="115662"/>
                  </a:lnTo>
                  <a:lnTo>
                    <a:pt x="45352" y="77325"/>
                  </a:lnTo>
                  <a:lnTo>
                    <a:pt x="77325" y="45352"/>
                  </a:lnTo>
                  <a:lnTo>
                    <a:pt x="115662" y="20982"/>
                  </a:lnTo>
                  <a:lnTo>
                    <a:pt x="159125" y="5451"/>
                  </a:lnTo>
                  <a:lnTo>
                    <a:pt x="206476" y="0"/>
                  </a:lnTo>
                  <a:lnTo>
                    <a:pt x="1635620" y="0"/>
                  </a:lnTo>
                  <a:lnTo>
                    <a:pt x="1682951" y="5451"/>
                  </a:lnTo>
                  <a:lnTo>
                    <a:pt x="1726406" y="20982"/>
                  </a:lnTo>
                  <a:lnTo>
                    <a:pt x="1764744" y="45352"/>
                  </a:lnTo>
                  <a:lnTo>
                    <a:pt x="1796724" y="77325"/>
                  </a:lnTo>
                  <a:lnTo>
                    <a:pt x="1821103" y="115662"/>
                  </a:lnTo>
                  <a:lnTo>
                    <a:pt x="1836641" y="159125"/>
                  </a:lnTo>
                  <a:lnTo>
                    <a:pt x="1842096" y="206476"/>
                  </a:lnTo>
                  <a:lnTo>
                    <a:pt x="1842096" y="1032370"/>
                  </a:lnTo>
                  <a:lnTo>
                    <a:pt x="1836641" y="1079705"/>
                  </a:lnTo>
                  <a:lnTo>
                    <a:pt x="1821103" y="1123162"/>
                  </a:lnTo>
                  <a:lnTo>
                    <a:pt x="1796724" y="1161499"/>
                  </a:lnTo>
                  <a:lnTo>
                    <a:pt x="1764744" y="1193478"/>
                  </a:lnTo>
                  <a:lnTo>
                    <a:pt x="1726406" y="1217855"/>
                  </a:lnTo>
                  <a:lnTo>
                    <a:pt x="1682951" y="1233392"/>
                  </a:lnTo>
                  <a:lnTo>
                    <a:pt x="1635620" y="1238846"/>
                  </a:lnTo>
                  <a:lnTo>
                    <a:pt x="206476" y="1238846"/>
                  </a:lnTo>
                  <a:lnTo>
                    <a:pt x="159125" y="1233392"/>
                  </a:lnTo>
                  <a:lnTo>
                    <a:pt x="115662" y="1217855"/>
                  </a:lnTo>
                  <a:lnTo>
                    <a:pt x="77325" y="1193478"/>
                  </a:lnTo>
                  <a:lnTo>
                    <a:pt x="45352" y="1161499"/>
                  </a:lnTo>
                  <a:lnTo>
                    <a:pt x="20982" y="1123162"/>
                  </a:lnTo>
                  <a:lnTo>
                    <a:pt x="5451" y="1079705"/>
                  </a:lnTo>
                  <a:lnTo>
                    <a:pt x="0" y="1032370"/>
                  </a:lnTo>
                  <a:lnTo>
                    <a:pt x="0" y="206476"/>
                  </a:lnTo>
                  <a:close/>
                </a:path>
              </a:pathLst>
            </a:custGeom>
            <a:ln w="7309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519413" y="3144655"/>
            <a:ext cx="705394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14" dirty="0">
                <a:latin typeface="Times New Roman"/>
                <a:cs typeface="Times New Roman"/>
              </a:rPr>
              <a:t>Oak</a:t>
            </a:r>
            <a:r>
              <a:rPr sz="1361" spc="-59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Core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0473" y="2590094"/>
              <a:ext cx="1967882" cy="4393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1726" y="2574623"/>
              <a:ext cx="965376" cy="52600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770737"/>
              <a:ext cx="10693400" cy="60150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54042" y="2615653"/>
              <a:ext cx="1842135" cy="313690"/>
            </a:xfrm>
            <a:custGeom>
              <a:avLst/>
              <a:gdLst/>
              <a:ahLst/>
              <a:cxnLst/>
              <a:rect l="l" t="t" r="r" b="b"/>
              <a:pathLst>
                <a:path w="1842135" h="313689">
                  <a:moveTo>
                    <a:pt x="0" y="52146"/>
                  </a:moveTo>
                  <a:lnTo>
                    <a:pt x="4101" y="31857"/>
                  </a:lnTo>
                  <a:lnTo>
                    <a:pt x="15286" y="15281"/>
                  </a:lnTo>
                  <a:lnTo>
                    <a:pt x="31873" y="4100"/>
                  </a:lnTo>
                  <a:lnTo>
                    <a:pt x="52184" y="0"/>
                  </a:lnTo>
                  <a:lnTo>
                    <a:pt x="1789899" y="0"/>
                  </a:lnTo>
                  <a:lnTo>
                    <a:pt x="1810217" y="4100"/>
                  </a:lnTo>
                  <a:lnTo>
                    <a:pt x="1826809" y="15281"/>
                  </a:lnTo>
                  <a:lnTo>
                    <a:pt x="1837995" y="31857"/>
                  </a:lnTo>
                  <a:lnTo>
                    <a:pt x="1842096" y="52146"/>
                  </a:lnTo>
                  <a:lnTo>
                    <a:pt x="1842096" y="260896"/>
                  </a:lnTo>
                  <a:lnTo>
                    <a:pt x="1837995" y="281212"/>
                  </a:lnTo>
                  <a:lnTo>
                    <a:pt x="1826809" y="297799"/>
                  </a:lnTo>
                  <a:lnTo>
                    <a:pt x="1810217" y="308980"/>
                  </a:lnTo>
                  <a:lnTo>
                    <a:pt x="1789899" y="313080"/>
                  </a:lnTo>
                  <a:lnTo>
                    <a:pt x="52184" y="313080"/>
                  </a:lnTo>
                  <a:lnTo>
                    <a:pt x="31873" y="308980"/>
                  </a:lnTo>
                  <a:lnTo>
                    <a:pt x="15286" y="297799"/>
                  </a:lnTo>
                  <a:lnTo>
                    <a:pt x="4101" y="281212"/>
                  </a:lnTo>
                  <a:lnTo>
                    <a:pt x="0" y="260896"/>
                  </a:lnTo>
                  <a:lnTo>
                    <a:pt x="0" y="52146"/>
                  </a:lnTo>
                  <a:close/>
                </a:path>
              </a:pathLst>
            </a:custGeom>
            <a:ln w="7309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560481" y="2392651"/>
            <a:ext cx="666782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14" dirty="0">
                <a:latin typeface="Times New Roman"/>
                <a:cs typeface="Times New Roman"/>
              </a:rPr>
              <a:t>Oak</a:t>
            </a:r>
            <a:r>
              <a:rPr sz="1361" spc="-50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JCR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528756" y="3858657"/>
            <a:ext cx="640272" cy="413209"/>
            <a:chOff x="4721681" y="4251668"/>
            <a:chExt cx="705485" cy="455295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21681" y="4251668"/>
              <a:ext cx="705467" cy="454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7375" y="4319727"/>
              <a:ext cx="594077" cy="3496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85614" y="4279899"/>
              <a:ext cx="578942" cy="32762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785614" y="4275531"/>
              <a:ext cx="579120" cy="332105"/>
            </a:xfrm>
            <a:custGeom>
              <a:avLst/>
              <a:gdLst/>
              <a:ahLst/>
              <a:cxnLst/>
              <a:rect l="l" t="t" r="r" b="b"/>
              <a:pathLst>
                <a:path w="579120" h="332104">
                  <a:moveTo>
                    <a:pt x="0" y="55321"/>
                  </a:moveTo>
                  <a:lnTo>
                    <a:pt x="4346" y="33781"/>
                  </a:lnTo>
                  <a:lnTo>
                    <a:pt x="16202" y="16197"/>
                  </a:lnTo>
                  <a:lnTo>
                    <a:pt x="33786" y="4345"/>
                  </a:lnTo>
                  <a:lnTo>
                    <a:pt x="55321" y="0"/>
                  </a:lnTo>
                  <a:lnTo>
                    <a:pt x="523582" y="0"/>
                  </a:lnTo>
                  <a:lnTo>
                    <a:pt x="545123" y="4345"/>
                  </a:lnTo>
                  <a:lnTo>
                    <a:pt x="562721" y="16197"/>
                  </a:lnTo>
                  <a:lnTo>
                    <a:pt x="574589" y="33781"/>
                  </a:lnTo>
                  <a:lnTo>
                    <a:pt x="578942" y="55321"/>
                  </a:lnTo>
                  <a:lnTo>
                    <a:pt x="578942" y="276631"/>
                  </a:lnTo>
                  <a:lnTo>
                    <a:pt x="574589" y="298172"/>
                  </a:lnTo>
                  <a:lnTo>
                    <a:pt x="562721" y="315769"/>
                  </a:lnTo>
                  <a:lnTo>
                    <a:pt x="545123" y="327637"/>
                  </a:lnTo>
                  <a:lnTo>
                    <a:pt x="523582" y="331990"/>
                  </a:lnTo>
                  <a:lnTo>
                    <a:pt x="55321" y="331990"/>
                  </a:lnTo>
                  <a:lnTo>
                    <a:pt x="33786" y="327637"/>
                  </a:lnTo>
                  <a:lnTo>
                    <a:pt x="16202" y="315769"/>
                  </a:lnTo>
                  <a:lnTo>
                    <a:pt x="4346" y="298172"/>
                  </a:lnTo>
                  <a:lnTo>
                    <a:pt x="0" y="276631"/>
                  </a:lnTo>
                  <a:lnTo>
                    <a:pt x="0" y="55321"/>
                  </a:lnTo>
                  <a:close/>
                </a:path>
              </a:pathLst>
            </a:custGeom>
            <a:ln w="7309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682636" y="3955956"/>
            <a:ext cx="393038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spc="14" dirty="0">
                <a:latin typeface="Times New Roman"/>
                <a:cs typeface="Times New Roman"/>
              </a:rPr>
              <a:t>RDBMK</a:t>
            </a:r>
            <a:endParaRPr sz="771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104424" y="3858657"/>
            <a:ext cx="637967" cy="413209"/>
            <a:chOff x="5355982" y="4251668"/>
            <a:chExt cx="702945" cy="455295"/>
          </a:xfrm>
        </p:grpSpPr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55982" y="4251668"/>
              <a:ext cx="702373" cy="4548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36430" y="4588657"/>
              <a:ext cx="541477" cy="8070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17198" y="4279899"/>
              <a:ext cx="578942" cy="32762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17197" y="4275531"/>
              <a:ext cx="579120" cy="332105"/>
            </a:xfrm>
            <a:custGeom>
              <a:avLst/>
              <a:gdLst/>
              <a:ahLst/>
              <a:cxnLst/>
              <a:rect l="l" t="t" r="r" b="b"/>
              <a:pathLst>
                <a:path w="579120" h="332104">
                  <a:moveTo>
                    <a:pt x="0" y="55321"/>
                  </a:moveTo>
                  <a:lnTo>
                    <a:pt x="4344" y="33781"/>
                  </a:lnTo>
                  <a:lnTo>
                    <a:pt x="16195" y="16197"/>
                  </a:lnTo>
                  <a:lnTo>
                    <a:pt x="33775" y="4345"/>
                  </a:lnTo>
                  <a:lnTo>
                    <a:pt x="55308" y="0"/>
                  </a:lnTo>
                  <a:lnTo>
                    <a:pt x="523570" y="0"/>
                  </a:lnTo>
                  <a:lnTo>
                    <a:pt x="545118" y="4345"/>
                  </a:lnTo>
                  <a:lnTo>
                    <a:pt x="562719" y="16197"/>
                  </a:lnTo>
                  <a:lnTo>
                    <a:pt x="574589" y="33781"/>
                  </a:lnTo>
                  <a:lnTo>
                    <a:pt x="578942" y="55321"/>
                  </a:lnTo>
                  <a:lnTo>
                    <a:pt x="578942" y="276631"/>
                  </a:lnTo>
                  <a:lnTo>
                    <a:pt x="574589" y="298172"/>
                  </a:lnTo>
                  <a:lnTo>
                    <a:pt x="562719" y="315769"/>
                  </a:lnTo>
                  <a:lnTo>
                    <a:pt x="545118" y="327637"/>
                  </a:lnTo>
                  <a:lnTo>
                    <a:pt x="523570" y="331990"/>
                  </a:lnTo>
                  <a:lnTo>
                    <a:pt x="55308" y="331990"/>
                  </a:lnTo>
                  <a:lnTo>
                    <a:pt x="33775" y="327637"/>
                  </a:lnTo>
                  <a:lnTo>
                    <a:pt x="16195" y="315769"/>
                  </a:lnTo>
                  <a:lnTo>
                    <a:pt x="4344" y="298172"/>
                  </a:lnTo>
                  <a:lnTo>
                    <a:pt x="0" y="276631"/>
                  </a:lnTo>
                  <a:lnTo>
                    <a:pt x="0" y="55321"/>
                  </a:lnTo>
                  <a:close/>
                </a:path>
              </a:pathLst>
            </a:custGeom>
            <a:ln w="7309">
              <a:solidFill>
                <a:srgbClr val="00A4E4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279519" y="3955956"/>
            <a:ext cx="326764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spc="14" dirty="0">
                <a:latin typeface="Times New Roman"/>
                <a:cs typeface="Times New Roman"/>
              </a:rPr>
              <a:t>TarMK</a:t>
            </a:r>
            <a:endParaRPr sz="771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964319" y="4215279"/>
            <a:ext cx="1777893" cy="416090"/>
            <a:chOff x="4099755" y="4644613"/>
            <a:chExt cx="1958975" cy="458470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99755" y="4644613"/>
              <a:ext cx="1958600" cy="45793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161586" y="4670272"/>
              <a:ext cx="1835150" cy="332105"/>
            </a:xfrm>
            <a:custGeom>
              <a:avLst/>
              <a:gdLst/>
              <a:ahLst/>
              <a:cxnLst/>
              <a:rect l="l" t="t" r="r" b="b"/>
              <a:pathLst>
                <a:path w="1835150" h="332104">
                  <a:moveTo>
                    <a:pt x="1779181" y="331990"/>
                  </a:moveTo>
                  <a:lnTo>
                    <a:pt x="55359" y="331990"/>
                  </a:lnTo>
                  <a:lnTo>
                    <a:pt x="33818" y="327637"/>
                  </a:lnTo>
                  <a:lnTo>
                    <a:pt x="16221" y="315769"/>
                  </a:lnTo>
                  <a:lnTo>
                    <a:pt x="4352" y="298172"/>
                  </a:lnTo>
                  <a:lnTo>
                    <a:pt x="0" y="276631"/>
                  </a:lnTo>
                  <a:lnTo>
                    <a:pt x="0" y="55321"/>
                  </a:lnTo>
                  <a:lnTo>
                    <a:pt x="4352" y="33786"/>
                  </a:lnTo>
                  <a:lnTo>
                    <a:pt x="16221" y="16202"/>
                  </a:lnTo>
                  <a:lnTo>
                    <a:pt x="33818" y="4346"/>
                  </a:lnTo>
                  <a:lnTo>
                    <a:pt x="55359" y="0"/>
                  </a:lnTo>
                  <a:lnTo>
                    <a:pt x="1779181" y="0"/>
                  </a:lnTo>
                  <a:lnTo>
                    <a:pt x="1800729" y="4346"/>
                  </a:lnTo>
                  <a:lnTo>
                    <a:pt x="1818330" y="16202"/>
                  </a:lnTo>
                  <a:lnTo>
                    <a:pt x="1830199" y="33786"/>
                  </a:lnTo>
                  <a:lnTo>
                    <a:pt x="1834553" y="55321"/>
                  </a:lnTo>
                  <a:lnTo>
                    <a:pt x="1834553" y="276631"/>
                  </a:lnTo>
                  <a:lnTo>
                    <a:pt x="1830199" y="298172"/>
                  </a:lnTo>
                  <a:lnTo>
                    <a:pt x="1818330" y="315769"/>
                  </a:lnTo>
                  <a:lnTo>
                    <a:pt x="1800729" y="327637"/>
                  </a:lnTo>
                  <a:lnTo>
                    <a:pt x="1779181" y="331990"/>
                  </a:lnTo>
                  <a:close/>
                </a:path>
              </a:pathLst>
            </a:custGeom>
            <a:solidFill>
              <a:srgbClr val="FDDFAE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49" name="object 49"/>
            <p:cNvSpPr/>
            <p:nvPr/>
          </p:nvSpPr>
          <p:spPr>
            <a:xfrm>
              <a:off x="4161586" y="4670272"/>
              <a:ext cx="1835150" cy="332105"/>
            </a:xfrm>
            <a:custGeom>
              <a:avLst/>
              <a:gdLst/>
              <a:ahLst/>
              <a:cxnLst/>
              <a:rect l="l" t="t" r="r" b="b"/>
              <a:pathLst>
                <a:path w="1835150" h="332104">
                  <a:moveTo>
                    <a:pt x="0" y="55321"/>
                  </a:moveTo>
                  <a:lnTo>
                    <a:pt x="4352" y="33786"/>
                  </a:lnTo>
                  <a:lnTo>
                    <a:pt x="16221" y="16202"/>
                  </a:lnTo>
                  <a:lnTo>
                    <a:pt x="33818" y="4346"/>
                  </a:lnTo>
                  <a:lnTo>
                    <a:pt x="55359" y="0"/>
                  </a:lnTo>
                  <a:lnTo>
                    <a:pt x="1779181" y="0"/>
                  </a:lnTo>
                  <a:lnTo>
                    <a:pt x="1800729" y="4346"/>
                  </a:lnTo>
                  <a:lnTo>
                    <a:pt x="1818330" y="16202"/>
                  </a:lnTo>
                  <a:lnTo>
                    <a:pt x="1830199" y="33786"/>
                  </a:lnTo>
                  <a:lnTo>
                    <a:pt x="1834553" y="55321"/>
                  </a:lnTo>
                  <a:lnTo>
                    <a:pt x="1834553" y="276631"/>
                  </a:lnTo>
                  <a:lnTo>
                    <a:pt x="1830199" y="298172"/>
                  </a:lnTo>
                  <a:lnTo>
                    <a:pt x="1818330" y="315769"/>
                  </a:lnTo>
                  <a:lnTo>
                    <a:pt x="1800729" y="327637"/>
                  </a:lnTo>
                  <a:lnTo>
                    <a:pt x="1779181" y="331990"/>
                  </a:lnTo>
                  <a:lnTo>
                    <a:pt x="55359" y="331990"/>
                  </a:lnTo>
                  <a:lnTo>
                    <a:pt x="33818" y="327637"/>
                  </a:lnTo>
                  <a:lnTo>
                    <a:pt x="16221" y="315769"/>
                  </a:lnTo>
                  <a:lnTo>
                    <a:pt x="4352" y="298172"/>
                  </a:lnTo>
                  <a:lnTo>
                    <a:pt x="0" y="276631"/>
                  </a:lnTo>
                  <a:lnTo>
                    <a:pt x="0" y="55321"/>
                  </a:lnTo>
                  <a:close/>
                </a:path>
              </a:pathLst>
            </a:custGeom>
            <a:ln w="7309">
              <a:solidFill>
                <a:srgbClr val="DF8D03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649736" y="4314200"/>
            <a:ext cx="425888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spc="5" dirty="0">
                <a:latin typeface="Times New Roman"/>
                <a:cs typeface="Times New Roman"/>
              </a:rPr>
              <a:t>DataStore</a:t>
            </a:r>
            <a:endParaRPr sz="771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964319" y="4703896"/>
            <a:ext cx="640272" cy="416090"/>
            <a:chOff x="4099755" y="5182996"/>
            <a:chExt cx="705485" cy="458470"/>
          </a:xfrm>
        </p:grpSpPr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99755" y="5182996"/>
              <a:ext cx="705467" cy="4579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51369" y="5540222"/>
              <a:ext cx="399146" cy="635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162323" y="5208244"/>
              <a:ext cx="579120" cy="332105"/>
            </a:xfrm>
            <a:custGeom>
              <a:avLst/>
              <a:gdLst/>
              <a:ahLst/>
              <a:cxnLst/>
              <a:rect l="l" t="t" r="r" b="b"/>
              <a:pathLst>
                <a:path w="579120" h="332104">
                  <a:moveTo>
                    <a:pt x="523582" y="331977"/>
                  </a:moveTo>
                  <a:lnTo>
                    <a:pt x="55321" y="331977"/>
                  </a:lnTo>
                  <a:lnTo>
                    <a:pt x="33781" y="327625"/>
                  </a:lnTo>
                  <a:lnTo>
                    <a:pt x="16197" y="315763"/>
                  </a:lnTo>
                  <a:lnTo>
                    <a:pt x="4345" y="298180"/>
                  </a:lnTo>
                  <a:lnTo>
                    <a:pt x="0" y="276669"/>
                  </a:lnTo>
                  <a:lnTo>
                    <a:pt x="0" y="55308"/>
                  </a:lnTo>
                  <a:lnTo>
                    <a:pt x="4345" y="33775"/>
                  </a:lnTo>
                  <a:lnTo>
                    <a:pt x="16197" y="16195"/>
                  </a:lnTo>
                  <a:lnTo>
                    <a:pt x="33781" y="4344"/>
                  </a:lnTo>
                  <a:lnTo>
                    <a:pt x="55321" y="0"/>
                  </a:lnTo>
                  <a:lnTo>
                    <a:pt x="523582" y="0"/>
                  </a:lnTo>
                  <a:lnTo>
                    <a:pt x="545115" y="4344"/>
                  </a:lnTo>
                  <a:lnTo>
                    <a:pt x="562695" y="16195"/>
                  </a:lnTo>
                  <a:lnTo>
                    <a:pt x="574546" y="33775"/>
                  </a:lnTo>
                  <a:lnTo>
                    <a:pt x="578891" y="55308"/>
                  </a:lnTo>
                  <a:lnTo>
                    <a:pt x="578891" y="276669"/>
                  </a:lnTo>
                  <a:lnTo>
                    <a:pt x="574546" y="298180"/>
                  </a:lnTo>
                  <a:lnTo>
                    <a:pt x="562695" y="315763"/>
                  </a:lnTo>
                  <a:lnTo>
                    <a:pt x="545115" y="327625"/>
                  </a:lnTo>
                  <a:lnTo>
                    <a:pt x="523582" y="331977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55" name="object 55"/>
            <p:cNvSpPr/>
            <p:nvPr/>
          </p:nvSpPr>
          <p:spPr>
            <a:xfrm>
              <a:off x="4162323" y="5208244"/>
              <a:ext cx="579120" cy="332105"/>
            </a:xfrm>
            <a:custGeom>
              <a:avLst/>
              <a:gdLst/>
              <a:ahLst/>
              <a:cxnLst/>
              <a:rect l="l" t="t" r="r" b="b"/>
              <a:pathLst>
                <a:path w="579120" h="332104">
                  <a:moveTo>
                    <a:pt x="0" y="55308"/>
                  </a:moveTo>
                  <a:lnTo>
                    <a:pt x="4345" y="33775"/>
                  </a:lnTo>
                  <a:lnTo>
                    <a:pt x="16197" y="16195"/>
                  </a:lnTo>
                  <a:lnTo>
                    <a:pt x="33781" y="4344"/>
                  </a:lnTo>
                  <a:lnTo>
                    <a:pt x="55321" y="0"/>
                  </a:lnTo>
                  <a:lnTo>
                    <a:pt x="523582" y="0"/>
                  </a:lnTo>
                  <a:lnTo>
                    <a:pt x="545115" y="4344"/>
                  </a:lnTo>
                  <a:lnTo>
                    <a:pt x="562695" y="16195"/>
                  </a:lnTo>
                  <a:lnTo>
                    <a:pt x="574546" y="33775"/>
                  </a:lnTo>
                  <a:lnTo>
                    <a:pt x="578891" y="55308"/>
                  </a:lnTo>
                  <a:lnTo>
                    <a:pt x="578891" y="276618"/>
                  </a:lnTo>
                  <a:lnTo>
                    <a:pt x="574546" y="298159"/>
                  </a:lnTo>
                  <a:lnTo>
                    <a:pt x="562695" y="315756"/>
                  </a:lnTo>
                  <a:lnTo>
                    <a:pt x="545115" y="327625"/>
                  </a:lnTo>
                  <a:lnTo>
                    <a:pt x="523582" y="331977"/>
                  </a:lnTo>
                  <a:lnTo>
                    <a:pt x="55321" y="331977"/>
                  </a:lnTo>
                  <a:lnTo>
                    <a:pt x="33781" y="327625"/>
                  </a:lnTo>
                  <a:lnTo>
                    <a:pt x="16197" y="315756"/>
                  </a:lnTo>
                  <a:lnTo>
                    <a:pt x="4345" y="298159"/>
                  </a:lnTo>
                  <a:lnTo>
                    <a:pt x="0" y="276618"/>
                  </a:lnTo>
                  <a:lnTo>
                    <a:pt x="0" y="55308"/>
                  </a:lnTo>
                  <a:close/>
                </a:path>
              </a:pathLst>
            </a:custGeom>
            <a:ln w="7309">
              <a:solidFill>
                <a:srgbClr val="DF8D03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204348" y="4802446"/>
            <a:ext cx="180383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spc="14" dirty="0">
                <a:latin typeface="Times New Roman"/>
                <a:cs typeface="Times New Roman"/>
              </a:rPr>
              <a:t>F</a:t>
            </a:r>
            <a:r>
              <a:rPr sz="771" dirty="0">
                <a:latin typeface="Times New Roman"/>
                <a:cs typeface="Times New Roman"/>
              </a:rPr>
              <a:t>i</a:t>
            </a:r>
            <a:r>
              <a:rPr sz="771" spc="5" dirty="0">
                <a:latin typeface="Times New Roman"/>
                <a:cs typeface="Times New Roman"/>
              </a:rPr>
              <a:t>le</a:t>
            </a:r>
            <a:endParaRPr sz="771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537180" y="4703896"/>
            <a:ext cx="640272" cy="416090"/>
            <a:chOff x="4730963" y="5182996"/>
            <a:chExt cx="705485" cy="458470"/>
          </a:xfrm>
        </p:grpSpPr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30963" y="5182996"/>
              <a:ext cx="705467" cy="4579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07330" y="5540222"/>
              <a:ext cx="352733" cy="6357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793856" y="5208244"/>
              <a:ext cx="579120" cy="332105"/>
            </a:xfrm>
            <a:custGeom>
              <a:avLst/>
              <a:gdLst/>
              <a:ahLst/>
              <a:cxnLst/>
              <a:rect l="l" t="t" r="r" b="b"/>
              <a:pathLst>
                <a:path w="579120" h="332104">
                  <a:moveTo>
                    <a:pt x="523621" y="331977"/>
                  </a:moveTo>
                  <a:lnTo>
                    <a:pt x="55359" y="331977"/>
                  </a:lnTo>
                  <a:lnTo>
                    <a:pt x="33818" y="327625"/>
                  </a:lnTo>
                  <a:lnTo>
                    <a:pt x="16221" y="315763"/>
                  </a:lnTo>
                  <a:lnTo>
                    <a:pt x="4352" y="298180"/>
                  </a:lnTo>
                  <a:lnTo>
                    <a:pt x="0" y="276669"/>
                  </a:lnTo>
                  <a:lnTo>
                    <a:pt x="0" y="55308"/>
                  </a:lnTo>
                  <a:lnTo>
                    <a:pt x="4352" y="33775"/>
                  </a:lnTo>
                  <a:lnTo>
                    <a:pt x="16221" y="16195"/>
                  </a:lnTo>
                  <a:lnTo>
                    <a:pt x="33818" y="4344"/>
                  </a:lnTo>
                  <a:lnTo>
                    <a:pt x="55359" y="0"/>
                  </a:lnTo>
                  <a:lnTo>
                    <a:pt x="523621" y="0"/>
                  </a:lnTo>
                  <a:lnTo>
                    <a:pt x="545155" y="4344"/>
                  </a:lnTo>
                  <a:lnTo>
                    <a:pt x="562740" y="16195"/>
                  </a:lnTo>
                  <a:lnTo>
                    <a:pt x="574595" y="33775"/>
                  </a:lnTo>
                  <a:lnTo>
                    <a:pt x="578942" y="55308"/>
                  </a:lnTo>
                  <a:lnTo>
                    <a:pt x="578942" y="276669"/>
                  </a:lnTo>
                  <a:lnTo>
                    <a:pt x="574595" y="298180"/>
                  </a:lnTo>
                  <a:lnTo>
                    <a:pt x="562740" y="315763"/>
                  </a:lnTo>
                  <a:lnTo>
                    <a:pt x="545155" y="327625"/>
                  </a:lnTo>
                  <a:lnTo>
                    <a:pt x="523621" y="331977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1" name="object 61"/>
            <p:cNvSpPr/>
            <p:nvPr/>
          </p:nvSpPr>
          <p:spPr>
            <a:xfrm>
              <a:off x="4793856" y="5208244"/>
              <a:ext cx="579120" cy="332105"/>
            </a:xfrm>
            <a:custGeom>
              <a:avLst/>
              <a:gdLst/>
              <a:ahLst/>
              <a:cxnLst/>
              <a:rect l="l" t="t" r="r" b="b"/>
              <a:pathLst>
                <a:path w="579120" h="332104">
                  <a:moveTo>
                    <a:pt x="0" y="55308"/>
                  </a:moveTo>
                  <a:lnTo>
                    <a:pt x="4352" y="33775"/>
                  </a:lnTo>
                  <a:lnTo>
                    <a:pt x="16221" y="16195"/>
                  </a:lnTo>
                  <a:lnTo>
                    <a:pt x="33818" y="4344"/>
                  </a:lnTo>
                  <a:lnTo>
                    <a:pt x="55359" y="0"/>
                  </a:lnTo>
                  <a:lnTo>
                    <a:pt x="523621" y="0"/>
                  </a:lnTo>
                  <a:lnTo>
                    <a:pt x="545155" y="4344"/>
                  </a:lnTo>
                  <a:lnTo>
                    <a:pt x="562740" y="16195"/>
                  </a:lnTo>
                  <a:lnTo>
                    <a:pt x="574595" y="33775"/>
                  </a:lnTo>
                  <a:lnTo>
                    <a:pt x="578942" y="55308"/>
                  </a:lnTo>
                  <a:lnTo>
                    <a:pt x="578942" y="276618"/>
                  </a:lnTo>
                  <a:lnTo>
                    <a:pt x="574595" y="298159"/>
                  </a:lnTo>
                  <a:lnTo>
                    <a:pt x="562740" y="315756"/>
                  </a:lnTo>
                  <a:lnTo>
                    <a:pt x="545155" y="327625"/>
                  </a:lnTo>
                  <a:lnTo>
                    <a:pt x="523621" y="331977"/>
                  </a:lnTo>
                  <a:lnTo>
                    <a:pt x="55359" y="331977"/>
                  </a:lnTo>
                  <a:lnTo>
                    <a:pt x="33818" y="327625"/>
                  </a:lnTo>
                  <a:lnTo>
                    <a:pt x="16221" y="315756"/>
                  </a:lnTo>
                  <a:lnTo>
                    <a:pt x="4352" y="298159"/>
                  </a:lnTo>
                  <a:lnTo>
                    <a:pt x="0" y="276618"/>
                  </a:lnTo>
                  <a:lnTo>
                    <a:pt x="0" y="55308"/>
                  </a:lnTo>
                  <a:close/>
                </a:path>
              </a:pathLst>
            </a:custGeom>
            <a:ln w="7309">
              <a:solidFill>
                <a:srgbClr val="DF8D03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798598" y="4802446"/>
            <a:ext cx="129668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spc="9" dirty="0">
                <a:latin typeface="Times New Roman"/>
                <a:cs typeface="Times New Roman"/>
              </a:rPr>
              <a:t>S3</a:t>
            </a:r>
            <a:endParaRPr sz="771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110041" y="4703896"/>
            <a:ext cx="640272" cy="416090"/>
            <a:chOff x="5362171" y="5182996"/>
            <a:chExt cx="705485" cy="458470"/>
          </a:xfrm>
        </p:grpSpPr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62171" y="5182996"/>
              <a:ext cx="705467" cy="4579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67372" y="5536192"/>
              <a:ext cx="495064" cy="6760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425427" y="5208244"/>
              <a:ext cx="579120" cy="332105"/>
            </a:xfrm>
            <a:custGeom>
              <a:avLst/>
              <a:gdLst/>
              <a:ahLst/>
              <a:cxnLst/>
              <a:rect l="l" t="t" r="r" b="b"/>
              <a:pathLst>
                <a:path w="579120" h="332104">
                  <a:moveTo>
                    <a:pt x="523633" y="331977"/>
                  </a:moveTo>
                  <a:lnTo>
                    <a:pt x="55372" y="331977"/>
                  </a:lnTo>
                  <a:lnTo>
                    <a:pt x="33823" y="327625"/>
                  </a:lnTo>
                  <a:lnTo>
                    <a:pt x="16222" y="315763"/>
                  </a:lnTo>
                  <a:lnTo>
                    <a:pt x="4353" y="298180"/>
                  </a:lnTo>
                  <a:lnTo>
                    <a:pt x="0" y="276669"/>
                  </a:lnTo>
                  <a:lnTo>
                    <a:pt x="0" y="55308"/>
                  </a:lnTo>
                  <a:lnTo>
                    <a:pt x="4353" y="33775"/>
                  </a:lnTo>
                  <a:lnTo>
                    <a:pt x="16222" y="16195"/>
                  </a:lnTo>
                  <a:lnTo>
                    <a:pt x="33823" y="4344"/>
                  </a:lnTo>
                  <a:lnTo>
                    <a:pt x="55372" y="0"/>
                  </a:lnTo>
                  <a:lnTo>
                    <a:pt x="523633" y="0"/>
                  </a:lnTo>
                  <a:lnTo>
                    <a:pt x="545166" y="4344"/>
                  </a:lnTo>
                  <a:lnTo>
                    <a:pt x="562746" y="16195"/>
                  </a:lnTo>
                  <a:lnTo>
                    <a:pt x="574597" y="33775"/>
                  </a:lnTo>
                  <a:lnTo>
                    <a:pt x="578942" y="55308"/>
                  </a:lnTo>
                  <a:lnTo>
                    <a:pt x="578942" y="276669"/>
                  </a:lnTo>
                  <a:lnTo>
                    <a:pt x="574597" y="298180"/>
                  </a:lnTo>
                  <a:lnTo>
                    <a:pt x="562746" y="315763"/>
                  </a:lnTo>
                  <a:lnTo>
                    <a:pt x="545166" y="327625"/>
                  </a:lnTo>
                  <a:lnTo>
                    <a:pt x="523633" y="331977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7" name="object 67"/>
            <p:cNvSpPr/>
            <p:nvPr/>
          </p:nvSpPr>
          <p:spPr>
            <a:xfrm>
              <a:off x="5425427" y="5208244"/>
              <a:ext cx="579120" cy="332105"/>
            </a:xfrm>
            <a:custGeom>
              <a:avLst/>
              <a:gdLst/>
              <a:ahLst/>
              <a:cxnLst/>
              <a:rect l="l" t="t" r="r" b="b"/>
              <a:pathLst>
                <a:path w="579120" h="332104">
                  <a:moveTo>
                    <a:pt x="0" y="55308"/>
                  </a:moveTo>
                  <a:lnTo>
                    <a:pt x="4353" y="33775"/>
                  </a:lnTo>
                  <a:lnTo>
                    <a:pt x="16222" y="16195"/>
                  </a:lnTo>
                  <a:lnTo>
                    <a:pt x="33823" y="4344"/>
                  </a:lnTo>
                  <a:lnTo>
                    <a:pt x="55372" y="0"/>
                  </a:lnTo>
                  <a:lnTo>
                    <a:pt x="523633" y="0"/>
                  </a:lnTo>
                  <a:lnTo>
                    <a:pt x="545166" y="4344"/>
                  </a:lnTo>
                  <a:lnTo>
                    <a:pt x="562746" y="16195"/>
                  </a:lnTo>
                  <a:lnTo>
                    <a:pt x="574597" y="33775"/>
                  </a:lnTo>
                  <a:lnTo>
                    <a:pt x="578942" y="55308"/>
                  </a:lnTo>
                  <a:lnTo>
                    <a:pt x="578942" y="276618"/>
                  </a:lnTo>
                  <a:lnTo>
                    <a:pt x="574597" y="298159"/>
                  </a:lnTo>
                  <a:lnTo>
                    <a:pt x="562746" y="315756"/>
                  </a:lnTo>
                  <a:lnTo>
                    <a:pt x="545166" y="327625"/>
                  </a:lnTo>
                  <a:lnTo>
                    <a:pt x="523633" y="331977"/>
                  </a:lnTo>
                  <a:lnTo>
                    <a:pt x="55372" y="331977"/>
                  </a:lnTo>
                  <a:lnTo>
                    <a:pt x="33823" y="327625"/>
                  </a:lnTo>
                  <a:lnTo>
                    <a:pt x="16222" y="315756"/>
                  </a:lnTo>
                  <a:lnTo>
                    <a:pt x="4353" y="298159"/>
                  </a:lnTo>
                  <a:lnTo>
                    <a:pt x="0" y="276618"/>
                  </a:lnTo>
                  <a:lnTo>
                    <a:pt x="0" y="55308"/>
                  </a:lnTo>
                  <a:close/>
                </a:path>
              </a:pathLst>
            </a:custGeom>
            <a:ln w="7309">
              <a:solidFill>
                <a:srgbClr val="DF8D03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307552" y="4802446"/>
            <a:ext cx="270286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spc="9" dirty="0">
                <a:latin typeface="Times New Roman"/>
                <a:cs typeface="Times New Roman"/>
              </a:rPr>
              <a:t>Azure</a:t>
            </a:r>
            <a:endParaRPr sz="771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algn="ctr">
                <a:spcBef>
                  <a:spcPts val="70"/>
                </a:spcBef>
              </a:pPr>
              <a:t>155</a:t>
            </a:fld>
            <a:endParaRPr spc="14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101314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DataStore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156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2" y="1571581"/>
            <a:ext cx="4158023" cy="1617549"/>
          </a:xfrm>
          <a:prstGeom prst="rect">
            <a:avLst/>
          </a:prstGeom>
        </p:spPr>
        <p:txBody>
          <a:bodyPr vert="horz" wrap="square" lIns="0" tIns="67427" rIns="0" bIns="0" rtlCol="0">
            <a:spAutoFit/>
          </a:bodyPr>
          <a:lstStyle/>
          <a:p>
            <a:pPr marL="11527">
              <a:spcBef>
                <a:spcPts val="531"/>
              </a:spcBef>
              <a:tabLst>
                <a:tab pos="1281749" algn="l"/>
              </a:tabLst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271" spc="1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Jackrabbit	concept for storage </a:t>
            </a:r>
            <a:r>
              <a:rPr sz="1861" spc="-9" dirty="0">
                <a:latin typeface="Times New Roman"/>
                <a:cs typeface="Times New Roman"/>
              </a:rPr>
              <a:t>of</a:t>
            </a:r>
            <a:r>
              <a:rPr sz="1861" spc="-41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binaries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45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Support for 3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backends</a:t>
            </a:r>
            <a:endParaRPr sz="1861">
              <a:latin typeface="Times New Roman"/>
              <a:cs typeface="Times New Roman"/>
            </a:endParaRPr>
          </a:p>
          <a:p>
            <a:pPr marL="37691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588" dirty="0">
                <a:latin typeface="Times New Roman"/>
                <a:cs typeface="Times New Roman"/>
              </a:rPr>
              <a:t>File system</a:t>
            </a:r>
            <a:r>
              <a:rPr sz="1588" spc="-6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(FileDataStore)</a:t>
            </a:r>
            <a:endParaRPr sz="1588">
              <a:latin typeface="Times New Roman"/>
              <a:cs typeface="Times New Roman"/>
            </a:endParaRPr>
          </a:p>
          <a:p>
            <a:pPr marL="37691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588" dirty="0">
                <a:latin typeface="Times New Roman"/>
                <a:cs typeface="Times New Roman"/>
              </a:rPr>
              <a:t>S3</a:t>
            </a:r>
            <a:r>
              <a:rPr sz="1588" spc="-6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(S3DataStore)</a:t>
            </a:r>
            <a:endParaRPr sz="1588">
              <a:latin typeface="Times New Roman"/>
              <a:cs typeface="Times New Roman"/>
            </a:endParaRPr>
          </a:p>
          <a:p>
            <a:pPr marL="376917">
              <a:spcBef>
                <a:spcPts val="462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588" dirty="0">
                <a:latin typeface="Times New Roman"/>
                <a:cs typeface="Times New Roman"/>
              </a:rPr>
              <a:t>Azure</a:t>
            </a:r>
            <a:r>
              <a:rPr sz="1588" spc="-6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(AzureDataStore)</a:t>
            </a:r>
            <a:endParaRPr sz="158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3465306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804551" algn="l"/>
              </a:tabLst>
            </a:pPr>
            <a:r>
              <a:rPr spc="18" dirty="0"/>
              <a:t>What	</a:t>
            </a:r>
            <a:r>
              <a:rPr spc="14" dirty="0"/>
              <a:t>s </a:t>
            </a:r>
            <a:r>
              <a:rPr spc="9" dirty="0"/>
              <a:t>stored </a:t>
            </a:r>
            <a:r>
              <a:rPr spc="14" dirty="0"/>
              <a:t>in </a:t>
            </a:r>
            <a:r>
              <a:rPr spc="9" dirty="0"/>
              <a:t>the</a:t>
            </a:r>
            <a:r>
              <a:rPr spc="-59" dirty="0"/>
              <a:t> </a:t>
            </a:r>
            <a:r>
              <a:rPr spc="14" dirty="0"/>
              <a:t>DataStore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157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8837"/>
            <a:ext cx="5269710" cy="2589529"/>
          </a:xfrm>
          <a:prstGeom prst="rect">
            <a:avLst/>
          </a:prstGeom>
        </p:spPr>
        <p:txBody>
          <a:bodyPr vert="horz" wrap="square" lIns="0" tIns="80682" rIns="0" bIns="0" rtlCol="0">
            <a:spAutoFit/>
          </a:bodyPr>
          <a:lstStyle/>
          <a:p>
            <a:pPr marL="11527">
              <a:spcBef>
                <a:spcPts val="635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Files and JCR binary properties with size greater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than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72"/>
              </a:spcBef>
              <a:tabLst>
                <a:tab pos="2203871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089" spc="73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SegmentNodeStore	maximum</a:t>
            </a:r>
            <a:r>
              <a:rPr sz="1588" spc="-5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of</a:t>
            </a:r>
            <a:endParaRPr sz="1588">
              <a:latin typeface="Times New Roman"/>
              <a:cs typeface="Times New Roman"/>
            </a:endParaRPr>
          </a:p>
          <a:p>
            <a:pPr marL="376917">
              <a:spcBef>
                <a:spcPts val="486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16384</a:t>
            </a:r>
            <a:r>
              <a:rPr sz="1407" spc="50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bytes</a:t>
            </a:r>
            <a:endParaRPr sz="1407">
              <a:latin typeface="Times New Roman"/>
              <a:cs typeface="Times New Roman"/>
            </a:endParaRPr>
          </a:p>
          <a:p>
            <a:pPr marL="510625">
              <a:spcBef>
                <a:spcPts val="462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Below that in-lined </a:t>
            </a:r>
            <a:r>
              <a:rPr sz="1180" spc="-5" dirty="0">
                <a:latin typeface="Times New Roman"/>
                <a:cs typeface="Times New Roman"/>
              </a:rPr>
              <a:t>in </a:t>
            </a:r>
            <a:r>
              <a:rPr sz="1180" spc="-9" dirty="0">
                <a:latin typeface="Times New Roman"/>
                <a:cs typeface="Times New Roman"/>
              </a:rPr>
              <a:t>the Segment</a:t>
            </a:r>
            <a:r>
              <a:rPr sz="1180" spc="-5" dirty="0">
                <a:latin typeface="Times New Roman"/>
                <a:cs typeface="Times New Roman"/>
              </a:rPr>
              <a:t> </a:t>
            </a:r>
            <a:r>
              <a:rPr sz="1180" spc="-9" dirty="0">
                <a:latin typeface="Times New Roman"/>
                <a:cs typeface="Times New Roman"/>
              </a:rPr>
              <a:t>store</a:t>
            </a:r>
            <a:endParaRPr sz="1180">
              <a:latin typeface="Times New Roman"/>
              <a:cs typeface="Times New Roman"/>
            </a:endParaRPr>
          </a:p>
          <a:p>
            <a:pPr marL="376917">
              <a:spcBef>
                <a:spcPts val="476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998" spc="45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minRecordLengthconfigured</a:t>
            </a:r>
            <a:endParaRPr sz="1407">
              <a:latin typeface="Times New Roman"/>
              <a:cs typeface="Times New Roman"/>
            </a:endParaRPr>
          </a:p>
          <a:p>
            <a:pPr marL="510625">
              <a:spcBef>
                <a:spcPts val="617"/>
              </a:spcBef>
            </a:pPr>
            <a:r>
              <a:rPr sz="908" spc="9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Below that in-lined </a:t>
            </a:r>
            <a:r>
              <a:rPr sz="1180" spc="-5" dirty="0">
                <a:latin typeface="Times New Roman"/>
                <a:cs typeface="Times New Roman"/>
              </a:rPr>
              <a:t>in </a:t>
            </a:r>
            <a:r>
              <a:rPr sz="1180" spc="-9" dirty="0">
                <a:latin typeface="Times New Roman"/>
                <a:cs typeface="Times New Roman"/>
              </a:rPr>
              <a:t>the blob</a:t>
            </a:r>
            <a:r>
              <a:rPr sz="1180" spc="-91" dirty="0">
                <a:latin typeface="Times New Roman"/>
                <a:cs typeface="Times New Roman"/>
              </a:rPr>
              <a:t> </a:t>
            </a:r>
            <a:r>
              <a:rPr sz="1180" spc="-5" dirty="0">
                <a:latin typeface="Times New Roman"/>
                <a:cs typeface="Times New Roman"/>
              </a:rPr>
              <a:t>ID</a:t>
            </a:r>
            <a:endParaRPr sz="1180">
              <a:latin typeface="Times New Roman"/>
              <a:cs typeface="Times New Roman"/>
            </a:endParaRPr>
          </a:p>
          <a:p>
            <a:pPr marL="194222">
              <a:spcBef>
                <a:spcPts val="49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DocumentNodeStore</a:t>
            </a:r>
            <a:endParaRPr sz="1588">
              <a:latin typeface="Times New Roman"/>
              <a:cs typeface="Times New Roman"/>
            </a:endParaRPr>
          </a:p>
          <a:p>
            <a:pPr marL="376917">
              <a:spcBef>
                <a:spcPts val="486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998" spc="45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minRecordLengthconfigured</a:t>
            </a:r>
            <a:endParaRPr sz="1407">
              <a:latin typeface="Times New Roman"/>
              <a:cs typeface="Times New Roman"/>
            </a:endParaRPr>
          </a:p>
          <a:p>
            <a:pPr marL="510625">
              <a:spcBef>
                <a:spcPts val="640"/>
              </a:spcBef>
            </a:pPr>
            <a:r>
              <a:rPr sz="908" spc="9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Below that in-lined </a:t>
            </a:r>
            <a:r>
              <a:rPr sz="1180" spc="-5" dirty="0">
                <a:latin typeface="Times New Roman"/>
                <a:cs typeface="Times New Roman"/>
              </a:rPr>
              <a:t>in </a:t>
            </a:r>
            <a:r>
              <a:rPr sz="1180" spc="-9" dirty="0">
                <a:latin typeface="Times New Roman"/>
                <a:cs typeface="Times New Roman"/>
              </a:rPr>
              <a:t>the blob</a:t>
            </a:r>
            <a:r>
              <a:rPr sz="1180" spc="-91" dirty="0">
                <a:latin typeface="Times New Roman"/>
                <a:cs typeface="Times New Roman"/>
              </a:rPr>
              <a:t> </a:t>
            </a:r>
            <a:r>
              <a:rPr sz="1180" spc="-5" dirty="0">
                <a:latin typeface="Times New Roman"/>
                <a:cs typeface="Times New Roman"/>
              </a:rPr>
              <a:t>ID</a:t>
            </a:r>
            <a:endParaRPr sz="118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3951706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23" dirty="0"/>
              <a:t>How </a:t>
            </a:r>
            <a:r>
              <a:rPr spc="9" dirty="0"/>
              <a:t>content stored </a:t>
            </a:r>
            <a:r>
              <a:rPr spc="14" dirty="0"/>
              <a:t>in </a:t>
            </a:r>
            <a:r>
              <a:rPr spc="9" dirty="0"/>
              <a:t>the</a:t>
            </a:r>
            <a:r>
              <a:rPr spc="-36" dirty="0"/>
              <a:t> </a:t>
            </a:r>
            <a:r>
              <a:rPr spc="14" dirty="0"/>
              <a:t>DataStore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158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2" y="1558837"/>
            <a:ext cx="6258069" cy="2611201"/>
          </a:xfrm>
          <a:prstGeom prst="rect">
            <a:avLst/>
          </a:prstGeom>
        </p:spPr>
        <p:txBody>
          <a:bodyPr vert="horz" wrap="square" lIns="0" tIns="80682" rIns="0" bIns="0" rtlCol="0">
            <a:spAutoFit/>
          </a:bodyPr>
          <a:lstStyle/>
          <a:p>
            <a:pPr marL="19019">
              <a:spcBef>
                <a:spcPts val="635"/>
              </a:spcBef>
              <a:tabLst>
                <a:tab pos="229954" algn="l"/>
              </a:tabLst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861" spc="-5" dirty="0">
                <a:latin typeface="Times New Roman"/>
                <a:cs typeface="Times New Roman"/>
              </a:rPr>
              <a:t>The content stored </a:t>
            </a:r>
            <a:r>
              <a:rPr sz="1861" spc="-9" dirty="0">
                <a:latin typeface="Times New Roman"/>
                <a:cs typeface="Times New Roman"/>
              </a:rPr>
              <a:t>(i.e. </a:t>
            </a:r>
            <a:r>
              <a:rPr sz="1861" spc="-5" dirty="0">
                <a:latin typeface="Times New Roman"/>
                <a:cs typeface="Times New Roman"/>
              </a:rPr>
              <a:t>Blobs) are immutable and</a:t>
            </a:r>
            <a:r>
              <a:rPr sz="1861" spc="18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de-duplicated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72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SHA-256 digest generated from the content used as identifier</a:t>
            </a:r>
            <a:r>
              <a:rPr sz="1588" spc="6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(ID)</a:t>
            </a:r>
            <a:endParaRPr sz="1588">
              <a:latin typeface="Times New Roman"/>
              <a:cs typeface="Times New Roman"/>
            </a:endParaRPr>
          </a:p>
          <a:p>
            <a:pPr marL="194222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4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https://en.wikipedia.org/wiki/Content-addressable_stora</a:t>
            </a:r>
            <a:r>
              <a:rPr sz="1588" dirty="0">
                <a:latin typeface="Times New Roman"/>
                <a:cs typeface="Times New Roman"/>
              </a:rPr>
              <a:t>ge</a:t>
            </a:r>
            <a:endParaRPr sz="1588">
              <a:latin typeface="Times New Roman"/>
              <a:cs typeface="Times New Roman"/>
            </a:endParaRPr>
          </a:p>
          <a:p>
            <a:pPr marL="19019">
              <a:spcBef>
                <a:spcPts val="454"/>
              </a:spcBef>
              <a:tabLst>
                <a:tab pos="229954" algn="l"/>
              </a:tabLst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861" spc="-5" dirty="0">
                <a:latin typeface="Times New Roman"/>
                <a:cs typeface="Times New Roman"/>
              </a:rPr>
              <a:t>DataStore supports the following</a:t>
            </a:r>
            <a:r>
              <a:rPr sz="1861" spc="-1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operations</a:t>
            </a:r>
            <a:endParaRPr sz="1861">
              <a:latin typeface="Times New Roman"/>
              <a:cs typeface="Times New Roman"/>
            </a:endParaRPr>
          </a:p>
          <a:p>
            <a:pPr marL="176932">
              <a:spcBef>
                <a:spcPts val="472"/>
              </a:spcBef>
              <a:tabLst>
                <a:tab pos="387867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588" dirty="0">
                <a:latin typeface="Times New Roman"/>
                <a:cs typeface="Times New Roman"/>
              </a:rPr>
              <a:t>Create</a:t>
            </a:r>
            <a:endParaRPr sz="1588">
              <a:latin typeface="Times New Roman"/>
              <a:cs typeface="Times New Roman"/>
            </a:endParaRPr>
          </a:p>
          <a:p>
            <a:pPr marL="176932">
              <a:spcBef>
                <a:spcPts val="481"/>
              </a:spcBef>
              <a:tabLst>
                <a:tab pos="387867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588" dirty="0">
                <a:latin typeface="Times New Roman"/>
                <a:cs typeface="Times New Roman"/>
              </a:rPr>
              <a:t>Update</a:t>
            </a:r>
            <a:endParaRPr sz="1588">
              <a:latin typeface="Times New Roman"/>
              <a:cs typeface="Times New Roman"/>
            </a:endParaRPr>
          </a:p>
          <a:p>
            <a:pPr marL="176932">
              <a:spcBef>
                <a:spcPts val="458"/>
              </a:spcBef>
              <a:tabLst>
                <a:tab pos="387867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588" dirty="0">
                <a:latin typeface="Times New Roman"/>
                <a:cs typeface="Times New Roman"/>
              </a:rPr>
              <a:t>Delete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54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Blob timestamp updated when</a:t>
            </a:r>
            <a:r>
              <a:rPr sz="1861" spc="-241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re-uploaded</a:t>
            </a:r>
            <a:endParaRPr sz="186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354137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804551" algn="l"/>
              </a:tabLst>
            </a:pPr>
            <a:r>
              <a:rPr spc="18" dirty="0"/>
              <a:t>What	</a:t>
            </a:r>
            <a:r>
              <a:rPr spc="14" dirty="0"/>
              <a:t>s </a:t>
            </a:r>
            <a:r>
              <a:rPr spc="9" dirty="0"/>
              <a:t>stored </a:t>
            </a:r>
            <a:r>
              <a:rPr spc="14" dirty="0"/>
              <a:t>in </a:t>
            </a:r>
            <a:r>
              <a:rPr spc="9" dirty="0"/>
              <a:t>the</a:t>
            </a:r>
            <a:r>
              <a:rPr spc="-45" dirty="0"/>
              <a:t> </a:t>
            </a:r>
            <a:r>
              <a:rPr spc="14" dirty="0"/>
              <a:t>NodeStore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159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71582"/>
            <a:ext cx="4133242" cy="692102"/>
          </a:xfrm>
          <a:prstGeom prst="rect">
            <a:avLst/>
          </a:prstGeom>
        </p:spPr>
        <p:txBody>
          <a:bodyPr vert="horz" wrap="square" lIns="0" tIns="67427" rIns="0" bIns="0" rtlCol="0">
            <a:spAutoFit/>
          </a:bodyPr>
          <a:lstStyle/>
          <a:p>
            <a:pPr marL="11527">
              <a:spcBef>
                <a:spcPts val="531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The unique blob </a:t>
            </a:r>
            <a:r>
              <a:rPr sz="1861" spc="-9" dirty="0">
                <a:latin typeface="Times New Roman"/>
                <a:cs typeface="Times New Roman"/>
              </a:rPr>
              <a:t>identifier</a:t>
            </a:r>
            <a:r>
              <a:rPr sz="1861" spc="-227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(ID)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45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ID suffixed with length of </a:t>
            </a:r>
            <a:r>
              <a:rPr sz="1861" dirty="0">
                <a:latin typeface="Times New Roman"/>
                <a:cs typeface="Times New Roman"/>
              </a:rPr>
              <a:t>the </a:t>
            </a:r>
            <a:r>
              <a:rPr sz="1861" spc="-5" dirty="0">
                <a:latin typeface="Times New Roman"/>
                <a:cs typeface="Times New Roman"/>
              </a:rPr>
              <a:t>blob </a:t>
            </a:r>
            <a:r>
              <a:rPr sz="1861" spc="-9" dirty="0">
                <a:latin typeface="Times New Roman"/>
                <a:cs typeface="Times New Roman"/>
              </a:rPr>
              <a:t>with</a:t>
            </a:r>
            <a:r>
              <a:rPr sz="1861" spc="-218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a</a:t>
            </a:r>
            <a:endParaRPr sz="1861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8551" y="1968062"/>
            <a:ext cx="1173352" cy="297417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  <a:tabLst>
                <a:tab pos="312369" algn="l"/>
              </a:tabLst>
            </a:pPr>
            <a:r>
              <a:rPr sz="1861" spc="-5" dirty="0">
                <a:latin typeface="Times New Roman"/>
                <a:cs typeface="Times New Roman"/>
              </a:rPr>
              <a:t>#	</a:t>
            </a:r>
            <a:r>
              <a:rPr sz="1861" spc="-9" dirty="0">
                <a:latin typeface="Times New Roman"/>
                <a:cs typeface="Times New Roman"/>
              </a:rPr>
              <a:t>delimiter</a:t>
            </a:r>
            <a:endParaRPr sz="186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6821" y="2269727"/>
            <a:ext cx="9212772" cy="968042"/>
          </a:xfrm>
          <a:prstGeom prst="rect">
            <a:avLst/>
          </a:prstGeom>
        </p:spPr>
        <p:txBody>
          <a:bodyPr vert="horz" wrap="square" lIns="0" tIns="55900" rIns="0" bIns="0" rtlCol="0">
            <a:spAutoFit/>
          </a:bodyPr>
          <a:lstStyle/>
          <a:p>
            <a:pPr marL="194222">
              <a:spcBef>
                <a:spcPts val="439"/>
              </a:spcBef>
              <a:tabLst>
                <a:tab pos="376917" algn="l"/>
              </a:tabLst>
            </a:pPr>
            <a:r>
              <a:rPr sz="998" spc="9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52" dirty="0">
                <a:latin typeface="Times New Roman"/>
                <a:cs typeface="Times New Roman"/>
              </a:rPr>
              <a:t>0bda75655493e6448cdc79a520008b910edd27d0d5319a35f34707d71a2b050f#81920</a:t>
            </a:r>
            <a:endParaRPr sz="1452">
              <a:latin typeface="Times New Roman"/>
              <a:cs typeface="Times New Roman"/>
            </a:endParaRPr>
          </a:p>
          <a:p>
            <a:pPr marL="11527">
              <a:spcBef>
                <a:spcPts val="436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Acts as a reference to the underlying</a:t>
            </a:r>
            <a:r>
              <a:rPr sz="1861" spc="-241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blob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67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9" dirty="0">
                <a:latin typeface="Times New Roman"/>
                <a:cs typeface="Times New Roman"/>
              </a:rPr>
              <a:t>Since </a:t>
            </a:r>
            <a:r>
              <a:rPr sz="1861" spc="-5" dirty="0">
                <a:latin typeface="Times New Roman"/>
                <a:cs typeface="Times New Roman"/>
              </a:rPr>
              <a:t>de-duplicated </a:t>
            </a:r>
            <a:r>
              <a:rPr sz="1861" dirty="0">
                <a:latin typeface="Times New Roman"/>
                <a:cs typeface="Times New Roman"/>
              </a:rPr>
              <a:t>the </a:t>
            </a:r>
            <a:r>
              <a:rPr sz="1861" spc="-9" dirty="0">
                <a:latin typeface="Times New Roman"/>
                <a:cs typeface="Times New Roman"/>
              </a:rPr>
              <a:t>same </a:t>
            </a:r>
            <a:r>
              <a:rPr sz="1861" spc="-5" dirty="0">
                <a:latin typeface="Times New Roman"/>
                <a:cs typeface="Times New Roman"/>
              </a:rPr>
              <a:t>blob and blob ID can be referenced from multiple </a:t>
            </a:r>
            <a:r>
              <a:rPr sz="1861" spc="-9" dirty="0">
                <a:latin typeface="Times New Roman"/>
                <a:cs typeface="Times New Roman"/>
              </a:rPr>
              <a:t>node</a:t>
            </a:r>
            <a:r>
              <a:rPr sz="1861" spc="-185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properties</a:t>
            </a:r>
            <a:endParaRPr sz="186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612394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Less </a:t>
            </a:r>
            <a:r>
              <a:rPr spc="-95" dirty="0"/>
              <a:t>frequently </a:t>
            </a:r>
            <a:r>
              <a:rPr spc="-100" dirty="0"/>
              <a:t>changing</a:t>
            </a:r>
            <a:r>
              <a:rPr spc="-505" dirty="0"/>
              <a:t> </a:t>
            </a:r>
            <a:r>
              <a:rPr spc="-90" dirty="0"/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456386"/>
            <a:ext cx="5404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dirty="0">
                <a:latin typeface="Garamond"/>
                <a:cs typeface="Garamond"/>
              </a:rPr>
              <a:t>Use </a:t>
            </a:r>
            <a:r>
              <a:rPr sz="2400" i="1" spc="-5" dirty="0">
                <a:latin typeface="Garamond"/>
                <a:cs typeface="Garamond"/>
              </a:rPr>
              <a:t>batch jobs </a:t>
            </a:r>
            <a:r>
              <a:rPr sz="2400" i="1" dirty="0">
                <a:latin typeface="Garamond"/>
                <a:cs typeface="Garamond"/>
              </a:rPr>
              <a:t>to </a:t>
            </a:r>
            <a:r>
              <a:rPr sz="2400" i="1" spc="-5" dirty="0">
                <a:latin typeface="Garamond"/>
                <a:cs typeface="Garamond"/>
              </a:rPr>
              <a:t>periodically pull content </a:t>
            </a:r>
            <a:r>
              <a:rPr sz="2400" i="1" dirty="0">
                <a:latin typeface="Garamond"/>
                <a:cs typeface="Garamond"/>
              </a:rPr>
              <a:t>into</a:t>
            </a:r>
            <a:r>
              <a:rPr sz="2400" i="1" spc="-15" dirty="0">
                <a:latin typeface="Garamond"/>
                <a:cs typeface="Garamond"/>
              </a:rPr>
              <a:t> </a:t>
            </a:r>
            <a:r>
              <a:rPr sz="2400" i="1" spc="-5" dirty="0">
                <a:latin typeface="Garamond"/>
                <a:cs typeface="Garamond"/>
              </a:rPr>
              <a:t>AEM</a:t>
            </a:r>
            <a:endParaRPr sz="24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78" y="2140457"/>
            <a:ext cx="7942668" cy="44388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76853" y="3512565"/>
            <a:ext cx="2734945" cy="15328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 indent="-1905" algn="ctr">
              <a:lnSpc>
                <a:spcPct val="84400"/>
              </a:lnSpc>
              <a:spcBef>
                <a:spcPts val="620"/>
              </a:spcBef>
            </a:pPr>
            <a:r>
              <a:rPr sz="2800" spc="-10" dirty="0">
                <a:solidFill>
                  <a:srgbClr val="FFFFFF"/>
                </a:solidFill>
                <a:latin typeface="Garamond"/>
                <a:cs typeface="Garamond"/>
              </a:rPr>
              <a:t>Batch </a:t>
            </a:r>
            <a:r>
              <a:rPr sz="2800" spc="-5" dirty="0">
                <a:solidFill>
                  <a:srgbClr val="FFFFFF"/>
                </a:solidFill>
                <a:latin typeface="Garamond"/>
                <a:cs typeface="Garamond"/>
              </a:rPr>
              <a:t>job to </a:t>
            </a:r>
            <a:r>
              <a:rPr sz="2800" spc="-10" dirty="0">
                <a:solidFill>
                  <a:srgbClr val="FFFFFF"/>
                </a:solidFill>
                <a:latin typeface="Garamond"/>
                <a:cs typeface="Garamond"/>
              </a:rPr>
              <a:t>pull  </a:t>
            </a:r>
            <a:r>
              <a:rPr sz="2800" spc="-5" dirty="0">
                <a:solidFill>
                  <a:srgbClr val="FFFFFF"/>
                </a:solidFill>
                <a:latin typeface="Garamond"/>
                <a:cs typeface="Garamond"/>
              </a:rPr>
              <a:t>content</a:t>
            </a:r>
            <a:r>
              <a:rPr sz="2800" spc="-6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Garamond"/>
                <a:cs typeface="Garamond"/>
              </a:rPr>
              <a:t>periodically  and store </a:t>
            </a:r>
            <a:r>
              <a:rPr sz="2800" spc="-10" dirty="0">
                <a:solidFill>
                  <a:srgbClr val="FFFFFF"/>
                </a:solidFill>
                <a:latin typeface="Garamond"/>
                <a:cs typeface="Garamond"/>
              </a:rPr>
              <a:t>it </a:t>
            </a:r>
            <a:r>
              <a:rPr sz="2800" spc="-5" dirty="0">
                <a:solidFill>
                  <a:srgbClr val="FFFFFF"/>
                </a:solidFill>
                <a:latin typeface="Garamond"/>
                <a:cs typeface="Garamond"/>
              </a:rPr>
              <a:t>within  </a:t>
            </a:r>
            <a:r>
              <a:rPr sz="2800" spc="-10" dirty="0">
                <a:solidFill>
                  <a:srgbClr val="FFFFFF"/>
                </a:solidFill>
                <a:latin typeface="Garamond"/>
                <a:cs typeface="Garamond"/>
              </a:rPr>
              <a:t>AEM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6126" y="4190238"/>
            <a:ext cx="1781810" cy="147828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42240" marR="135255" indent="1270" algn="ctr">
              <a:lnSpc>
                <a:spcPts val="2740"/>
              </a:lnSpc>
              <a:spcBef>
                <a:spcPts val="605"/>
              </a:spcBef>
            </a:pPr>
            <a:r>
              <a:rPr sz="2700" spc="-5" dirty="0">
                <a:solidFill>
                  <a:srgbClr val="FFFFFF"/>
                </a:solidFill>
                <a:latin typeface="Garamond"/>
                <a:cs typeface="Garamond"/>
              </a:rPr>
              <a:t>Expose  </a:t>
            </a:r>
            <a:r>
              <a:rPr sz="2700" dirty="0">
                <a:solidFill>
                  <a:srgbClr val="FFFFFF"/>
                </a:solidFill>
                <a:latin typeface="Garamond"/>
                <a:cs typeface="Garamond"/>
              </a:rPr>
              <a:t>content</a:t>
            </a:r>
            <a:r>
              <a:rPr sz="2700" spc="-12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2700" dirty="0">
                <a:solidFill>
                  <a:srgbClr val="FFFFFF"/>
                </a:solidFill>
                <a:latin typeface="Garamond"/>
                <a:cs typeface="Garamond"/>
              </a:rPr>
              <a:t>for  </a:t>
            </a:r>
            <a:r>
              <a:rPr sz="2700" spc="-5" dirty="0">
                <a:solidFill>
                  <a:srgbClr val="FFFFFF"/>
                </a:solidFill>
                <a:latin typeface="Garamond"/>
                <a:cs typeface="Garamond"/>
              </a:rPr>
              <a:t>AEM</a:t>
            </a:r>
            <a:endParaRPr sz="2700">
              <a:latin typeface="Garamond"/>
              <a:cs typeface="Garamond"/>
            </a:endParaRPr>
          </a:p>
          <a:p>
            <a:pPr algn="ctr">
              <a:lnSpc>
                <a:spcPts val="2710"/>
              </a:lnSpc>
            </a:pPr>
            <a:r>
              <a:rPr sz="2700" spc="-5" dirty="0">
                <a:solidFill>
                  <a:srgbClr val="FFFFFF"/>
                </a:solidFill>
                <a:latin typeface="Garamond"/>
                <a:cs typeface="Garamond"/>
              </a:rPr>
              <a:t>consumption</a:t>
            </a:r>
            <a:endParaRPr sz="2700">
              <a:latin typeface="Garamond"/>
              <a:cs typeface="Garamon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0191" y="4658360"/>
            <a:ext cx="149161" cy="17633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2878631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Creating a binary</a:t>
            </a:r>
            <a:r>
              <a:rPr spc="-41" dirty="0"/>
              <a:t> </a:t>
            </a:r>
            <a:r>
              <a:rPr spc="14" dirty="0"/>
              <a:t>property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160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2" y="1628292"/>
            <a:ext cx="5294491" cy="2461545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93646" marR="418989" indent="-182695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Node node = </a:t>
            </a:r>
            <a:r>
              <a:rPr sz="1588" spc="-27" dirty="0">
                <a:solidFill>
                  <a:srgbClr val="9875AA"/>
                </a:solidFill>
                <a:latin typeface="Times New Roman"/>
                <a:cs typeface="Times New Roman"/>
              </a:rPr>
              <a:t>session</a:t>
            </a:r>
            <a:r>
              <a:rPr sz="1588" spc="-27" dirty="0">
                <a:latin typeface="Times New Roman"/>
                <a:cs typeface="Times New Roman"/>
              </a:rPr>
              <a:t>.getRootNode().getNode</a:t>
            </a:r>
            <a:r>
              <a:rPr sz="1588" spc="-27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27" dirty="0">
                <a:latin typeface="Times New Roman"/>
                <a:cs typeface="Times New Roman"/>
              </a:rPr>
              <a:t>(</a:t>
            </a:r>
            <a:r>
              <a:rPr sz="1588" spc="-27" dirty="0">
                <a:solidFill>
                  <a:srgbClr val="698758"/>
                </a:solidFill>
                <a:latin typeface="Times New Roman"/>
                <a:cs typeface="Times New Roman"/>
              </a:rPr>
              <a:t>/content/a"</a:t>
            </a:r>
            <a:r>
              <a:rPr sz="1588" spc="-27" dirty="0">
                <a:latin typeface="Times New Roman"/>
                <a:cs typeface="Times New Roman"/>
              </a:rPr>
              <a:t>)</a:t>
            </a:r>
            <a:r>
              <a:rPr sz="1588" spc="-27" dirty="0">
                <a:solidFill>
                  <a:srgbClr val="CC7731"/>
                </a:solidFill>
                <a:latin typeface="Times New Roman"/>
                <a:cs typeface="Times New Roman"/>
              </a:rPr>
              <a:t>;  </a:t>
            </a:r>
            <a:r>
              <a:rPr sz="1588" dirty="0">
                <a:latin typeface="Times New Roman"/>
                <a:cs typeface="Times New Roman"/>
              </a:rPr>
              <a:t>Node fileNode =</a:t>
            </a:r>
            <a:r>
              <a:rPr sz="1588" spc="-36" dirty="0">
                <a:latin typeface="Times New Roman"/>
                <a:cs typeface="Times New Roman"/>
              </a:rPr>
              <a:t> </a:t>
            </a:r>
            <a:r>
              <a:rPr sz="1588" spc="-68" dirty="0">
                <a:latin typeface="Times New Roman"/>
                <a:cs typeface="Times New Roman"/>
              </a:rPr>
              <a:t>node.addNode</a:t>
            </a:r>
            <a:r>
              <a:rPr sz="1588" spc="-68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68" dirty="0">
                <a:latin typeface="Times New Roman"/>
                <a:cs typeface="Times New Roman"/>
              </a:rPr>
              <a:t>(</a:t>
            </a:r>
            <a:r>
              <a:rPr sz="1588" spc="-68" dirty="0">
                <a:solidFill>
                  <a:srgbClr val="698758"/>
                </a:solidFill>
                <a:latin typeface="Times New Roman"/>
                <a:cs typeface="Times New Roman"/>
              </a:rPr>
              <a:t>filea</a:t>
            </a:r>
            <a:r>
              <a:rPr sz="1588" spc="-68" dirty="0">
                <a:solidFill>
                  <a:srgbClr val="CC7731"/>
                </a:solidFill>
                <a:latin typeface="Times New Roman"/>
                <a:cs typeface="Times New Roman"/>
              </a:rPr>
              <a:t>,</a:t>
            </a:r>
            <a:r>
              <a:rPr sz="1588" spc="-68" dirty="0">
                <a:solidFill>
                  <a:srgbClr val="698758"/>
                </a:solidFill>
                <a:latin typeface="Times New Roman"/>
                <a:cs typeface="Times New Roman"/>
              </a:rPr>
              <a:t>""nt:file</a:t>
            </a:r>
            <a:r>
              <a:rPr sz="1588" spc="-68" dirty="0">
                <a:latin typeface="Times New Roman"/>
                <a:cs typeface="Times New Roman"/>
              </a:rPr>
              <a:t>)</a:t>
            </a:r>
            <a:r>
              <a:rPr sz="1588" spc="-68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68" dirty="0">
                <a:solidFill>
                  <a:srgbClr val="CC7731"/>
                </a:solidFill>
                <a:latin typeface="Times New Roman"/>
                <a:cs typeface="Times New Roman"/>
              </a:rPr>
              <a:t>;</a:t>
            </a:r>
            <a:endParaRPr sz="1588">
              <a:latin typeface="Times New Roman"/>
              <a:cs typeface="Times New Roman"/>
            </a:endParaRPr>
          </a:p>
          <a:p>
            <a:pPr marL="193646" marR="179237">
              <a:spcBef>
                <a:spcPts val="14"/>
              </a:spcBef>
            </a:pPr>
            <a:r>
              <a:rPr sz="1588" dirty="0">
                <a:latin typeface="Times New Roman"/>
                <a:cs typeface="Times New Roman"/>
              </a:rPr>
              <a:t>Node resNode = </a:t>
            </a:r>
            <a:r>
              <a:rPr sz="1588" spc="-50" dirty="0">
                <a:latin typeface="Times New Roman"/>
                <a:cs typeface="Times New Roman"/>
              </a:rPr>
              <a:t>fileNode.addNode</a:t>
            </a:r>
            <a:r>
              <a:rPr sz="1588" spc="-50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50" dirty="0">
                <a:latin typeface="Times New Roman"/>
                <a:cs typeface="Times New Roman"/>
              </a:rPr>
              <a:t>(</a:t>
            </a:r>
            <a:r>
              <a:rPr sz="1588" spc="-50" dirty="0">
                <a:solidFill>
                  <a:srgbClr val="698758"/>
                </a:solidFill>
                <a:latin typeface="Times New Roman"/>
                <a:cs typeface="Times New Roman"/>
              </a:rPr>
              <a:t>jcr:content</a:t>
            </a:r>
            <a:r>
              <a:rPr sz="1588" spc="-50" dirty="0">
                <a:solidFill>
                  <a:srgbClr val="CC7731"/>
                </a:solidFill>
                <a:latin typeface="Times New Roman"/>
                <a:cs typeface="Times New Roman"/>
              </a:rPr>
              <a:t>,</a:t>
            </a:r>
            <a:r>
              <a:rPr sz="1588" spc="-50" dirty="0">
                <a:solidFill>
                  <a:srgbClr val="698758"/>
                </a:solidFill>
                <a:latin typeface="Times New Roman"/>
                <a:cs typeface="Times New Roman"/>
              </a:rPr>
              <a:t>""nt:resource</a:t>
            </a:r>
            <a:r>
              <a:rPr sz="1588" spc="-50" dirty="0">
                <a:latin typeface="Times New Roman"/>
                <a:cs typeface="Times New Roman"/>
              </a:rPr>
              <a:t>)</a:t>
            </a:r>
            <a:r>
              <a:rPr sz="1588" spc="-50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50" dirty="0">
                <a:solidFill>
                  <a:srgbClr val="CC7731"/>
                </a:solidFill>
                <a:latin typeface="Times New Roman"/>
                <a:cs typeface="Times New Roman"/>
              </a:rPr>
              <a:t>;  </a:t>
            </a:r>
            <a:r>
              <a:rPr sz="1588" spc="-45" dirty="0">
                <a:latin typeface="Times New Roman"/>
                <a:cs typeface="Times New Roman"/>
              </a:rPr>
              <a:t>resNode.setProperty</a:t>
            </a:r>
            <a:r>
              <a:rPr sz="1588" spc="-45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45" dirty="0">
                <a:latin typeface="Times New Roman"/>
                <a:cs typeface="Times New Roman"/>
              </a:rPr>
              <a:t>(</a:t>
            </a:r>
            <a:r>
              <a:rPr sz="1588" spc="-45" dirty="0">
                <a:solidFill>
                  <a:srgbClr val="698758"/>
                </a:solidFill>
                <a:latin typeface="Times New Roman"/>
                <a:cs typeface="Times New Roman"/>
              </a:rPr>
              <a:t>jcr:mimeType</a:t>
            </a:r>
            <a:r>
              <a:rPr sz="1588" spc="-45" dirty="0">
                <a:solidFill>
                  <a:srgbClr val="CC7731"/>
                </a:solidFill>
                <a:latin typeface="Times New Roman"/>
                <a:cs typeface="Times New Roman"/>
              </a:rPr>
              <a:t>,</a:t>
            </a:r>
            <a:r>
              <a:rPr sz="1588" spc="-45" dirty="0">
                <a:solidFill>
                  <a:srgbClr val="698758"/>
                </a:solidFill>
                <a:latin typeface="Times New Roman"/>
                <a:cs typeface="Times New Roman"/>
              </a:rPr>
              <a:t>""application/pdf</a:t>
            </a:r>
            <a:r>
              <a:rPr sz="1588" spc="-45" dirty="0">
                <a:latin typeface="Times New Roman"/>
                <a:cs typeface="Times New Roman"/>
              </a:rPr>
              <a:t>)</a:t>
            </a:r>
            <a:r>
              <a:rPr sz="1588" spc="-45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45" dirty="0">
                <a:solidFill>
                  <a:srgbClr val="CC7731"/>
                </a:solidFill>
                <a:latin typeface="Times New Roman"/>
                <a:cs typeface="Times New Roman"/>
              </a:rPr>
              <a:t>;</a:t>
            </a:r>
            <a:endParaRPr sz="1588">
              <a:latin typeface="Times New Roman"/>
              <a:cs typeface="Times New Roman"/>
            </a:endParaRPr>
          </a:p>
          <a:p>
            <a:pPr>
              <a:spcBef>
                <a:spcPts val="32"/>
              </a:spcBef>
            </a:pPr>
            <a:endParaRPr sz="1634">
              <a:latin typeface="Times New Roman"/>
              <a:cs typeface="Times New Roman"/>
            </a:endParaRPr>
          </a:p>
          <a:p>
            <a:pPr marL="193646">
              <a:lnSpc>
                <a:spcPts val="1906"/>
              </a:lnSpc>
              <a:spcBef>
                <a:spcPts val="5"/>
              </a:spcBef>
            </a:pPr>
            <a:r>
              <a:rPr sz="1588" dirty="0">
                <a:latin typeface="Times New Roman"/>
                <a:cs typeface="Times New Roman"/>
              </a:rPr>
              <a:t>File file </a:t>
            </a:r>
            <a:r>
              <a:rPr sz="1588" spc="-95" dirty="0">
                <a:latin typeface="Times New Roman"/>
                <a:cs typeface="Times New Roman"/>
              </a:rPr>
              <a:t>=</a:t>
            </a:r>
            <a:r>
              <a:rPr sz="1588" spc="-95" dirty="0">
                <a:solidFill>
                  <a:srgbClr val="CC7731"/>
                </a:solidFill>
                <a:latin typeface="Times New Roman"/>
                <a:cs typeface="Times New Roman"/>
              </a:rPr>
              <a:t>new</a:t>
            </a:r>
            <a:r>
              <a:rPr sz="1588" spc="-9" dirty="0">
                <a:solidFill>
                  <a:srgbClr val="CC7731"/>
                </a:solidFill>
                <a:latin typeface="Times New Roman"/>
                <a:cs typeface="Times New Roman"/>
              </a:rPr>
              <a:t> </a:t>
            </a:r>
            <a:r>
              <a:rPr sz="1588" spc="-68" dirty="0">
                <a:latin typeface="Times New Roman"/>
                <a:cs typeface="Times New Roman"/>
              </a:rPr>
              <a:t>File(</a:t>
            </a:r>
            <a:r>
              <a:rPr sz="1588" spc="-68" dirty="0">
                <a:solidFill>
                  <a:srgbClr val="698758"/>
                </a:solidFill>
                <a:latin typeface="Times New Roman"/>
                <a:cs typeface="Times New Roman"/>
              </a:rPr>
              <a:t>"data.pdf</a:t>
            </a:r>
            <a:r>
              <a:rPr sz="1588" spc="-68" dirty="0">
                <a:latin typeface="Times New Roman"/>
                <a:cs typeface="Times New Roman"/>
              </a:rPr>
              <a:t>)</a:t>
            </a:r>
            <a:r>
              <a:rPr sz="1588" spc="-68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68" dirty="0">
                <a:solidFill>
                  <a:srgbClr val="CC7731"/>
                </a:solidFill>
                <a:latin typeface="Times New Roman"/>
                <a:cs typeface="Times New Roman"/>
              </a:rPr>
              <a:t>;</a:t>
            </a:r>
            <a:endParaRPr sz="1588">
              <a:latin typeface="Times New Roman"/>
              <a:cs typeface="Times New Roman"/>
            </a:endParaRPr>
          </a:p>
          <a:p>
            <a:pPr marL="193646">
              <a:lnSpc>
                <a:spcPts val="1906"/>
              </a:lnSpc>
            </a:pPr>
            <a:r>
              <a:rPr sz="1588" dirty="0">
                <a:latin typeface="Times New Roman"/>
                <a:cs typeface="Times New Roman"/>
              </a:rPr>
              <a:t>FileInputStream stream </a:t>
            </a:r>
            <a:r>
              <a:rPr sz="1588" spc="-73" dirty="0">
                <a:latin typeface="Times New Roman"/>
                <a:cs typeface="Times New Roman"/>
              </a:rPr>
              <a:t>=</a:t>
            </a:r>
            <a:r>
              <a:rPr sz="1588" spc="-73" dirty="0">
                <a:solidFill>
                  <a:srgbClr val="CC7731"/>
                </a:solidFill>
                <a:latin typeface="Times New Roman"/>
                <a:cs typeface="Times New Roman"/>
              </a:rPr>
              <a:t>new</a:t>
            </a:r>
            <a:r>
              <a:rPr sz="1588" spc="-36" dirty="0">
                <a:solidFill>
                  <a:srgbClr val="CC7731"/>
                </a:solidFill>
                <a:latin typeface="Times New Roman"/>
                <a:cs typeface="Times New Roman"/>
              </a:rPr>
              <a:t> </a:t>
            </a:r>
            <a:r>
              <a:rPr sz="1588" spc="-23" dirty="0">
                <a:latin typeface="Times New Roman"/>
                <a:cs typeface="Times New Roman"/>
              </a:rPr>
              <a:t>FileInputStream(file</a:t>
            </a:r>
            <a:r>
              <a:rPr sz="1588" spc="-23" dirty="0">
                <a:solidFill>
                  <a:srgbClr val="CC7731"/>
                </a:solidFill>
                <a:latin typeface="Times New Roman"/>
                <a:cs typeface="Times New Roman"/>
              </a:rPr>
              <a:t>;</a:t>
            </a:r>
            <a:r>
              <a:rPr sz="1588" spc="-23" dirty="0">
                <a:latin typeface="Times New Roman"/>
                <a:cs typeface="Times New Roman"/>
              </a:rPr>
              <a:t>)</a:t>
            </a:r>
            <a:endParaRPr sz="1588">
              <a:latin typeface="Times New Roman"/>
              <a:cs typeface="Times New Roman"/>
            </a:endParaRPr>
          </a:p>
          <a:p>
            <a:pPr marL="193646" marR="4611">
              <a:spcBef>
                <a:spcPts val="14"/>
              </a:spcBef>
            </a:pPr>
            <a:r>
              <a:rPr sz="1588" dirty="0">
                <a:latin typeface="Times New Roman"/>
                <a:cs typeface="Times New Roman"/>
              </a:rPr>
              <a:t>Binary binary </a:t>
            </a:r>
            <a:r>
              <a:rPr sz="1588" spc="-36" dirty="0">
                <a:latin typeface="Times New Roman"/>
                <a:cs typeface="Times New Roman"/>
              </a:rPr>
              <a:t>=</a:t>
            </a:r>
            <a:r>
              <a:rPr sz="1588" spc="-36" dirty="0">
                <a:solidFill>
                  <a:srgbClr val="9875AA"/>
                </a:solidFill>
                <a:latin typeface="Times New Roman"/>
                <a:cs typeface="Times New Roman"/>
              </a:rPr>
              <a:t>session</a:t>
            </a:r>
            <a:r>
              <a:rPr sz="1588" spc="-36" dirty="0">
                <a:latin typeface="Times New Roman"/>
                <a:cs typeface="Times New Roman"/>
              </a:rPr>
              <a:t>.getValueFactory().createBinary(stream</a:t>
            </a:r>
            <a:r>
              <a:rPr sz="1588" spc="-36" dirty="0">
                <a:solidFill>
                  <a:srgbClr val="CC7731"/>
                </a:solidFill>
                <a:latin typeface="Times New Roman"/>
                <a:cs typeface="Times New Roman"/>
              </a:rPr>
              <a:t>; </a:t>
            </a:r>
            <a:r>
              <a:rPr sz="1588" dirty="0">
                <a:latin typeface="Times New Roman"/>
                <a:cs typeface="Times New Roman"/>
              </a:rPr>
              <a:t>)  </a:t>
            </a:r>
            <a:r>
              <a:rPr sz="1588" spc="-41" dirty="0">
                <a:latin typeface="Times New Roman"/>
                <a:cs typeface="Times New Roman"/>
              </a:rPr>
              <a:t>resNode.setProperty</a:t>
            </a:r>
            <a:r>
              <a:rPr sz="1588" spc="-41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41" dirty="0">
                <a:latin typeface="Times New Roman"/>
                <a:cs typeface="Times New Roman"/>
              </a:rPr>
              <a:t>(</a:t>
            </a:r>
            <a:r>
              <a:rPr sz="1588" spc="-41" dirty="0">
                <a:solidFill>
                  <a:srgbClr val="698758"/>
                </a:solidFill>
                <a:latin typeface="Times New Roman"/>
                <a:cs typeface="Times New Roman"/>
              </a:rPr>
              <a:t>jcr:data</a:t>
            </a:r>
            <a:r>
              <a:rPr sz="1588" spc="-41" dirty="0">
                <a:solidFill>
                  <a:srgbClr val="CC7731"/>
                </a:solidFill>
                <a:latin typeface="Times New Roman"/>
                <a:cs typeface="Times New Roman"/>
              </a:rPr>
              <a:t>,</a:t>
            </a:r>
            <a:r>
              <a:rPr sz="1588" spc="-41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41" dirty="0">
                <a:latin typeface="Times New Roman"/>
                <a:cs typeface="Times New Roman"/>
              </a:rPr>
              <a:t>binary)</a:t>
            </a:r>
            <a:r>
              <a:rPr sz="1588" spc="-41" dirty="0">
                <a:solidFill>
                  <a:srgbClr val="CC7731"/>
                </a:solidFill>
                <a:latin typeface="Times New Roman"/>
                <a:cs typeface="Times New Roman"/>
              </a:rPr>
              <a:t>;</a:t>
            </a:r>
            <a:endParaRPr sz="1588">
              <a:latin typeface="Times New Roman"/>
              <a:cs typeface="Times New Roman"/>
            </a:endParaRPr>
          </a:p>
          <a:p>
            <a:pPr marL="193646">
              <a:spcBef>
                <a:spcPts val="14"/>
              </a:spcBef>
            </a:pPr>
            <a:r>
              <a:rPr sz="1588" spc="-36" dirty="0">
                <a:solidFill>
                  <a:srgbClr val="9875AA"/>
                </a:solidFill>
                <a:latin typeface="Times New Roman"/>
                <a:cs typeface="Times New Roman"/>
              </a:rPr>
              <a:t>session</a:t>
            </a:r>
            <a:r>
              <a:rPr sz="1588" spc="-36" dirty="0">
                <a:latin typeface="Times New Roman"/>
                <a:cs typeface="Times New Roman"/>
              </a:rPr>
              <a:t>.save()</a:t>
            </a:r>
            <a:r>
              <a:rPr sz="1588" spc="-36" dirty="0">
                <a:solidFill>
                  <a:srgbClr val="CC7731"/>
                </a:solidFill>
                <a:latin typeface="Times New Roman"/>
                <a:cs typeface="Times New Roman"/>
              </a:rPr>
              <a:t>;</a:t>
            </a:r>
            <a:endParaRPr sz="158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284866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Reading a binary</a:t>
            </a:r>
            <a:r>
              <a:rPr spc="-41" dirty="0"/>
              <a:t> </a:t>
            </a:r>
            <a:r>
              <a:rPr spc="14" dirty="0"/>
              <a:t>property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161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628292"/>
            <a:ext cx="5970494" cy="745306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 marR="4611">
              <a:spcBef>
                <a:spcPts val="95"/>
              </a:spcBef>
            </a:pPr>
            <a:r>
              <a:rPr sz="1588" dirty="0">
                <a:latin typeface="Times New Roman"/>
                <a:cs typeface="Times New Roman"/>
              </a:rPr>
              <a:t>Node node =</a:t>
            </a:r>
            <a:r>
              <a:rPr sz="1588" spc="-64" dirty="0">
                <a:latin typeface="Times New Roman"/>
                <a:cs typeface="Times New Roman"/>
              </a:rPr>
              <a:t> </a:t>
            </a:r>
            <a:r>
              <a:rPr sz="1588" spc="-27" dirty="0">
                <a:solidFill>
                  <a:srgbClr val="9875AA"/>
                </a:solidFill>
                <a:latin typeface="Times New Roman"/>
                <a:cs typeface="Times New Roman"/>
              </a:rPr>
              <a:t>session</a:t>
            </a:r>
            <a:r>
              <a:rPr sz="1588" spc="-27" dirty="0">
                <a:latin typeface="Times New Roman"/>
                <a:cs typeface="Times New Roman"/>
              </a:rPr>
              <a:t>.getRootNode().getNode</a:t>
            </a:r>
            <a:r>
              <a:rPr sz="1588" spc="-27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27" dirty="0">
                <a:latin typeface="Times New Roman"/>
                <a:cs typeface="Times New Roman"/>
              </a:rPr>
              <a:t>(</a:t>
            </a:r>
            <a:r>
              <a:rPr sz="1588" spc="-27" dirty="0">
                <a:solidFill>
                  <a:srgbClr val="698758"/>
                </a:solidFill>
                <a:latin typeface="Times New Roman"/>
                <a:cs typeface="Times New Roman"/>
              </a:rPr>
              <a:t>/content/a/filea/jcr:content</a:t>
            </a:r>
            <a:r>
              <a:rPr sz="1588" spc="-27" dirty="0">
                <a:latin typeface="Times New Roman"/>
                <a:cs typeface="Times New Roman"/>
              </a:rPr>
              <a:t>)</a:t>
            </a:r>
            <a:r>
              <a:rPr sz="1588" spc="-27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27" dirty="0">
                <a:solidFill>
                  <a:srgbClr val="CC7731"/>
                </a:solidFill>
                <a:latin typeface="Times New Roman"/>
                <a:cs typeface="Times New Roman"/>
              </a:rPr>
              <a:t>;  </a:t>
            </a:r>
            <a:r>
              <a:rPr sz="1588" dirty="0">
                <a:latin typeface="Times New Roman"/>
                <a:cs typeface="Times New Roman"/>
              </a:rPr>
              <a:t>Binary binary =</a:t>
            </a:r>
            <a:r>
              <a:rPr sz="1588" spc="-5" dirty="0">
                <a:latin typeface="Times New Roman"/>
                <a:cs typeface="Times New Roman"/>
              </a:rPr>
              <a:t> </a:t>
            </a:r>
            <a:r>
              <a:rPr sz="1588" spc="-59" dirty="0">
                <a:latin typeface="Times New Roman"/>
                <a:cs typeface="Times New Roman"/>
              </a:rPr>
              <a:t>node.getProperty</a:t>
            </a:r>
            <a:r>
              <a:rPr sz="1588" spc="-59" dirty="0">
                <a:solidFill>
                  <a:srgbClr val="698758"/>
                </a:solidFill>
                <a:latin typeface="Times New Roman"/>
                <a:cs typeface="Times New Roman"/>
              </a:rPr>
              <a:t>"j</a:t>
            </a:r>
            <a:r>
              <a:rPr sz="1588" spc="-59" dirty="0">
                <a:latin typeface="Times New Roman"/>
                <a:cs typeface="Times New Roman"/>
              </a:rPr>
              <a:t>(</a:t>
            </a:r>
            <a:r>
              <a:rPr sz="1588" spc="-59" dirty="0">
                <a:solidFill>
                  <a:srgbClr val="698758"/>
                </a:solidFill>
                <a:latin typeface="Times New Roman"/>
                <a:cs typeface="Times New Roman"/>
              </a:rPr>
              <a:t>cr:data</a:t>
            </a:r>
            <a:r>
              <a:rPr sz="1588" spc="-59" dirty="0">
                <a:latin typeface="Times New Roman"/>
                <a:cs typeface="Times New Roman"/>
              </a:rPr>
              <a:t>)</a:t>
            </a:r>
            <a:r>
              <a:rPr sz="1588" spc="-59" dirty="0">
                <a:solidFill>
                  <a:srgbClr val="698758"/>
                </a:solidFill>
                <a:latin typeface="Times New Roman"/>
                <a:cs typeface="Times New Roman"/>
              </a:rPr>
              <a:t>"</a:t>
            </a:r>
            <a:r>
              <a:rPr sz="1588" spc="-59" dirty="0">
                <a:latin typeface="Times New Roman"/>
                <a:cs typeface="Times New Roman"/>
              </a:rPr>
              <a:t>.getBinary(</a:t>
            </a:r>
            <a:r>
              <a:rPr sz="1588" spc="-59" dirty="0">
                <a:solidFill>
                  <a:srgbClr val="CC7731"/>
                </a:solidFill>
                <a:latin typeface="Times New Roman"/>
                <a:cs typeface="Times New Roman"/>
              </a:rPr>
              <a:t>;</a:t>
            </a:r>
            <a:r>
              <a:rPr sz="1588" spc="-59" dirty="0">
                <a:latin typeface="Times New Roman"/>
                <a:cs typeface="Times New Roman"/>
              </a:rPr>
              <a:t>)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14"/>
              </a:spcBef>
            </a:pPr>
            <a:r>
              <a:rPr sz="1588" dirty="0">
                <a:latin typeface="Times New Roman"/>
                <a:cs typeface="Times New Roman"/>
              </a:rPr>
              <a:t>InputStream stream =</a:t>
            </a:r>
            <a:r>
              <a:rPr sz="1588" spc="-32" dirty="0">
                <a:latin typeface="Times New Roman"/>
                <a:cs typeface="Times New Roman"/>
              </a:rPr>
              <a:t> </a:t>
            </a:r>
            <a:r>
              <a:rPr sz="1588" spc="-23" dirty="0">
                <a:latin typeface="Times New Roman"/>
                <a:cs typeface="Times New Roman"/>
              </a:rPr>
              <a:t>binary.getStream(</a:t>
            </a:r>
            <a:r>
              <a:rPr sz="1588" spc="-23" dirty="0">
                <a:solidFill>
                  <a:srgbClr val="CC7731"/>
                </a:solidFill>
                <a:latin typeface="Times New Roman"/>
                <a:cs typeface="Times New Roman"/>
              </a:rPr>
              <a:t>;</a:t>
            </a:r>
            <a:r>
              <a:rPr sz="1588" spc="-23" dirty="0">
                <a:latin typeface="Times New Roman"/>
                <a:cs typeface="Times New Roman"/>
              </a:rPr>
              <a:t>)</a:t>
            </a:r>
            <a:endParaRPr sz="158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533" y="879576"/>
            <a:ext cx="9707240" cy="4948710"/>
          </a:xfrm>
          <a:custGeom>
            <a:avLst/>
            <a:gdLst/>
            <a:ahLst/>
            <a:cxnLst/>
            <a:rect l="l" t="t" r="r" b="b"/>
            <a:pathLst>
              <a:path w="10695940" h="5452745">
                <a:moveTo>
                  <a:pt x="10695736" y="5452262"/>
                </a:moveTo>
                <a:lnTo>
                  <a:pt x="0" y="5452262"/>
                </a:lnTo>
                <a:lnTo>
                  <a:pt x="0" y="0"/>
                </a:lnTo>
                <a:lnTo>
                  <a:pt x="10695736" y="0"/>
                </a:lnTo>
                <a:lnTo>
                  <a:pt x="10695736" y="54522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grpSp>
        <p:nvGrpSpPr>
          <p:cNvPr id="3" name="object 3"/>
          <p:cNvGrpSpPr/>
          <p:nvPr/>
        </p:nvGrpSpPr>
        <p:grpSpPr>
          <a:xfrm>
            <a:off x="1243533" y="5831006"/>
            <a:ext cx="9704934" cy="327916"/>
            <a:chOff x="0" y="6424904"/>
            <a:chExt cx="10693400" cy="361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243533" y="699492"/>
            <a:ext cx="9704934" cy="172891"/>
          </a:xfrm>
          <a:custGeom>
            <a:avLst/>
            <a:gdLst/>
            <a:ahLst/>
            <a:cxnLst/>
            <a:rect l="l" t="t" r="r" b="b"/>
            <a:pathLst>
              <a:path w="10693400" h="190500">
                <a:moveTo>
                  <a:pt x="10693400" y="190296"/>
                </a:moveTo>
                <a:lnTo>
                  <a:pt x="0" y="190296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190296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2878631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Creating a binary</a:t>
            </a:r>
            <a:r>
              <a:rPr spc="-41" dirty="0"/>
              <a:t> </a:t>
            </a:r>
            <a:r>
              <a:rPr spc="14" dirty="0"/>
              <a:t>property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6167" y="1850649"/>
            <a:ext cx="6015019" cy="157536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162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533" y="879576"/>
            <a:ext cx="9707240" cy="4948710"/>
          </a:xfrm>
          <a:custGeom>
            <a:avLst/>
            <a:gdLst/>
            <a:ahLst/>
            <a:cxnLst/>
            <a:rect l="l" t="t" r="r" b="b"/>
            <a:pathLst>
              <a:path w="10695940" h="5452745">
                <a:moveTo>
                  <a:pt x="10695736" y="5452262"/>
                </a:moveTo>
                <a:lnTo>
                  <a:pt x="0" y="5452262"/>
                </a:lnTo>
                <a:lnTo>
                  <a:pt x="0" y="0"/>
                </a:lnTo>
                <a:lnTo>
                  <a:pt x="10695736" y="0"/>
                </a:lnTo>
                <a:lnTo>
                  <a:pt x="10695736" y="54522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grpSp>
        <p:nvGrpSpPr>
          <p:cNvPr id="3" name="object 3"/>
          <p:cNvGrpSpPr/>
          <p:nvPr/>
        </p:nvGrpSpPr>
        <p:grpSpPr>
          <a:xfrm>
            <a:off x="1243533" y="5831006"/>
            <a:ext cx="9704934" cy="327916"/>
            <a:chOff x="0" y="6424904"/>
            <a:chExt cx="10693400" cy="361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243533" y="699492"/>
            <a:ext cx="9704934" cy="172891"/>
          </a:xfrm>
          <a:custGeom>
            <a:avLst/>
            <a:gdLst/>
            <a:ahLst/>
            <a:cxnLst/>
            <a:rect l="l" t="t" r="r" b="b"/>
            <a:pathLst>
              <a:path w="10693400" h="190500">
                <a:moveTo>
                  <a:pt x="10693400" y="190296"/>
                </a:moveTo>
                <a:lnTo>
                  <a:pt x="0" y="190296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190296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 txBox="1"/>
          <p:nvPr/>
        </p:nvSpPr>
        <p:spPr>
          <a:xfrm>
            <a:off x="1546822" y="982951"/>
            <a:ext cx="1101314" cy="336890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2087" spc="14" dirty="0">
                <a:solidFill>
                  <a:srgbClr val="646E77"/>
                </a:solidFill>
                <a:latin typeface="Times New Roman"/>
                <a:cs typeface="Times New Roman"/>
              </a:rPr>
              <a:t>DataStore</a:t>
            </a:r>
            <a:endParaRPr sz="208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65457" y="132900"/>
            <a:ext cx="3858922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Creating a binary property</a:t>
            </a:r>
            <a:r>
              <a:rPr spc="-27" dirty="0"/>
              <a:t> </a:t>
            </a:r>
            <a:r>
              <a:rPr spc="14" dirty="0"/>
              <a:t>example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314" y="2015123"/>
            <a:ext cx="9220529" cy="61304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163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52143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File</a:t>
            </a:r>
            <a:r>
              <a:rPr spc="27" dirty="0"/>
              <a:t>D</a:t>
            </a:r>
            <a:r>
              <a:rPr spc="14" dirty="0"/>
              <a:t>ataStore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164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64230"/>
            <a:ext cx="9361458" cy="3106362"/>
          </a:xfrm>
          <a:prstGeom prst="rect">
            <a:avLst/>
          </a:prstGeom>
        </p:spPr>
        <p:txBody>
          <a:bodyPr vert="horz" wrap="square" lIns="0" tIns="76072" rIns="0" bIns="0" rtlCol="0">
            <a:spAutoFit/>
          </a:bodyPr>
          <a:lstStyle/>
          <a:p>
            <a:pPr marL="11527">
              <a:spcBef>
                <a:spcPts val="59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3 level directory structure created under the path covered with each directory from the 2 letter prefix</a:t>
            </a:r>
            <a:r>
              <a:rPr sz="1588" spc="185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sequentially</a:t>
            </a:r>
            <a:endParaRPr sz="1588">
              <a:latin typeface="Times New Roman"/>
              <a:cs typeface="Times New Roman"/>
            </a:endParaRPr>
          </a:p>
          <a:p>
            <a:pPr marL="194222">
              <a:spcBef>
                <a:spcPts val="486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Blob with </a:t>
            </a:r>
            <a:r>
              <a:rPr sz="1407" spc="14" dirty="0">
                <a:latin typeface="Times New Roman"/>
                <a:cs typeface="Times New Roman"/>
              </a:rPr>
              <a:t>ID </a:t>
            </a:r>
            <a:r>
              <a:rPr sz="1407" spc="9" dirty="0">
                <a:latin typeface="Times New Roman"/>
                <a:cs typeface="Times New Roman"/>
              </a:rPr>
              <a:t>0bda75655493e6448cdc79a520008b910edd27d0d5319a35f34707d71a2b050fstored</a:t>
            </a:r>
            <a:r>
              <a:rPr sz="1407" spc="-23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as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462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817" spc="27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180" spc="-9" dirty="0">
                <a:latin typeface="Times New Roman"/>
                <a:cs typeface="Times New Roman"/>
              </a:rPr>
              <a:t>./repository/datastore/0b/da/75/0bda75655493e6448cdc79a520008b910edd27d0d5319a35f34707d71a2b050f</a:t>
            </a:r>
            <a:endParaRPr sz="1180">
              <a:latin typeface="Times New Roman"/>
              <a:cs typeface="Times New Roman"/>
            </a:endParaRPr>
          </a:p>
          <a:p>
            <a:pPr marL="11527">
              <a:spcBef>
                <a:spcPts val="454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minRecordLengthby default 100 bytes </a:t>
            </a:r>
            <a:r>
              <a:rPr sz="1588" spc="-5" dirty="0">
                <a:latin typeface="Times New Roman"/>
                <a:cs typeface="Times New Roman"/>
              </a:rPr>
              <a:t>but </a:t>
            </a:r>
            <a:r>
              <a:rPr sz="1588" dirty="0">
                <a:latin typeface="Times New Roman"/>
                <a:cs typeface="Times New Roman"/>
              </a:rPr>
              <a:t>recommended to be 4096</a:t>
            </a:r>
            <a:r>
              <a:rPr sz="1588" spc="5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bytes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81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FileDataStore is default </a:t>
            </a:r>
            <a:r>
              <a:rPr sz="1588" spc="-5" dirty="0">
                <a:latin typeface="Times New Roman"/>
                <a:cs typeface="Times New Roman"/>
              </a:rPr>
              <a:t>blob </a:t>
            </a:r>
            <a:r>
              <a:rPr sz="1588" dirty="0">
                <a:latin typeface="Times New Roman"/>
                <a:cs typeface="Times New Roman"/>
              </a:rPr>
              <a:t>storage for SegmentNodeStore with AEM</a:t>
            </a:r>
            <a:r>
              <a:rPr sz="1588" spc="1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6.3</a:t>
            </a:r>
            <a:endParaRPr sz="1588">
              <a:latin typeface="Times New Roman"/>
              <a:cs typeface="Times New Roman"/>
            </a:endParaRPr>
          </a:p>
          <a:p>
            <a:pPr marL="376917">
              <a:spcBef>
                <a:spcPts val="486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14" dirty="0">
                <a:latin typeface="Times New Roman"/>
                <a:cs typeface="Times New Roman"/>
              </a:rPr>
              <a:t>Segment </a:t>
            </a:r>
            <a:r>
              <a:rPr sz="1407" spc="9" dirty="0">
                <a:latin typeface="Times New Roman"/>
                <a:cs typeface="Times New Roman"/>
              </a:rPr>
              <a:t>store </a:t>
            </a:r>
            <a:r>
              <a:rPr sz="1407" spc="5" dirty="0">
                <a:latin typeface="Times New Roman"/>
                <a:cs typeface="Times New Roman"/>
              </a:rPr>
              <a:t>files </a:t>
            </a:r>
            <a:r>
              <a:rPr sz="1407" spc="14" dirty="0">
                <a:latin typeface="Times New Roman"/>
                <a:cs typeface="Times New Roman"/>
              </a:rPr>
              <a:t>memory-mapped </a:t>
            </a:r>
            <a:r>
              <a:rPr sz="1407" spc="9" dirty="0">
                <a:latin typeface="Times New Roman"/>
                <a:cs typeface="Times New Roman"/>
              </a:rPr>
              <a:t>and storing blobs</a:t>
            </a:r>
            <a:r>
              <a:rPr sz="1407" spc="-14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inefficient</a:t>
            </a:r>
            <a:endParaRPr sz="1407">
              <a:latin typeface="Times New Roman"/>
              <a:cs typeface="Times New Roman"/>
            </a:endParaRPr>
          </a:p>
          <a:p>
            <a:pPr marL="510625">
              <a:spcBef>
                <a:spcPts val="462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Better memory </a:t>
            </a:r>
            <a:r>
              <a:rPr sz="1180" spc="-5" dirty="0">
                <a:latin typeface="Times New Roman"/>
                <a:cs typeface="Times New Roman"/>
              </a:rPr>
              <a:t>utilization </a:t>
            </a:r>
            <a:r>
              <a:rPr sz="1180" spc="-9" dirty="0">
                <a:latin typeface="Times New Roman"/>
                <a:cs typeface="Times New Roman"/>
              </a:rPr>
              <a:t>with only nodes and non-binary</a:t>
            </a:r>
            <a:r>
              <a:rPr sz="1180" spc="5" dirty="0">
                <a:latin typeface="Times New Roman"/>
                <a:cs typeface="Times New Roman"/>
              </a:rPr>
              <a:t> </a:t>
            </a:r>
            <a:r>
              <a:rPr sz="1180" spc="-9" dirty="0">
                <a:latin typeface="Times New Roman"/>
                <a:cs typeface="Times New Roman"/>
              </a:rPr>
              <a:t>properties</a:t>
            </a:r>
            <a:endParaRPr sz="1180">
              <a:latin typeface="Times New Roman"/>
              <a:cs typeface="Times New Roman"/>
            </a:endParaRPr>
          </a:p>
          <a:p>
            <a:pPr marL="510625">
              <a:spcBef>
                <a:spcPts val="462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Less thrashing </a:t>
            </a:r>
            <a:r>
              <a:rPr sz="1180" spc="-5" dirty="0">
                <a:latin typeface="Times New Roman"/>
                <a:cs typeface="Times New Roman"/>
              </a:rPr>
              <a:t>and </a:t>
            </a:r>
            <a:r>
              <a:rPr sz="1180" spc="-9" dirty="0">
                <a:latin typeface="Times New Roman"/>
                <a:cs typeface="Times New Roman"/>
              </a:rPr>
              <a:t>better performance </a:t>
            </a:r>
            <a:r>
              <a:rPr sz="1180" spc="-5" dirty="0">
                <a:latin typeface="Times New Roman"/>
                <a:cs typeface="Times New Roman"/>
              </a:rPr>
              <a:t>for large </a:t>
            </a:r>
            <a:r>
              <a:rPr sz="1180" spc="-14" dirty="0">
                <a:latin typeface="Times New Roman"/>
                <a:cs typeface="Times New Roman"/>
              </a:rPr>
              <a:t>number </a:t>
            </a:r>
            <a:r>
              <a:rPr sz="1180" spc="-5" dirty="0">
                <a:latin typeface="Times New Roman"/>
                <a:cs typeface="Times New Roman"/>
              </a:rPr>
              <a:t>of</a:t>
            </a:r>
            <a:r>
              <a:rPr sz="1180" spc="5" dirty="0">
                <a:latin typeface="Times New Roman"/>
                <a:cs typeface="Times New Roman"/>
              </a:rPr>
              <a:t> </a:t>
            </a:r>
            <a:r>
              <a:rPr sz="1180" spc="-9" dirty="0">
                <a:latin typeface="Times New Roman"/>
                <a:cs typeface="Times New Roman"/>
              </a:rPr>
              <a:t>nodes</a:t>
            </a:r>
            <a:endParaRPr sz="1180">
              <a:latin typeface="Times New Roman"/>
              <a:cs typeface="Times New Roman"/>
            </a:endParaRPr>
          </a:p>
          <a:p>
            <a:pPr marL="11527">
              <a:spcBef>
                <a:spcPts val="454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If the FDS is stored on NAS and performance slow then can evaluate a local caching wrapper available</a:t>
            </a:r>
            <a:r>
              <a:rPr sz="1588" spc="15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with</a:t>
            </a:r>
            <a:endParaRPr sz="1588">
              <a:latin typeface="Times New Roman"/>
              <a:cs typeface="Times New Roman"/>
            </a:endParaRPr>
          </a:p>
          <a:p>
            <a:pPr marL="194222">
              <a:spcBef>
                <a:spcPts val="490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CachingFileDataStore</a:t>
            </a:r>
            <a:endParaRPr sz="1407">
              <a:latin typeface="Times New Roman"/>
              <a:cs typeface="Times New Roman"/>
            </a:endParaRPr>
          </a:p>
          <a:p>
            <a:pPr marL="194222">
              <a:spcBef>
                <a:spcPts val="499"/>
              </a:spcBef>
              <a:tabLst>
                <a:tab pos="376917" algn="l"/>
                <a:tab pos="1837903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Prior to</a:t>
            </a:r>
            <a:r>
              <a:rPr sz="1407" spc="-9" dirty="0">
                <a:latin typeface="Times New Roman"/>
                <a:cs typeface="Times New Roman"/>
              </a:rPr>
              <a:t> </a:t>
            </a:r>
            <a:r>
              <a:rPr sz="1407" spc="18" dirty="0">
                <a:latin typeface="Times New Roman"/>
                <a:cs typeface="Times New Roman"/>
              </a:rPr>
              <a:t>AEM</a:t>
            </a:r>
            <a:r>
              <a:rPr sz="1407" spc="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6.3	</a:t>
            </a:r>
            <a:r>
              <a:rPr sz="1407" spc="14" dirty="0">
                <a:latin typeface="Times New Roman"/>
                <a:cs typeface="Times New Roman"/>
              </a:rPr>
              <a:t>CachingFDSwhich </a:t>
            </a:r>
            <a:r>
              <a:rPr sz="1407" spc="9" dirty="0">
                <a:latin typeface="Times New Roman"/>
                <a:cs typeface="Times New Roman"/>
              </a:rPr>
              <a:t>uses Jackrabbit caching</a:t>
            </a:r>
            <a:r>
              <a:rPr sz="1407" spc="-41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wrapper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2120217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S3/AzureDataStore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165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70445"/>
            <a:ext cx="6036193" cy="1493048"/>
          </a:xfrm>
          <a:prstGeom prst="rect">
            <a:avLst/>
          </a:prstGeom>
        </p:spPr>
        <p:txBody>
          <a:bodyPr vert="horz" wrap="square" lIns="0" tIns="69733" rIns="0" bIns="0" rtlCol="0">
            <a:spAutoFit/>
          </a:bodyPr>
          <a:lstStyle/>
          <a:p>
            <a:pPr marL="11527">
              <a:spcBef>
                <a:spcPts val="54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Blobs stored in the container</a:t>
            </a:r>
            <a:r>
              <a:rPr sz="1588" spc="45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configured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minRecordLength16 </a:t>
            </a:r>
            <a:r>
              <a:rPr sz="1588" spc="-5" dirty="0">
                <a:latin typeface="Times New Roman"/>
                <a:cs typeface="Times New Roman"/>
              </a:rPr>
              <a:t>KB </a:t>
            </a:r>
            <a:r>
              <a:rPr sz="1588" dirty="0">
                <a:latin typeface="Times New Roman"/>
                <a:cs typeface="Times New Roman"/>
              </a:rPr>
              <a:t>by</a:t>
            </a:r>
            <a:r>
              <a:rPr sz="1588" spc="5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default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86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Both DataStores extend the local caching</a:t>
            </a:r>
            <a:r>
              <a:rPr sz="1588" spc="32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wrapper</a:t>
            </a:r>
            <a:endParaRPr sz="1588">
              <a:latin typeface="Times New Roman"/>
              <a:cs typeface="Times New Roman"/>
            </a:endParaRPr>
          </a:p>
          <a:p>
            <a:pPr marL="194222">
              <a:spcBef>
                <a:spcPts val="486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AbstractSharedCachingDataStore</a:t>
            </a:r>
            <a:endParaRPr sz="1407">
              <a:latin typeface="Times New Roman"/>
              <a:cs typeface="Times New Roman"/>
            </a:endParaRPr>
          </a:p>
          <a:p>
            <a:pPr marL="194222">
              <a:spcBef>
                <a:spcPts val="499"/>
              </a:spcBef>
              <a:tabLst>
                <a:tab pos="376917" algn="l"/>
                <a:tab pos="1837903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Prior to</a:t>
            </a:r>
            <a:r>
              <a:rPr sz="1407" spc="-9" dirty="0">
                <a:latin typeface="Times New Roman"/>
                <a:cs typeface="Times New Roman"/>
              </a:rPr>
              <a:t> </a:t>
            </a:r>
            <a:r>
              <a:rPr sz="1407" spc="18" dirty="0">
                <a:latin typeface="Times New Roman"/>
                <a:cs typeface="Times New Roman"/>
              </a:rPr>
              <a:t>AEM</a:t>
            </a:r>
            <a:r>
              <a:rPr sz="1407" spc="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6.3	CachingDataStorewhich uses Jackrabbit caching</a:t>
            </a:r>
            <a:r>
              <a:rPr sz="1407" spc="2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wrapper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4083680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Local Caching wrapper for</a:t>
            </a:r>
            <a:r>
              <a:rPr spc="-18" dirty="0"/>
              <a:t> </a:t>
            </a:r>
            <a:r>
              <a:rPr spc="14" dirty="0"/>
              <a:t>DataStore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166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2" y="1570445"/>
            <a:ext cx="8759222" cy="2758201"/>
          </a:xfrm>
          <a:prstGeom prst="rect">
            <a:avLst/>
          </a:prstGeom>
        </p:spPr>
        <p:txBody>
          <a:bodyPr vert="horz" wrap="square" lIns="0" tIns="69733" rIns="0" bIns="0" rtlCol="0">
            <a:spAutoFit/>
          </a:bodyPr>
          <a:lstStyle/>
          <a:p>
            <a:pPr marL="11527">
              <a:spcBef>
                <a:spcPts val="54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Local file system caching for</a:t>
            </a:r>
            <a:r>
              <a:rPr sz="1588" spc="54" dirty="0">
                <a:latin typeface="Times New Roman"/>
                <a:cs typeface="Times New Roman"/>
              </a:rPr>
              <a:t> </a:t>
            </a:r>
            <a:r>
              <a:rPr sz="1588" spc="-5" dirty="0">
                <a:latin typeface="Times New Roman"/>
                <a:cs typeface="Times New Roman"/>
              </a:rPr>
              <a:t>blobs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Asynchronous</a:t>
            </a:r>
            <a:r>
              <a:rPr sz="1588" spc="50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uploads</a:t>
            </a:r>
            <a:endParaRPr sz="1588">
              <a:latin typeface="Times New Roman"/>
              <a:cs typeface="Times New Roman"/>
            </a:endParaRPr>
          </a:p>
          <a:p>
            <a:pPr marL="194222">
              <a:spcBef>
                <a:spcPts val="508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Locally staged and then asynchronously uploaded to</a:t>
            </a:r>
            <a:r>
              <a:rPr sz="1407" spc="-77" dirty="0">
                <a:latin typeface="Times New Roman"/>
                <a:cs typeface="Times New Roman"/>
              </a:rPr>
              <a:t> </a:t>
            </a:r>
            <a:r>
              <a:rPr sz="1407" spc="14" dirty="0">
                <a:latin typeface="Times New Roman"/>
                <a:cs typeface="Times New Roman"/>
              </a:rPr>
              <a:t>S3/Azure/NFS</a:t>
            </a:r>
            <a:endParaRPr sz="1407">
              <a:latin typeface="Times New Roman"/>
              <a:cs typeface="Times New Roman"/>
            </a:endParaRPr>
          </a:p>
          <a:p>
            <a:pPr marL="376917" marR="4611" indent="-182695">
              <a:lnSpc>
                <a:spcPct val="102200"/>
              </a:lnSpc>
              <a:spcBef>
                <a:spcPts val="445"/>
              </a:spcBef>
              <a:tabLst>
                <a:tab pos="376917" algn="l"/>
                <a:tab pos="1598727" algn="l"/>
                <a:tab pos="2885664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Should </a:t>
            </a:r>
            <a:r>
              <a:rPr sz="1407" spc="14" dirty="0">
                <a:latin typeface="Times New Roman"/>
                <a:cs typeface="Times New Roman"/>
              </a:rPr>
              <a:t>be </a:t>
            </a:r>
            <a:r>
              <a:rPr sz="1407" spc="9" dirty="0">
                <a:latin typeface="Times New Roman"/>
                <a:cs typeface="Times New Roman"/>
              </a:rPr>
              <a:t>used with caution in the following scenario as asynchronous nature would have latency in </a:t>
            </a:r>
            <a:r>
              <a:rPr sz="1407" spc="5" dirty="0">
                <a:latin typeface="Times New Roman"/>
                <a:cs typeface="Times New Roman"/>
              </a:rPr>
              <a:t>uploads </a:t>
            </a:r>
            <a:r>
              <a:rPr sz="1407" spc="9" dirty="0">
                <a:latin typeface="Times New Roman"/>
                <a:cs typeface="Times New Roman"/>
              </a:rPr>
              <a:t>to the  DataStore and	Blob</a:t>
            </a:r>
            <a:r>
              <a:rPr sz="1407" spc="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not</a:t>
            </a:r>
            <a:r>
              <a:rPr sz="1407" spc="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found	transiently</a:t>
            </a:r>
            <a:r>
              <a:rPr sz="140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thrown: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462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5" dirty="0">
                <a:latin typeface="Times New Roman"/>
                <a:cs typeface="Times New Roman"/>
              </a:rPr>
              <a:t>In </a:t>
            </a:r>
            <a:r>
              <a:rPr sz="1180" spc="-9" dirty="0">
                <a:latin typeface="Times New Roman"/>
                <a:cs typeface="Times New Roman"/>
              </a:rPr>
              <a:t>clustered</a:t>
            </a:r>
            <a:r>
              <a:rPr sz="1180" spc="5" dirty="0">
                <a:latin typeface="Times New Roman"/>
                <a:cs typeface="Times New Roman"/>
              </a:rPr>
              <a:t> </a:t>
            </a:r>
            <a:r>
              <a:rPr sz="1180" spc="-9" dirty="0">
                <a:latin typeface="Times New Roman"/>
                <a:cs typeface="Times New Roman"/>
              </a:rPr>
              <a:t>environments</a:t>
            </a:r>
            <a:endParaRPr sz="1180">
              <a:latin typeface="Times New Roman"/>
              <a:cs typeface="Times New Roman"/>
            </a:endParaRPr>
          </a:p>
          <a:p>
            <a:pPr marL="376917">
              <a:spcBef>
                <a:spcPts val="462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On publish systems with binary-less</a:t>
            </a:r>
            <a:r>
              <a:rPr sz="1180" spc="14" dirty="0">
                <a:latin typeface="Times New Roman"/>
                <a:cs typeface="Times New Roman"/>
              </a:rPr>
              <a:t> </a:t>
            </a:r>
            <a:r>
              <a:rPr sz="1180" spc="-5" dirty="0">
                <a:latin typeface="Times New Roman"/>
                <a:cs typeface="Times New Roman"/>
              </a:rPr>
              <a:t>replication</a:t>
            </a:r>
            <a:endParaRPr sz="1180">
              <a:latin typeface="Times New Roman"/>
              <a:cs typeface="Times New Roman"/>
            </a:endParaRPr>
          </a:p>
          <a:p>
            <a:pPr marL="11527">
              <a:spcBef>
                <a:spcPts val="454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Some changes/improvements last</a:t>
            </a:r>
            <a:r>
              <a:rPr sz="1588" spc="50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release</a:t>
            </a:r>
            <a:endParaRPr sz="1588">
              <a:latin typeface="Times New Roman"/>
              <a:cs typeface="Times New Roman"/>
            </a:endParaRPr>
          </a:p>
          <a:p>
            <a:pPr marL="194222">
              <a:spcBef>
                <a:spcPts val="486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Separate local directories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uploads/downloads </a:t>
            </a:r>
            <a:r>
              <a:rPr sz="1407" spc="14" dirty="0">
                <a:latin typeface="Times New Roman"/>
                <a:cs typeface="Times New Roman"/>
              </a:rPr>
              <a:t>which </a:t>
            </a:r>
            <a:r>
              <a:rPr sz="1407" spc="9" dirty="0">
                <a:latin typeface="Times New Roman"/>
                <a:cs typeface="Times New Roman"/>
              </a:rPr>
              <a:t>enable robust cache</a:t>
            </a:r>
            <a:r>
              <a:rPr sz="1407" spc="-68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eviction</a:t>
            </a:r>
            <a:endParaRPr sz="1407">
              <a:latin typeface="Times New Roman"/>
              <a:cs typeface="Times New Roman"/>
            </a:endParaRPr>
          </a:p>
          <a:p>
            <a:pPr marL="194222">
              <a:spcBef>
                <a:spcPts val="499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14" dirty="0">
                <a:latin typeface="Times New Roman"/>
                <a:cs typeface="Times New Roman"/>
              </a:rPr>
              <a:t>Enabled </a:t>
            </a:r>
            <a:r>
              <a:rPr sz="1407" spc="9" dirty="0">
                <a:latin typeface="Times New Roman"/>
                <a:cs typeface="Times New Roman"/>
              </a:rPr>
              <a:t>detailed statistics to help in</a:t>
            </a:r>
            <a:r>
              <a:rPr sz="1407" spc="-82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optimization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3590941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BlobStore (Introduced with</a:t>
            </a:r>
            <a:r>
              <a:rPr spc="-77" dirty="0"/>
              <a:t> </a:t>
            </a:r>
            <a:r>
              <a:rPr spc="14" dirty="0"/>
              <a:t>Oak)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2989" y="5874656"/>
            <a:ext cx="14349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167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71582"/>
            <a:ext cx="5044952" cy="2550368"/>
          </a:xfrm>
          <a:prstGeom prst="rect">
            <a:avLst/>
          </a:prstGeom>
        </p:spPr>
        <p:txBody>
          <a:bodyPr vert="horz" wrap="square" lIns="0" tIns="67427" rIns="0" bIns="0" rtlCol="0">
            <a:spAutoFit/>
          </a:bodyPr>
          <a:lstStyle/>
          <a:p>
            <a:pPr marL="11527">
              <a:spcBef>
                <a:spcPts val="531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Chunking </a:t>
            </a:r>
            <a:r>
              <a:rPr sz="1861" spc="-9" dirty="0">
                <a:latin typeface="Times New Roman"/>
                <a:cs typeface="Times New Roman"/>
              </a:rPr>
              <a:t>of </a:t>
            </a:r>
            <a:r>
              <a:rPr sz="1861" spc="-5" dirty="0">
                <a:latin typeface="Times New Roman"/>
                <a:cs typeface="Times New Roman"/>
              </a:rPr>
              <a:t>binaries into 2 MB</a:t>
            </a:r>
            <a:r>
              <a:rPr sz="1861" spc="-231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block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45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Supported</a:t>
            </a:r>
            <a:r>
              <a:rPr sz="1861" spc="-227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backends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FileSystem -</a:t>
            </a:r>
            <a:r>
              <a:rPr sz="1543" spc="-9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FileBlobStore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  <a:tabLst>
                <a:tab pos="1200487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089" spc="59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Mongo	</a:t>
            </a:r>
            <a:r>
              <a:rPr sz="1543" spc="5" dirty="0">
                <a:latin typeface="Times New Roman"/>
                <a:cs typeface="Times New Roman"/>
              </a:rPr>
              <a:t>MongoBlobStore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0"/>
              </a:spcBef>
              <a:tabLst>
                <a:tab pos="1036810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089" spc="59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14" dirty="0">
                <a:latin typeface="Times New Roman"/>
                <a:cs typeface="Times New Roman"/>
              </a:rPr>
              <a:t>RDB	</a:t>
            </a:r>
            <a:r>
              <a:rPr sz="1543" spc="9" dirty="0">
                <a:latin typeface="Times New Roman"/>
                <a:cs typeface="Times New Roman"/>
              </a:rPr>
              <a:t>RDBBlobStore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62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Current recommendation is to use</a:t>
            </a:r>
            <a:r>
              <a:rPr sz="1861" spc="-245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DataStore.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Performance </a:t>
            </a:r>
            <a:r>
              <a:rPr sz="1543" spc="9" dirty="0">
                <a:latin typeface="Times New Roman"/>
                <a:cs typeface="Times New Roman"/>
              </a:rPr>
              <a:t>a </a:t>
            </a:r>
            <a:r>
              <a:rPr sz="1543" spc="5" dirty="0">
                <a:latin typeface="Times New Roman"/>
                <a:cs typeface="Times New Roman"/>
              </a:rPr>
              <a:t>concern </a:t>
            </a:r>
            <a:r>
              <a:rPr sz="1543" spc="9" dirty="0">
                <a:latin typeface="Times New Roman"/>
                <a:cs typeface="Times New Roman"/>
              </a:rPr>
              <a:t>with </a:t>
            </a:r>
            <a:r>
              <a:rPr sz="1543" spc="5" dirty="0">
                <a:latin typeface="Times New Roman"/>
                <a:cs typeface="Times New Roman"/>
              </a:rPr>
              <a:t>native</a:t>
            </a:r>
            <a:r>
              <a:rPr sz="1543" spc="54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Mongo/RDBBlobStore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Legacy reasons for </a:t>
            </a:r>
            <a:r>
              <a:rPr sz="1543" spc="9" dirty="0">
                <a:latin typeface="Times New Roman"/>
                <a:cs typeface="Times New Roman"/>
              </a:rPr>
              <a:t>upgraded </a:t>
            </a:r>
            <a:r>
              <a:rPr sz="1543" spc="5" dirty="0">
                <a:latin typeface="Times New Roman"/>
                <a:cs typeface="Times New Roman"/>
              </a:rPr>
              <a:t>systems </a:t>
            </a:r>
            <a:r>
              <a:rPr sz="1543" spc="9" dirty="0">
                <a:latin typeface="Times New Roman"/>
                <a:cs typeface="Times New Roman"/>
              </a:rPr>
              <a:t>(CQ 5.6)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9994" y="1427155"/>
            <a:ext cx="9028355" cy="2775119"/>
          </a:xfrm>
          <a:prstGeom prst="rect">
            <a:avLst/>
          </a:prstGeom>
          <a:solidFill>
            <a:srgbClr val="000000">
              <a:alpha val="701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78">
              <a:latin typeface="Times New Roman"/>
              <a:cs typeface="Times New Roman"/>
            </a:endParaRPr>
          </a:p>
          <a:p>
            <a:pPr marL="1258696" indent="-253007">
              <a:spcBef>
                <a:spcPts val="1606"/>
              </a:spcBef>
              <a:buAutoNum type="arabicPlain"/>
              <a:tabLst>
                <a:tab pos="1258120" algn="l"/>
                <a:tab pos="1259272" algn="l"/>
                <a:tab pos="1435628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Introduction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00A4E4"/>
                </a:solidFill>
                <a:latin typeface="Times New Roman"/>
                <a:cs typeface="Times New Roman"/>
              </a:rPr>
              <a:t>|	Configuration </a:t>
            </a:r>
            <a:r>
              <a:rPr sz="1997" spc="-9" dirty="0">
                <a:solidFill>
                  <a:srgbClr val="00A4E4"/>
                </a:solidFill>
                <a:latin typeface="Times New Roman"/>
                <a:cs typeface="Times New Roman"/>
              </a:rPr>
              <a:t>&amp; </a:t>
            </a:r>
            <a:r>
              <a:rPr sz="1997" spc="-5" dirty="0">
                <a:solidFill>
                  <a:srgbClr val="00A4E4"/>
                </a:solidFill>
                <a:latin typeface="Times New Roman"/>
                <a:cs typeface="Times New Roman"/>
              </a:rPr>
              <a:t>Deployment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</a:t>
            </a:r>
            <a:r>
              <a:rPr sz="1997" spc="-9" dirty="0">
                <a:solidFill>
                  <a:srgbClr val="FFFFFF"/>
                </a:solidFill>
                <a:latin typeface="Times New Roman"/>
                <a:cs typeface="Times New Roman"/>
              </a:rPr>
              <a:t>Garbage </a:t>
            </a: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spcBef>
                <a:spcPts val="5"/>
              </a:spcBef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Tooling </a:t>
            </a:r>
            <a:r>
              <a:rPr sz="1997" spc="-9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Troubleshooting</a:t>
            </a:r>
            <a:endParaRPr sz="1997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6041" y="5874656"/>
            <a:ext cx="8990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11527">
              <a:spcBef>
                <a:spcPts val="64"/>
              </a:spcBef>
            </a:pPr>
            <a:r>
              <a:rPr sz="499" spc="9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237322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Topologies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169</a:t>
            </a:fld>
            <a:endParaRPr spc="14" dirty="0"/>
          </a:p>
        </p:txBody>
      </p:sp>
      <p:sp>
        <p:nvSpPr>
          <p:cNvPr id="3" name="object 3"/>
          <p:cNvSpPr txBox="1"/>
          <p:nvPr/>
        </p:nvSpPr>
        <p:spPr>
          <a:xfrm>
            <a:off x="1730053" y="1557875"/>
            <a:ext cx="5521554" cy="2767083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Standalone/Clustered</a:t>
            </a:r>
            <a:r>
              <a:rPr sz="1861" spc="-227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setups</a:t>
            </a:r>
            <a:endParaRPr sz="1861">
              <a:latin typeface="Times New Roman"/>
              <a:cs typeface="Times New Roman"/>
            </a:endParaRPr>
          </a:p>
          <a:p>
            <a:pPr marL="267415">
              <a:spcBef>
                <a:spcPts val="495"/>
              </a:spcBef>
            </a:pPr>
            <a:r>
              <a:rPr sz="1543" spc="18" dirty="0">
                <a:latin typeface="Times New Roman"/>
                <a:cs typeface="Times New Roman"/>
              </a:rPr>
              <a:t>A </a:t>
            </a:r>
            <a:r>
              <a:rPr sz="1543" spc="5" dirty="0">
                <a:latin typeface="Times New Roman"/>
                <a:cs typeface="Times New Roman"/>
              </a:rPr>
              <a:t>dedicated DataStore for each</a:t>
            </a:r>
            <a:r>
              <a:rPr sz="1543" spc="-36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instance/cluster</a:t>
            </a:r>
            <a:endParaRPr sz="1543">
              <a:latin typeface="Times New Roman"/>
              <a:cs typeface="Times New Roman"/>
            </a:endParaRPr>
          </a:p>
          <a:p>
            <a:pPr marL="327353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Separate </a:t>
            </a:r>
            <a:r>
              <a:rPr sz="1407" spc="14" dirty="0">
                <a:latin typeface="Times New Roman"/>
                <a:cs typeface="Times New Roman"/>
              </a:rPr>
              <a:t>FDS </a:t>
            </a:r>
            <a:r>
              <a:rPr sz="1407" spc="9" dirty="0">
                <a:latin typeface="Times New Roman"/>
                <a:cs typeface="Times New Roman"/>
              </a:rPr>
              <a:t>or Separate S3/Azure</a:t>
            </a:r>
            <a:r>
              <a:rPr sz="140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container</a:t>
            </a:r>
            <a:endParaRPr sz="1407">
              <a:latin typeface="Times New Roman"/>
              <a:cs typeface="Times New Roman"/>
            </a:endParaRPr>
          </a:p>
          <a:p>
            <a:pPr marL="327353">
              <a:spcBef>
                <a:spcPts val="476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Separate </a:t>
            </a:r>
            <a:r>
              <a:rPr sz="1407" spc="5" dirty="0">
                <a:latin typeface="Times New Roman"/>
                <a:cs typeface="Times New Roman"/>
              </a:rPr>
              <a:t>or </a:t>
            </a:r>
            <a:r>
              <a:rPr sz="1407" spc="14" dirty="0">
                <a:latin typeface="Times New Roman"/>
                <a:cs typeface="Times New Roman"/>
              </a:rPr>
              <a:t>same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14" dirty="0">
                <a:latin typeface="Times New Roman"/>
                <a:cs typeface="Times New Roman"/>
              </a:rPr>
              <a:t>Cold </a:t>
            </a:r>
            <a:r>
              <a:rPr sz="1407" spc="9" dirty="0">
                <a:latin typeface="Times New Roman"/>
                <a:cs typeface="Times New Roman"/>
              </a:rPr>
              <a:t>standby store </a:t>
            </a:r>
            <a:r>
              <a:rPr sz="1407" spc="5" dirty="0">
                <a:latin typeface="Times New Roman"/>
                <a:cs typeface="Times New Roman"/>
              </a:rPr>
              <a:t>for</a:t>
            </a:r>
            <a:r>
              <a:rPr sz="1407" spc="9" dirty="0">
                <a:latin typeface="Times New Roman"/>
                <a:cs typeface="Times New Roman"/>
              </a:rPr>
              <a:t> SegmentNodeStore</a:t>
            </a:r>
            <a:endParaRPr sz="1407">
              <a:latin typeface="Times New Roman"/>
              <a:cs typeface="Times New Roman"/>
            </a:endParaRPr>
          </a:p>
          <a:p>
            <a:pPr marL="11527">
              <a:spcBef>
                <a:spcPts val="467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271" spc="127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Shared</a:t>
            </a:r>
            <a:endParaRPr sz="1861">
              <a:latin typeface="Times New Roman"/>
              <a:cs typeface="Times New Roman"/>
            </a:endParaRPr>
          </a:p>
          <a:p>
            <a:pPr marL="193646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543" spc="18" dirty="0">
                <a:latin typeface="Times New Roman"/>
                <a:cs typeface="Times New Roman"/>
              </a:rPr>
              <a:t>A </a:t>
            </a:r>
            <a:r>
              <a:rPr sz="1543" spc="5" dirty="0">
                <a:latin typeface="Times New Roman"/>
                <a:cs typeface="Times New Roman"/>
              </a:rPr>
              <a:t>little bit of </a:t>
            </a:r>
            <a:r>
              <a:rPr sz="1543" spc="9" dirty="0">
                <a:latin typeface="Times New Roman"/>
                <a:cs typeface="Times New Roman"/>
              </a:rPr>
              <a:t>a</a:t>
            </a:r>
            <a:r>
              <a:rPr sz="1543" spc="-95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misnomer</a:t>
            </a:r>
            <a:endParaRPr sz="1543">
              <a:latin typeface="Times New Roman"/>
              <a:cs typeface="Times New Roman"/>
            </a:endParaRPr>
          </a:p>
          <a:p>
            <a:pPr marL="193646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543" spc="5" dirty="0">
                <a:latin typeface="Times New Roman"/>
                <a:cs typeface="Times New Roman"/>
              </a:rPr>
              <a:t>Signifies DataStore shared </a:t>
            </a:r>
            <a:r>
              <a:rPr sz="1543" spc="9" dirty="0">
                <a:latin typeface="Times New Roman"/>
                <a:cs typeface="Times New Roman"/>
              </a:rPr>
              <a:t>among </a:t>
            </a:r>
            <a:r>
              <a:rPr sz="1543" spc="5" dirty="0">
                <a:latin typeface="Times New Roman"/>
                <a:cs typeface="Times New Roman"/>
              </a:rPr>
              <a:t>different/disparate</a:t>
            </a:r>
            <a:r>
              <a:rPr sz="1543" spc="-27" dirty="0">
                <a:latin typeface="Times New Roman"/>
                <a:cs typeface="Times New Roman"/>
              </a:rPr>
              <a:t> </a:t>
            </a:r>
            <a:r>
              <a:rPr sz="1543" dirty="0">
                <a:latin typeface="Times New Roman"/>
                <a:cs typeface="Times New Roman"/>
              </a:rPr>
              <a:t>repositories</a:t>
            </a:r>
            <a:endParaRPr sz="1543">
              <a:latin typeface="Times New Roman"/>
              <a:cs typeface="Times New Roman"/>
            </a:endParaRPr>
          </a:p>
          <a:p>
            <a:pPr marL="426481">
              <a:spcBef>
                <a:spcPts val="490"/>
              </a:spcBef>
            </a:pPr>
            <a:r>
              <a:rPr sz="1543" spc="9" dirty="0">
                <a:latin typeface="Times New Roman"/>
                <a:cs typeface="Times New Roman"/>
              </a:rPr>
              <a:t>E.g. </a:t>
            </a:r>
            <a:r>
              <a:rPr sz="1543" spc="14" dirty="0">
                <a:latin typeface="Times New Roman"/>
                <a:cs typeface="Times New Roman"/>
              </a:rPr>
              <a:t>An </a:t>
            </a:r>
            <a:r>
              <a:rPr sz="1543" spc="5" dirty="0">
                <a:latin typeface="Times New Roman"/>
                <a:cs typeface="Times New Roman"/>
              </a:rPr>
              <a:t>author and publish sharing the </a:t>
            </a:r>
            <a:r>
              <a:rPr sz="1543" spc="9" dirty="0">
                <a:latin typeface="Times New Roman"/>
                <a:cs typeface="Times New Roman"/>
              </a:rPr>
              <a:t>same</a:t>
            </a:r>
            <a:r>
              <a:rPr sz="1543" spc="-41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DataStore</a:t>
            </a:r>
            <a:endParaRPr sz="1543">
              <a:latin typeface="Times New Roman"/>
              <a:cs typeface="Times New Roman"/>
            </a:endParaRPr>
          </a:p>
          <a:p>
            <a:pPr marL="327353">
              <a:spcBef>
                <a:spcPts val="495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Shared </a:t>
            </a:r>
            <a:r>
              <a:rPr sz="1407" spc="14" dirty="0">
                <a:latin typeface="Times New Roman"/>
                <a:cs typeface="Times New Roman"/>
              </a:rPr>
              <a:t>FDS </a:t>
            </a:r>
            <a:r>
              <a:rPr sz="1407" spc="5" dirty="0">
                <a:latin typeface="Times New Roman"/>
                <a:cs typeface="Times New Roman"/>
              </a:rPr>
              <a:t>or </a:t>
            </a:r>
            <a:r>
              <a:rPr sz="1407" spc="9" dirty="0">
                <a:latin typeface="Times New Roman"/>
                <a:cs typeface="Times New Roman"/>
              </a:rPr>
              <a:t>Shared S3/Azure</a:t>
            </a:r>
            <a:r>
              <a:rPr sz="1407" spc="-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container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541" y="2362911"/>
            <a:ext cx="70326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i="1" spc="-140" dirty="0">
                <a:solidFill>
                  <a:srgbClr val="636B85"/>
                </a:solidFill>
                <a:latin typeface="Garamond"/>
                <a:cs typeface="Garamond"/>
              </a:rPr>
              <a:t>DEPLOYMENT</a:t>
            </a:r>
            <a:r>
              <a:rPr sz="5400" i="1" spc="-300" dirty="0">
                <a:solidFill>
                  <a:srgbClr val="636B85"/>
                </a:solidFill>
                <a:latin typeface="Garamond"/>
                <a:cs typeface="Garamond"/>
              </a:rPr>
              <a:t> </a:t>
            </a:r>
            <a:r>
              <a:rPr sz="5400" i="1" spc="-80" dirty="0">
                <a:solidFill>
                  <a:srgbClr val="636B85"/>
                </a:solidFill>
                <a:latin typeface="Garamond"/>
                <a:cs typeface="Garamond"/>
              </a:rPr>
              <a:t>MODEL</a:t>
            </a:r>
            <a:endParaRPr sz="54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8541" y="3514725"/>
            <a:ext cx="4601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Plan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the 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deployment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model well in</a:t>
            </a:r>
            <a:r>
              <a:rPr sz="2400" i="1" spc="4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advance…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53642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Configur</a:t>
            </a:r>
            <a:r>
              <a:rPr spc="18" dirty="0"/>
              <a:t>a</a:t>
            </a:r>
            <a:r>
              <a:rPr spc="14" dirty="0"/>
              <a:t>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170</a:t>
            </a:fld>
            <a:endParaRPr spc="14" dirty="0"/>
          </a:p>
        </p:txBody>
      </p:sp>
      <p:sp>
        <p:nvSpPr>
          <p:cNvPr id="3" name="object 3"/>
          <p:cNvSpPr txBox="1"/>
          <p:nvPr/>
        </p:nvSpPr>
        <p:spPr>
          <a:xfrm>
            <a:off x="1554403" y="1628292"/>
            <a:ext cx="7932228" cy="3604990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861" spc="-5" dirty="0">
                <a:latin typeface="Times New Roman"/>
                <a:cs typeface="Times New Roman"/>
              </a:rPr>
              <a:t>Configuring a DataStore for AEM/OSGi</a:t>
            </a:r>
            <a:r>
              <a:rPr sz="1861" spc="-5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setups</a:t>
            </a:r>
            <a:endParaRPr sz="1861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1815">
              <a:latin typeface="Times New Roman"/>
              <a:cs typeface="Times New Roman"/>
            </a:endParaRPr>
          </a:p>
          <a:p>
            <a:pPr marL="328506" marR="1078306" indent="-317556">
              <a:lnSpc>
                <a:spcPct val="124400"/>
              </a:lnSpc>
              <a:tabLst>
                <a:tab pos="222462" algn="l"/>
              </a:tabLst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861" spc="-5" dirty="0">
                <a:latin typeface="Times New Roman"/>
                <a:cs typeface="Times New Roman"/>
              </a:rPr>
              <a:t>SegmentNodeStoreService/DocumentNodeStoreService configuration  </a:t>
            </a:r>
            <a:r>
              <a:rPr sz="1543" spc="5" dirty="0">
                <a:latin typeface="Times New Roman"/>
                <a:cs typeface="Times New Roman"/>
              </a:rPr>
              <a:t>org.apache.jackrabbit.oak.segment.SegmentNodeStoreService  org.apache.jackrabbit.oak.plugins.document.DocumentNodeStoreService</a:t>
            </a:r>
            <a:endParaRPr sz="1543">
              <a:latin typeface="Times New Roman"/>
              <a:cs typeface="Times New Roman"/>
            </a:endParaRPr>
          </a:p>
          <a:p>
            <a:pPr marL="170592">
              <a:spcBef>
                <a:spcPts val="495"/>
              </a:spcBef>
              <a:tabLst>
                <a:tab pos="381528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customBlobStore </a:t>
            </a:r>
            <a:r>
              <a:rPr sz="1407" spc="14" dirty="0">
                <a:latin typeface="Times New Roman"/>
                <a:cs typeface="Times New Roman"/>
              </a:rPr>
              <a:t>=</a:t>
            </a:r>
            <a:r>
              <a:rPr sz="1407" spc="-41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true</a:t>
            </a:r>
            <a:endParaRPr sz="1407">
              <a:latin typeface="Times New Roman"/>
              <a:cs typeface="Times New Roman"/>
            </a:endParaRPr>
          </a:p>
          <a:p>
            <a:pPr marL="170592">
              <a:spcBef>
                <a:spcPts val="499"/>
              </a:spcBef>
              <a:tabLst>
                <a:tab pos="381528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blobTrackSnapshotIntervalInSecs</a:t>
            </a:r>
            <a:endParaRPr sz="1407">
              <a:latin typeface="Times New Roman"/>
              <a:cs typeface="Times New Roman"/>
            </a:endParaRPr>
          </a:p>
          <a:p>
            <a:pPr marL="170592">
              <a:spcBef>
                <a:spcPts val="504"/>
              </a:spcBef>
              <a:tabLst>
                <a:tab pos="381528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blobGcMaxAgeInSecs</a:t>
            </a:r>
            <a:endParaRPr sz="1407">
              <a:latin typeface="Times New Roman"/>
              <a:cs typeface="Times New Roman"/>
            </a:endParaRPr>
          </a:p>
          <a:p>
            <a:pPr marL="11527">
              <a:spcBef>
                <a:spcPts val="445"/>
              </a:spcBef>
              <a:tabLst>
                <a:tab pos="222462" algn="l"/>
              </a:tabLst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861" spc="-5" dirty="0">
                <a:latin typeface="Times New Roman"/>
                <a:cs typeface="Times New Roman"/>
              </a:rPr>
              <a:t>DataStore</a:t>
            </a:r>
            <a:endParaRPr sz="1861">
              <a:latin typeface="Times New Roman"/>
              <a:cs typeface="Times New Roman"/>
            </a:endParaRPr>
          </a:p>
          <a:p>
            <a:pPr marL="170592">
              <a:spcBef>
                <a:spcPts val="495"/>
              </a:spcBef>
              <a:tabLst>
                <a:tab pos="381528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543" spc="9" dirty="0">
                <a:latin typeface="Times New Roman"/>
                <a:cs typeface="Times New Roman"/>
              </a:rPr>
              <a:t>FileDataStore (FDS) </a:t>
            </a:r>
            <a:r>
              <a:rPr sz="1543" spc="5" dirty="0">
                <a:latin typeface="Times New Roman"/>
                <a:cs typeface="Times New Roman"/>
              </a:rPr>
              <a:t>-</a:t>
            </a:r>
            <a:r>
              <a:rPr sz="1543" spc="-64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org.apache.jackrabbit.oak.plugins.datastore.FileDataStore.config</a:t>
            </a:r>
            <a:endParaRPr sz="1543">
              <a:latin typeface="Times New Roman"/>
              <a:cs typeface="Times New Roman"/>
            </a:endParaRPr>
          </a:p>
          <a:p>
            <a:pPr marL="170592">
              <a:spcBef>
                <a:spcPts val="490"/>
              </a:spcBef>
              <a:tabLst>
                <a:tab pos="381528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543" spc="9" dirty="0">
                <a:latin typeface="Times New Roman"/>
                <a:cs typeface="Times New Roman"/>
              </a:rPr>
              <a:t>S3DataStore (S3) </a:t>
            </a:r>
            <a:r>
              <a:rPr sz="1543" spc="5" dirty="0">
                <a:latin typeface="Times New Roman"/>
                <a:cs typeface="Times New Roman"/>
              </a:rPr>
              <a:t>-</a:t>
            </a:r>
            <a:r>
              <a:rPr sz="1543" spc="-41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org.apache.jackrabbit.oak.plugins.datastore.S3DataStore.config</a:t>
            </a:r>
            <a:endParaRPr sz="1543">
              <a:latin typeface="Times New Roman"/>
              <a:cs typeface="Times New Roman"/>
            </a:endParaRPr>
          </a:p>
          <a:p>
            <a:pPr marL="170592">
              <a:spcBef>
                <a:spcPts val="495"/>
              </a:spcBef>
              <a:tabLst>
                <a:tab pos="381528" algn="l"/>
                <a:tab pos="2580212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543" spc="9" dirty="0">
                <a:latin typeface="Times New Roman"/>
                <a:cs typeface="Times New Roman"/>
              </a:rPr>
              <a:t>AzureDataStore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(Azure)	</a:t>
            </a:r>
            <a:r>
              <a:rPr sz="1543" spc="5" dirty="0">
                <a:latin typeface="Times New Roman"/>
                <a:cs typeface="Times New Roman"/>
              </a:rPr>
              <a:t>org.apache.jackrabbit.oak.plugins.datastore.AzureDataStore.config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843015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23" dirty="0"/>
              <a:t>AEM</a:t>
            </a:r>
            <a:r>
              <a:rPr spc="-64" dirty="0"/>
              <a:t> </a:t>
            </a:r>
            <a:r>
              <a:rPr spc="18" dirty="0"/>
              <a:t>Runmodes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171</a:t>
            </a:fld>
            <a:endParaRPr spc="14" dirty="0"/>
          </a:p>
        </p:txBody>
      </p:sp>
      <p:sp>
        <p:nvSpPr>
          <p:cNvPr id="3" name="object 3"/>
          <p:cNvSpPr txBox="1"/>
          <p:nvPr/>
        </p:nvSpPr>
        <p:spPr>
          <a:xfrm>
            <a:off x="1554403" y="1571582"/>
            <a:ext cx="4006455" cy="1947254"/>
          </a:xfrm>
          <a:prstGeom prst="rect">
            <a:avLst/>
          </a:prstGeom>
        </p:spPr>
        <p:txBody>
          <a:bodyPr vert="horz" wrap="square" lIns="0" tIns="67427" rIns="0" bIns="0" rtlCol="0">
            <a:spAutoFit/>
          </a:bodyPr>
          <a:lstStyle/>
          <a:p>
            <a:pPr marL="11527">
              <a:spcBef>
                <a:spcPts val="531"/>
              </a:spcBef>
            </a:pPr>
            <a:r>
              <a:rPr sz="1861" spc="-5" dirty="0">
                <a:latin typeface="Times New Roman"/>
                <a:cs typeface="Times New Roman"/>
              </a:rPr>
              <a:t>In conjunction with the configuration</a:t>
            </a:r>
            <a:r>
              <a:rPr sz="1861" spc="-27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files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45"/>
              </a:spcBef>
              <a:tabLst>
                <a:tab pos="222462" algn="l"/>
              </a:tabLst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861" spc="-5" dirty="0">
                <a:latin typeface="Times New Roman"/>
                <a:cs typeface="Times New Roman"/>
              </a:rPr>
              <a:t>SegmentNodeStore</a:t>
            </a:r>
            <a:endParaRPr sz="1861">
              <a:latin typeface="Times New Roman"/>
              <a:cs typeface="Times New Roman"/>
            </a:endParaRPr>
          </a:p>
          <a:p>
            <a:pPr marL="170592">
              <a:spcBef>
                <a:spcPts val="495"/>
              </a:spcBef>
              <a:tabLst>
                <a:tab pos="381528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543" spc="14" dirty="0">
                <a:latin typeface="Times New Roman"/>
                <a:cs typeface="Times New Roman"/>
              </a:rPr>
              <a:t>FDS </a:t>
            </a:r>
            <a:r>
              <a:rPr sz="1543" spc="9" dirty="0">
                <a:latin typeface="Times New Roman"/>
                <a:cs typeface="Times New Roman"/>
              </a:rPr>
              <a:t>-crx3tar(AEM</a:t>
            </a:r>
            <a:r>
              <a:rPr sz="1543" spc="-14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default)</a:t>
            </a:r>
            <a:endParaRPr sz="1543">
              <a:latin typeface="Times New Roman"/>
              <a:cs typeface="Times New Roman"/>
            </a:endParaRPr>
          </a:p>
          <a:p>
            <a:pPr marL="170592">
              <a:spcBef>
                <a:spcPts val="495"/>
              </a:spcBef>
              <a:tabLst>
                <a:tab pos="381528" algn="l"/>
                <a:tab pos="1337076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543" spc="9" dirty="0">
                <a:latin typeface="Times New Roman"/>
                <a:cs typeface="Times New Roman"/>
              </a:rPr>
              <a:t>S3/Azure	</a:t>
            </a:r>
            <a:r>
              <a:rPr sz="1543" spc="5" dirty="0">
                <a:latin typeface="Times New Roman"/>
                <a:cs typeface="Times New Roman"/>
              </a:rPr>
              <a:t>crx3tar-nofds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58"/>
              </a:spcBef>
              <a:tabLst>
                <a:tab pos="222462" algn="l"/>
              </a:tabLst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861" spc="-5" dirty="0">
                <a:latin typeface="Times New Roman"/>
                <a:cs typeface="Times New Roman"/>
              </a:rPr>
              <a:t>DocumentNodeStore</a:t>
            </a:r>
            <a:endParaRPr sz="1861">
              <a:latin typeface="Times New Roman"/>
              <a:cs typeface="Times New Roman"/>
            </a:endParaRPr>
          </a:p>
          <a:p>
            <a:pPr marL="170592">
              <a:spcBef>
                <a:spcPts val="499"/>
              </a:spcBef>
              <a:tabLst>
                <a:tab pos="381528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543" spc="5" dirty="0">
                <a:latin typeface="Times New Roman"/>
                <a:cs typeface="Times New Roman"/>
              </a:rPr>
              <a:t>crx3mongo/crx3rdb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520285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864415" algn="l"/>
              </a:tabLst>
            </a:pPr>
            <a:r>
              <a:rPr spc="14" dirty="0"/>
              <a:t>Configuration	</a:t>
            </a:r>
            <a:r>
              <a:rPr spc="23" dirty="0"/>
              <a:t>FDS </a:t>
            </a:r>
            <a:r>
              <a:rPr spc="14" dirty="0"/>
              <a:t>Configuration</a:t>
            </a:r>
            <a:r>
              <a:rPr spc="-54" dirty="0"/>
              <a:t> </a:t>
            </a:r>
            <a:r>
              <a:rPr spc="14" dirty="0"/>
              <a:t>parameters</a:t>
            </a:r>
          </a:p>
        </p:txBody>
      </p:sp>
      <p:sp>
        <p:nvSpPr>
          <p:cNvPr id="3" name="object 3"/>
          <p:cNvSpPr/>
          <p:nvPr/>
        </p:nvSpPr>
        <p:spPr>
          <a:xfrm>
            <a:off x="1737850" y="1696265"/>
            <a:ext cx="331374" cy="189604"/>
          </a:xfrm>
          <a:custGeom>
            <a:avLst/>
            <a:gdLst/>
            <a:ahLst/>
            <a:cxnLst/>
            <a:rect l="l" t="t" r="r" b="b"/>
            <a:pathLst>
              <a:path w="365125" h="208914">
                <a:moveTo>
                  <a:pt x="63296" y="51790"/>
                </a:moveTo>
                <a:lnTo>
                  <a:pt x="27178" y="60121"/>
                </a:lnTo>
                <a:lnTo>
                  <a:pt x="26784" y="60325"/>
                </a:lnTo>
                <a:lnTo>
                  <a:pt x="26581" y="61112"/>
                </a:lnTo>
                <a:lnTo>
                  <a:pt x="190" y="207162"/>
                </a:lnTo>
                <a:lnTo>
                  <a:pt x="0" y="207759"/>
                </a:lnTo>
                <a:lnTo>
                  <a:pt x="190" y="208356"/>
                </a:lnTo>
                <a:lnTo>
                  <a:pt x="1181" y="208356"/>
                </a:lnTo>
                <a:lnTo>
                  <a:pt x="2971" y="208356"/>
                </a:lnTo>
                <a:lnTo>
                  <a:pt x="5753" y="207759"/>
                </a:lnTo>
                <a:lnTo>
                  <a:pt x="9118" y="207365"/>
                </a:lnTo>
                <a:lnTo>
                  <a:pt x="10121" y="207162"/>
                </a:lnTo>
                <a:lnTo>
                  <a:pt x="10312" y="206375"/>
                </a:lnTo>
                <a:lnTo>
                  <a:pt x="19240" y="157162"/>
                </a:lnTo>
                <a:lnTo>
                  <a:pt x="24599" y="158953"/>
                </a:lnTo>
                <a:lnTo>
                  <a:pt x="30162" y="159740"/>
                </a:lnTo>
                <a:lnTo>
                  <a:pt x="37896" y="159740"/>
                </a:lnTo>
                <a:lnTo>
                  <a:pt x="61283" y="154838"/>
                </a:lnTo>
                <a:lnTo>
                  <a:pt x="81378" y="141063"/>
                </a:lnTo>
                <a:lnTo>
                  <a:pt x="95411" y="119808"/>
                </a:lnTo>
                <a:lnTo>
                  <a:pt x="100609" y="92468"/>
                </a:lnTo>
                <a:lnTo>
                  <a:pt x="97988" y="75734"/>
                </a:lnTo>
                <a:lnTo>
                  <a:pt x="90511" y="62904"/>
                </a:lnTo>
                <a:lnTo>
                  <a:pt x="78754" y="54687"/>
                </a:lnTo>
                <a:lnTo>
                  <a:pt x="63296" y="51790"/>
                </a:lnTo>
                <a:close/>
              </a:path>
              <a:path w="365125" h="208914">
                <a:moveTo>
                  <a:pt x="60718" y="60718"/>
                </a:moveTo>
                <a:lnTo>
                  <a:pt x="74746" y="63338"/>
                </a:lnTo>
                <a:lnTo>
                  <a:pt x="83937" y="70516"/>
                </a:lnTo>
                <a:lnTo>
                  <a:pt x="88961" y="81228"/>
                </a:lnTo>
                <a:lnTo>
                  <a:pt x="90487" y="94449"/>
                </a:lnTo>
                <a:lnTo>
                  <a:pt x="86254" y="116822"/>
                </a:lnTo>
                <a:lnTo>
                  <a:pt x="74933" y="134689"/>
                </a:lnTo>
                <a:lnTo>
                  <a:pt x="58587" y="146527"/>
                </a:lnTo>
                <a:lnTo>
                  <a:pt x="39281" y="150812"/>
                </a:lnTo>
                <a:lnTo>
                  <a:pt x="33731" y="150812"/>
                </a:lnTo>
                <a:lnTo>
                  <a:pt x="26187" y="150012"/>
                </a:lnTo>
                <a:lnTo>
                  <a:pt x="21234" y="147840"/>
                </a:lnTo>
                <a:lnTo>
                  <a:pt x="35521" y="66281"/>
                </a:lnTo>
                <a:lnTo>
                  <a:pt x="41937" y="63901"/>
                </a:lnTo>
                <a:lnTo>
                  <a:pt x="48339" y="62156"/>
                </a:lnTo>
                <a:lnTo>
                  <a:pt x="54631" y="61084"/>
                </a:lnTo>
                <a:lnTo>
                  <a:pt x="60718" y="60718"/>
                </a:lnTo>
                <a:close/>
              </a:path>
              <a:path w="365125" h="208914">
                <a:moveTo>
                  <a:pt x="205778" y="55562"/>
                </a:moveTo>
                <a:lnTo>
                  <a:pt x="205778" y="54762"/>
                </a:lnTo>
                <a:lnTo>
                  <a:pt x="205778" y="54571"/>
                </a:lnTo>
                <a:lnTo>
                  <a:pt x="205574" y="54368"/>
                </a:lnTo>
                <a:lnTo>
                  <a:pt x="199821" y="52387"/>
                </a:lnTo>
                <a:lnTo>
                  <a:pt x="192874" y="51790"/>
                </a:lnTo>
                <a:lnTo>
                  <a:pt x="185331" y="51790"/>
                </a:lnTo>
                <a:lnTo>
                  <a:pt x="156703" y="57391"/>
                </a:lnTo>
                <a:lnTo>
                  <a:pt x="134734" y="72182"/>
                </a:lnTo>
                <a:lnTo>
                  <a:pt x="120651" y="93147"/>
                </a:lnTo>
                <a:lnTo>
                  <a:pt x="115684" y="117271"/>
                </a:lnTo>
                <a:lnTo>
                  <a:pt x="118858" y="136134"/>
                </a:lnTo>
                <a:lnTo>
                  <a:pt x="127688" y="149374"/>
                </a:lnTo>
                <a:lnTo>
                  <a:pt x="141133" y="157180"/>
                </a:lnTo>
                <a:lnTo>
                  <a:pt x="158153" y="159740"/>
                </a:lnTo>
                <a:lnTo>
                  <a:pt x="165997" y="159365"/>
                </a:lnTo>
                <a:lnTo>
                  <a:pt x="205778" y="55562"/>
                </a:lnTo>
                <a:close/>
              </a:path>
              <a:path w="365125" h="208914">
                <a:moveTo>
                  <a:pt x="178981" y="147434"/>
                </a:moveTo>
                <a:lnTo>
                  <a:pt x="173824" y="149821"/>
                </a:lnTo>
                <a:lnTo>
                  <a:pt x="167678" y="150812"/>
                </a:lnTo>
                <a:lnTo>
                  <a:pt x="160134" y="150812"/>
                </a:lnTo>
                <a:lnTo>
                  <a:pt x="144890" y="148464"/>
                </a:lnTo>
                <a:lnTo>
                  <a:pt x="134188" y="141706"/>
                </a:lnTo>
                <a:lnTo>
                  <a:pt x="127876" y="130967"/>
                </a:lnTo>
                <a:lnTo>
                  <a:pt x="125806" y="116674"/>
                </a:lnTo>
                <a:lnTo>
                  <a:pt x="130144" y="95348"/>
                </a:lnTo>
                <a:lnTo>
                  <a:pt x="142201" y="77443"/>
                </a:lnTo>
                <a:lnTo>
                  <a:pt x="160546" y="65116"/>
                </a:lnTo>
                <a:lnTo>
                  <a:pt x="183743" y="60528"/>
                </a:lnTo>
                <a:lnTo>
                  <a:pt x="189103" y="60528"/>
                </a:lnTo>
                <a:lnTo>
                  <a:pt x="192684" y="61112"/>
                </a:lnTo>
                <a:lnTo>
                  <a:pt x="194665" y="61518"/>
                </a:lnTo>
                <a:lnTo>
                  <a:pt x="178981" y="147434"/>
                </a:lnTo>
                <a:close/>
              </a:path>
              <a:path w="365125" h="208914">
                <a:moveTo>
                  <a:pt x="259448" y="148628"/>
                </a:moveTo>
                <a:lnTo>
                  <a:pt x="259448" y="148031"/>
                </a:lnTo>
                <a:lnTo>
                  <a:pt x="259054" y="147840"/>
                </a:lnTo>
                <a:lnTo>
                  <a:pt x="258457" y="148031"/>
                </a:lnTo>
                <a:lnTo>
                  <a:pt x="253301" y="150418"/>
                </a:lnTo>
                <a:lnTo>
                  <a:pt x="249732" y="150812"/>
                </a:lnTo>
                <a:lnTo>
                  <a:pt x="245960" y="150812"/>
                </a:lnTo>
                <a:lnTo>
                  <a:pt x="237223" y="150812"/>
                </a:lnTo>
                <a:lnTo>
                  <a:pt x="234454" y="144856"/>
                </a:lnTo>
                <a:lnTo>
                  <a:pt x="236232" y="134543"/>
                </a:lnTo>
                <a:lnTo>
                  <a:pt x="249529" y="62699"/>
                </a:lnTo>
                <a:lnTo>
                  <a:pt x="270967" y="62699"/>
                </a:lnTo>
                <a:lnTo>
                  <a:pt x="271754" y="62699"/>
                </a:lnTo>
                <a:lnTo>
                  <a:pt x="271957" y="62509"/>
                </a:lnTo>
                <a:lnTo>
                  <a:pt x="272148" y="61518"/>
                </a:lnTo>
                <a:lnTo>
                  <a:pt x="273545" y="54762"/>
                </a:lnTo>
                <a:lnTo>
                  <a:pt x="273735" y="54178"/>
                </a:lnTo>
                <a:lnTo>
                  <a:pt x="273342" y="53771"/>
                </a:lnTo>
                <a:lnTo>
                  <a:pt x="272554" y="53771"/>
                </a:lnTo>
                <a:lnTo>
                  <a:pt x="251320" y="53771"/>
                </a:lnTo>
                <a:lnTo>
                  <a:pt x="257073" y="23609"/>
                </a:lnTo>
                <a:lnTo>
                  <a:pt x="256679" y="23215"/>
                </a:lnTo>
                <a:lnTo>
                  <a:pt x="256082" y="23418"/>
                </a:lnTo>
                <a:lnTo>
                  <a:pt x="253098" y="24803"/>
                </a:lnTo>
                <a:lnTo>
                  <a:pt x="250520" y="25196"/>
                </a:lnTo>
                <a:lnTo>
                  <a:pt x="247154" y="25603"/>
                </a:lnTo>
                <a:lnTo>
                  <a:pt x="246748" y="25603"/>
                </a:lnTo>
                <a:lnTo>
                  <a:pt x="246557" y="25793"/>
                </a:lnTo>
                <a:lnTo>
                  <a:pt x="241198" y="53771"/>
                </a:lnTo>
                <a:lnTo>
                  <a:pt x="226110" y="53771"/>
                </a:lnTo>
                <a:lnTo>
                  <a:pt x="225323" y="53771"/>
                </a:lnTo>
                <a:lnTo>
                  <a:pt x="225120" y="53975"/>
                </a:lnTo>
                <a:lnTo>
                  <a:pt x="224929" y="54571"/>
                </a:lnTo>
                <a:lnTo>
                  <a:pt x="223532" y="61518"/>
                </a:lnTo>
                <a:lnTo>
                  <a:pt x="223342" y="62699"/>
                </a:lnTo>
                <a:lnTo>
                  <a:pt x="223532" y="62699"/>
                </a:lnTo>
                <a:lnTo>
                  <a:pt x="224332" y="62699"/>
                </a:lnTo>
                <a:lnTo>
                  <a:pt x="239407" y="62699"/>
                </a:lnTo>
                <a:lnTo>
                  <a:pt x="226707" y="133350"/>
                </a:lnTo>
                <a:lnTo>
                  <a:pt x="226065" y="145842"/>
                </a:lnTo>
                <a:lnTo>
                  <a:pt x="229165" y="153984"/>
                </a:lnTo>
                <a:lnTo>
                  <a:pt x="235055" y="158406"/>
                </a:lnTo>
                <a:lnTo>
                  <a:pt x="242785" y="159740"/>
                </a:lnTo>
                <a:lnTo>
                  <a:pt x="248335" y="159740"/>
                </a:lnTo>
                <a:lnTo>
                  <a:pt x="258064" y="155181"/>
                </a:lnTo>
                <a:lnTo>
                  <a:pt x="259448" y="148628"/>
                </a:lnTo>
                <a:close/>
              </a:path>
              <a:path w="365125" h="208914">
                <a:moveTo>
                  <a:pt x="275031" y="156768"/>
                </a:moveTo>
                <a:lnTo>
                  <a:pt x="275031" y="157162"/>
                </a:lnTo>
                <a:lnTo>
                  <a:pt x="275424" y="157556"/>
                </a:lnTo>
                <a:lnTo>
                  <a:pt x="276021" y="157556"/>
                </a:lnTo>
                <a:lnTo>
                  <a:pt x="283959" y="157556"/>
                </a:lnTo>
                <a:lnTo>
                  <a:pt x="284759" y="157556"/>
                </a:lnTo>
                <a:lnTo>
                  <a:pt x="285153" y="157556"/>
                </a:lnTo>
                <a:lnTo>
                  <a:pt x="285343" y="156768"/>
                </a:lnTo>
                <a:lnTo>
                  <a:pt x="297256" y="90690"/>
                </a:lnTo>
                <a:lnTo>
                  <a:pt x="298043" y="86118"/>
                </a:lnTo>
                <a:lnTo>
                  <a:pt x="299237" y="84531"/>
                </a:lnTo>
                <a:lnTo>
                  <a:pt x="337731" y="60528"/>
                </a:lnTo>
                <a:lnTo>
                  <a:pt x="347596" y="62772"/>
                </a:lnTo>
                <a:lnTo>
                  <a:pt x="353217" y="68960"/>
                </a:lnTo>
                <a:lnTo>
                  <a:pt x="355263" y="78273"/>
                </a:lnTo>
                <a:lnTo>
                  <a:pt x="354406" y="89890"/>
                </a:lnTo>
                <a:lnTo>
                  <a:pt x="341706" y="156565"/>
                </a:lnTo>
                <a:lnTo>
                  <a:pt x="341706" y="157162"/>
                </a:lnTo>
                <a:lnTo>
                  <a:pt x="341909" y="157556"/>
                </a:lnTo>
                <a:lnTo>
                  <a:pt x="342900" y="157556"/>
                </a:lnTo>
                <a:lnTo>
                  <a:pt x="350837" y="157556"/>
                </a:lnTo>
                <a:lnTo>
                  <a:pt x="351828" y="157556"/>
                </a:lnTo>
                <a:lnTo>
                  <a:pt x="352018" y="157365"/>
                </a:lnTo>
                <a:lnTo>
                  <a:pt x="352221" y="156565"/>
                </a:lnTo>
                <a:lnTo>
                  <a:pt x="364324" y="90881"/>
                </a:lnTo>
                <a:lnTo>
                  <a:pt x="364759" y="70960"/>
                </a:lnTo>
                <a:lnTo>
                  <a:pt x="359294" y="59058"/>
                </a:lnTo>
                <a:lnTo>
                  <a:pt x="350292" y="53294"/>
                </a:lnTo>
                <a:lnTo>
                  <a:pt x="340118" y="51790"/>
                </a:lnTo>
                <a:lnTo>
                  <a:pt x="328107" y="53520"/>
                </a:lnTo>
                <a:lnTo>
                  <a:pt x="317396" y="58189"/>
                </a:lnTo>
                <a:lnTo>
                  <a:pt x="308027" y="65019"/>
                </a:lnTo>
                <a:lnTo>
                  <a:pt x="300037" y="73228"/>
                </a:lnTo>
                <a:lnTo>
                  <a:pt x="313131" y="787"/>
                </a:lnTo>
                <a:lnTo>
                  <a:pt x="313524" y="0"/>
                </a:lnTo>
                <a:lnTo>
                  <a:pt x="312928" y="0"/>
                </a:lnTo>
                <a:lnTo>
                  <a:pt x="312331" y="0"/>
                </a:lnTo>
                <a:lnTo>
                  <a:pt x="310946" y="203"/>
                </a:lnTo>
                <a:lnTo>
                  <a:pt x="306184" y="596"/>
                </a:lnTo>
                <a:lnTo>
                  <a:pt x="303999" y="787"/>
                </a:lnTo>
                <a:lnTo>
                  <a:pt x="303403" y="1193"/>
                </a:lnTo>
                <a:lnTo>
                  <a:pt x="303212" y="1384"/>
                </a:lnTo>
                <a:lnTo>
                  <a:pt x="303009" y="2184"/>
                </a:lnTo>
                <a:lnTo>
                  <a:pt x="275031" y="156768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5362839" y="1708506"/>
            <a:ext cx="464499" cy="130821"/>
          </a:xfrm>
          <a:custGeom>
            <a:avLst/>
            <a:gdLst/>
            <a:ahLst/>
            <a:cxnLst/>
            <a:rect l="l" t="t" r="r" b="b"/>
            <a:pathLst>
              <a:path w="511810" h="144144">
                <a:moveTo>
                  <a:pt x="0" y="91287"/>
                </a:moveTo>
                <a:lnTo>
                  <a:pt x="0" y="91884"/>
                </a:lnTo>
                <a:lnTo>
                  <a:pt x="190" y="92074"/>
                </a:lnTo>
                <a:lnTo>
                  <a:pt x="596" y="92278"/>
                </a:lnTo>
                <a:lnTo>
                  <a:pt x="95643" y="141884"/>
                </a:lnTo>
                <a:lnTo>
                  <a:pt x="96240" y="142087"/>
                </a:lnTo>
                <a:lnTo>
                  <a:pt x="96431" y="141884"/>
                </a:lnTo>
                <a:lnTo>
                  <a:pt x="96431" y="141287"/>
                </a:lnTo>
                <a:lnTo>
                  <a:pt x="96431" y="133756"/>
                </a:lnTo>
                <a:lnTo>
                  <a:pt x="96431" y="132765"/>
                </a:lnTo>
                <a:lnTo>
                  <a:pt x="96240" y="132765"/>
                </a:lnTo>
                <a:lnTo>
                  <a:pt x="95846" y="132562"/>
                </a:lnTo>
                <a:lnTo>
                  <a:pt x="9918" y="87718"/>
                </a:lnTo>
                <a:lnTo>
                  <a:pt x="9918" y="87515"/>
                </a:lnTo>
                <a:lnTo>
                  <a:pt x="95643" y="42862"/>
                </a:lnTo>
                <a:lnTo>
                  <a:pt x="96240" y="42671"/>
                </a:lnTo>
                <a:lnTo>
                  <a:pt x="96431" y="42278"/>
                </a:lnTo>
                <a:lnTo>
                  <a:pt x="96431" y="41478"/>
                </a:lnTo>
                <a:lnTo>
                  <a:pt x="96431" y="33934"/>
                </a:lnTo>
                <a:lnTo>
                  <a:pt x="96431" y="33540"/>
                </a:lnTo>
                <a:lnTo>
                  <a:pt x="96037" y="33337"/>
                </a:lnTo>
                <a:lnTo>
                  <a:pt x="95250" y="33540"/>
                </a:lnTo>
                <a:lnTo>
                  <a:pt x="393" y="83146"/>
                </a:lnTo>
                <a:lnTo>
                  <a:pt x="190" y="83350"/>
                </a:lnTo>
                <a:lnTo>
                  <a:pt x="0" y="83553"/>
                </a:lnTo>
                <a:lnTo>
                  <a:pt x="0" y="84340"/>
                </a:lnTo>
                <a:lnTo>
                  <a:pt x="0" y="91287"/>
                </a:lnTo>
                <a:close/>
              </a:path>
              <a:path w="511810" h="144144">
                <a:moveTo>
                  <a:pt x="201015" y="91681"/>
                </a:moveTo>
                <a:lnTo>
                  <a:pt x="220459" y="143281"/>
                </a:lnTo>
                <a:lnTo>
                  <a:pt x="220662" y="143878"/>
                </a:lnTo>
                <a:lnTo>
                  <a:pt x="221056" y="144068"/>
                </a:lnTo>
                <a:lnTo>
                  <a:pt x="221843" y="144068"/>
                </a:lnTo>
                <a:lnTo>
                  <a:pt x="230974" y="144068"/>
                </a:lnTo>
                <a:lnTo>
                  <a:pt x="231775" y="144068"/>
                </a:lnTo>
                <a:lnTo>
                  <a:pt x="231965" y="143675"/>
                </a:lnTo>
                <a:lnTo>
                  <a:pt x="231775" y="142684"/>
                </a:lnTo>
                <a:lnTo>
                  <a:pt x="178587" y="800"/>
                </a:lnTo>
                <a:lnTo>
                  <a:pt x="178396" y="203"/>
                </a:lnTo>
                <a:lnTo>
                  <a:pt x="177990" y="0"/>
                </a:lnTo>
                <a:lnTo>
                  <a:pt x="177203" y="0"/>
                </a:lnTo>
                <a:lnTo>
                  <a:pt x="164299" y="0"/>
                </a:lnTo>
                <a:lnTo>
                  <a:pt x="163906" y="0"/>
                </a:lnTo>
                <a:lnTo>
                  <a:pt x="163309" y="406"/>
                </a:lnTo>
                <a:lnTo>
                  <a:pt x="163309" y="800"/>
                </a:lnTo>
                <a:lnTo>
                  <a:pt x="163106" y="4762"/>
                </a:lnTo>
                <a:lnTo>
                  <a:pt x="162712" y="5562"/>
                </a:lnTo>
                <a:lnTo>
                  <a:pt x="162318" y="6946"/>
                </a:lnTo>
                <a:lnTo>
                  <a:pt x="110921" y="142684"/>
                </a:lnTo>
                <a:lnTo>
                  <a:pt x="110718" y="143675"/>
                </a:lnTo>
                <a:lnTo>
                  <a:pt x="110921" y="144068"/>
                </a:lnTo>
                <a:lnTo>
                  <a:pt x="111912" y="144068"/>
                </a:lnTo>
                <a:lnTo>
                  <a:pt x="120446" y="144068"/>
                </a:lnTo>
                <a:lnTo>
                  <a:pt x="121043" y="144068"/>
                </a:lnTo>
                <a:lnTo>
                  <a:pt x="121437" y="143878"/>
                </a:lnTo>
                <a:lnTo>
                  <a:pt x="121640" y="143078"/>
                </a:lnTo>
                <a:lnTo>
                  <a:pt x="140881" y="91681"/>
                </a:lnTo>
                <a:lnTo>
                  <a:pt x="201015" y="91681"/>
                </a:lnTo>
                <a:close/>
              </a:path>
              <a:path w="511810" h="144144">
                <a:moveTo>
                  <a:pt x="144259" y="81965"/>
                </a:moveTo>
                <a:lnTo>
                  <a:pt x="152294" y="60436"/>
                </a:lnTo>
                <a:lnTo>
                  <a:pt x="160032" y="39522"/>
                </a:lnTo>
                <a:lnTo>
                  <a:pt x="166579" y="21322"/>
                </a:lnTo>
                <a:lnTo>
                  <a:pt x="171043" y="7937"/>
                </a:lnTo>
                <a:lnTo>
                  <a:pt x="171246" y="7937"/>
                </a:lnTo>
                <a:lnTo>
                  <a:pt x="176461" y="23469"/>
                </a:lnTo>
                <a:lnTo>
                  <a:pt x="184243" y="44951"/>
                </a:lnTo>
                <a:lnTo>
                  <a:pt x="192176" y="66434"/>
                </a:lnTo>
                <a:lnTo>
                  <a:pt x="197840" y="81965"/>
                </a:lnTo>
                <a:lnTo>
                  <a:pt x="144259" y="81965"/>
                </a:lnTo>
                <a:close/>
              </a:path>
              <a:path w="511810" h="144144">
                <a:moveTo>
                  <a:pt x="339229" y="135343"/>
                </a:moveTo>
                <a:lnTo>
                  <a:pt x="339420" y="134746"/>
                </a:lnTo>
                <a:lnTo>
                  <a:pt x="339229" y="134353"/>
                </a:lnTo>
                <a:lnTo>
                  <a:pt x="338226" y="134353"/>
                </a:lnTo>
                <a:lnTo>
                  <a:pt x="264413" y="134353"/>
                </a:lnTo>
                <a:lnTo>
                  <a:pt x="264413" y="75209"/>
                </a:lnTo>
                <a:lnTo>
                  <a:pt x="326720" y="75209"/>
                </a:lnTo>
                <a:lnTo>
                  <a:pt x="327317" y="75209"/>
                </a:lnTo>
                <a:lnTo>
                  <a:pt x="327710" y="75018"/>
                </a:lnTo>
                <a:lnTo>
                  <a:pt x="327710" y="73825"/>
                </a:lnTo>
                <a:lnTo>
                  <a:pt x="327710" y="66484"/>
                </a:lnTo>
                <a:lnTo>
                  <a:pt x="327710" y="65684"/>
                </a:lnTo>
                <a:lnTo>
                  <a:pt x="327520" y="65493"/>
                </a:lnTo>
                <a:lnTo>
                  <a:pt x="326720" y="65493"/>
                </a:lnTo>
                <a:lnTo>
                  <a:pt x="264413" y="65493"/>
                </a:lnTo>
                <a:lnTo>
                  <a:pt x="264413" y="9728"/>
                </a:lnTo>
                <a:lnTo>
                  <a:pt x="333463" y="9728"/>
                </a:lnTo>
                <a:lnTo>
                  <a:pt x="334657" y="9728"/>
                </a:lnTo>
                <a:lnTo>
                  <a:pt x="334860" y="9334"/>
                </a:lnTo>
                <a:lnTo>
                  <a:pt x="334657" y="8343"/>
                </a:lnTo>
                <a:lnTo>
                  <a:pt x="333463" y="1003"/>
                </a:lnTo>
                <a:lnTo>
                  <a:pt x="333273" y="203"/>
                </a:lnTo>
                <a:lnTo>
                  <a:pt x="332879" y="0"/>
                </a:lnTo>
                <a:lnTo>
                  <a:pt x="332282" y="0"/>
                </a:lnTo>
                <a:lnTo>
                  <a:pt x="255092" y="0"/>
                </a:lnTo>
                <a:lnTo>
                  <a:pt x="254292" y="0"/>
                </a:lnTo>
                <a:lnTo>
                  <a:pt x="253695" y="406"/>
                </a:lnTo>
                <a:lnTo>
                  <a:pt x="253695" y="1396"/>
                </a:lnTo>
                <a:lnTo>
                  <a:pt x="253695" y="142481"/>
                </a:lnTo>
                <a:lnTo>
                  <a:pt x="253695" y="143675"/>
                </a:lnTo>
                <a:lnTo>
                  <a:pt x="254088" y="144068"/>
                </a:lnTo>
                <a:lnTo>
                  <a:pt x="255282" y="144068"/>
                </a:lnTo>
                <a:lnTo>
                  <a:pt x="336245" y="144068"/>
                </a:lnTo>
                <a:lnTo>
                  <a:pt x="337045" y="144068"/>
                </a:lnTo>
                <a:lnTo>
                  <a:pt x="337438" y="143878"/>
                </a:lnTo>
                <a:lnTo>
                  <a:pt x="337642" y="143078"/>
                </a:lnTo>
                <a:lnTo>
                  <a:pt x="339229" y="135343"/>
                </a:lnTo>
                <a:close/>
              </a:path>
              <a:path w="511810" h="144144">
                <a:moveTo>
                  <a:pt x="371322" y="1003"/>
                </a:moveTo>
                <a:lnTo>
                  <a:pt x="360210" y="143078"/>
                </a:lnTo>
                <a:lnTo>
                  <a:pt x="360210" y="143878"/>
                </a:lnTo>
                <a:lnTo>
                  <a:pt x="360603" y="144068"/>
                </a:lnTo>
                <a:lnTo>
                  <a:pt x="361403" y="144068"/>
                </a:lnTo>
                <a:lnTo>
                  <a:pt x="369531" y="144068"/>
                </a:lnTo>
                <a:lnTo>
                  <a:pt x="370522" y="144068"/>
                </a:lnTo>
                <a:lnTo>
                  <a:pt x="370928" y="143878"/>
                </a:lnTo>
                <a:lnTo>
                  <a:pt x="370928" y="143078"/>
                </a:lnTo>
                <a:lnTo>
                  <a:pt x="373637" y="104757"/>
                </a:lnTo>
                <a:lnTo>
                  <a:pt x="376531" y="63777"/>
                </a:lnTo>
                <a:lnTo>
                  <a:pt x="378903" y="28415"/>
                </a:lnTo>
                <a:lnTo>
                  <a:pt x="380047" y="6946"/>
                </a:lnTo>
                <a:lnTo>
                  <a:pt x="380250" y="6946"/>
                </a:lnTo>
                <a:lnTo>
                  <a:pt x="388323" y="30173"/>
                </a:lnTo>
                <a:lnTo>
                  <a:pt x="401531" y="66978"/>
                </a:lnTo>
                <a:lnTo>
                  <a:pt x="416303" y="107800"/>
                </a:lnTo>
                <a:lnTo>
                  <a:pt x="429069" y="143078"/>
                </a:lnTo>
                <a:lnTo>
                  <a:pt x="429259" y="143675"/>
                </a:lnTo>
                <a:lnTo>
                  <a:pt x="429463" y="144068"/>
                </a:lnTo>
                <a:lnTo>
                  <a:pt x="430656" y="144068"/>
                </a:lnTo>
                <a:lnTo>
                  <a:pt x="440181" y="144068"/>
                </a:lnTo>
                <a:lnTo>
                  <a:pt x="440575" y="144068"/>
                </a:lnTo>
                <a:lnTo>
                  <a:pt x="441172" y="144068"/>
                </a:lnTo>
                <a:lnTo>
                  <a:pt x="441566" y="143078"/>
                </a:lnTo>
                <a:lnTo>
                  <a:pt x="452871" y="113186"/>
                </a:lnTo>
                <a:lnTo>
                  <a:pt x="468901" y="71985"/>
                </a:lnTo>
                <a:lnTo>
                  <a:pt x="484262" y="32348"/>
                </a:lnTo>
                <a:lnTo>
                  <a:pt x="493560" y="7150"/>
                </a:lnTo>
                <a:lnTo>
                  <a:pt x="493763" y="7150"/>
                </a:lnTo>
                <a:lnTo>
                  <a:pt x="494477" y="26102"/>
                </a:lnTo>
                <a:lnTo>
                  <a:pt x="496087" y="59788"/>
                </a:lnTo>
                <a:lnTo>
                  <a:pt x="498221" y="101136"/>
                </a:lnTo>
                <a:lnTo>
                  <a:pt x="500506" y="143078"/>
                </a:lnTo>
                <a:lnTo>
                  <a:pt x="500506" y="143878"/>
                </a:lnTo>
                <a:lnTo>
                  <a:pt x="500900" y="144068"/>
                </a:lnTo>
                <a:lnTo>
                  <a:pt x="501891" y="144068"/>
                </a:lnTo>
                <a:lnTo>
                  <a:pt x="510628" y="144068"/>
                </a:lnTo>
                <a:lnTo>
                  <a:pt x="511022" y="144068"/>
                </a:lnTo>
                <a:lnTo>
                  <a:pt x="511416" y="143878"/>
                </a:lnTo>
                <a:lnTo>
                  <a:pt x="511416" y="143078"/>
                </a:lnTo>
                <a:lnTo>
                  <a:pt x="502881" y="1003"/>
                </a:lnTo>
                <a:lnTo>
                  <a:pt x="502691" y="203"/>
                </a:lnTo>
                <a:lnTo>
                  <a:pt x="502284" y="0"/>
                </a:lnTo>
                <a:lnTo>
                  <a:pt x="501497" y="0"/>
                </a:lnTo>
                <a:lnTo>
                  <a:pt x="487806" y="0"/>
                </a:lnTo>
                <a:lnTo>
                  <a:pt x="487006" y="0"/>
                </a:lnTo>
                <a:lnTo>
                  <a:pt x="487006" y="406"/>
                </a:lnTo>
                <a:lnTo>
                  <a:pt x="486613" y="1193"/>
                </a:lnTo>
                <a:lnTo>
                  <a:pt x="475973" y="28352"/>
                </a:lnTo>
                <a:lnTo>
                  <a:pt x="460271" y="68141"/>
                </a:lnTo>
                <a:lnTo>
                  <a:pt x="445091" y="107149"/>
                </a:lnTo>
                <a:lnTo>
                  <a:pt x="436016" y="131965"/>
                </a:lnTo>
                <a:lnTo>
                  <a:pt x="435813" y="131965"/>
                </a:lnTo>
                <a:lnTo>
                  <a:pt x="427477" y="107538"/>
                </a:lnTo>
                <a:lnTo>
                  <a:pt x="413338" y="68713"/>
                </a:lnTo>
                <a:lnTo>
                  <a:pt x="398531" y="28774"/>
                </a:lnTo>
                <a:lnTo>
                  <a:pt x="388188" y="1003"/>
                </a:lnTo>
                <a:lnTo>
                  <a:pt x="387984" y="203"/>
                </a:lnTo>
                <a:lnTo>
                  <a:pt x="387591" y="0"/>
                </a:lnTo>
                <a:lnTo>
                  <a:pt x="386994" y="0"/>
                </a:lnTo>
                <a:lnTo>
                  <a:pt x="372706" y="0"/>
                </a:lnTo>
                <a:lnTo>
                  <a:pt x="371919" y="0"/>
                </a:lnTo>
                <a:lnTo>
                  <a:pt x="371525" y="203"/>
                </a:lnTo>
                <a:lnTo>
                  <a:pt x="371322" y="1003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0856" y="1692558"/>
            <a:ext cx="2678749" cy="1956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3502" y="1993769"/>
            <a:ext cx="1313133" cy="19669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771911" y="2011883"/>
            <a:ext cx="253573" cy="130244"/>
          </a:xfrm>
          <a:custGeom>
            <a:avLst/>
            <a:gdLst/>
            <a:ahLst/>
            <a:cxnLst/>
            <a:rect l="l" t="t" r="r" b="b"/>
            <a:pathLst>
              <a:path w="279400" h="143510">
                <a:moveTo>
                  <a:pt x="40284" y="140893"/>
                </a:moveTo>
                <a:lnTo>
                  <a:pt x="40881" y="140893"/>
                </a:lnTo>
                <a:lnTo>
                  <a:pt x="41071" y="140690"/>
                </a:lnTo>
                <a:lnTo>
                  <a:pt x="41071" y="139890"/>
                </a:lnTo>
                <a:lnTo>
                  <a:pt x="41071" y="2184"/>
                </a:lnTo>
                <a:lnTo>
                  <a:pt x="41071" y="1587"/>
                </a:lnTo>
                <a:lnTo>
                  <a:pt x="40881" y="1193"/>
                </a:lnTo>
                <a:lnTo>
                  <a:pt x="40474" y="1193"/>
                </a:lnTo>
                <a:lnTo>
                  <a:pt x="34328" y="1193"/>
                </a:lnTo>
                <a:lnTo>
                  <a:pt x="33337" y="1193"/>
                </a:lnTo>
                <a:lnTo>
                  <a:pt x="32537" y="1384"/>
                </a:lnTo>
                <a:lnTo>
                  <a:pt x="31546" y="1981"/>
                </a:lnTo>
                <a:lnTo>
                  <a:pt x="25483" y="5662"/>
                </a:lnTo>
                <a:lnTo>
                  <a:pt x="17857" y="9567"/>
                </a:lnTo>
                <a:lnTo>
                  <a:pt x="9338" y="13252"/>
                </a:lnTo>
                <a:lnTo>
                  <a:pt x="596" y="16268"/>
                </a:lnTo>
                <a:lnTo>
                  <a:pt x="0" y="16471"/>
                </a:lnTo>
                <a:lnTo>
                  <a:pt x="0" y="16662"/>
                </a:lnTo>
                <a:lnTo>
                  <a:pt x="0" y="17653"/>
                </a:lnTo>
                <a:lnTo>
                  <a:pt x="0" y="24803"/>
                </a:lnTo>
                <a:lnTo>
                  <a:pt x="0" y="25590"/>
                </a:lnTo>
                <a:lnTo>
                  <a:pt x="393" y="25793"/>
                </a:lnTo>
                <a:lnTo>
                  <a:pt x="990" y="25590"/>
                </a:lnTo>
                <a:lnTo>
                  <a:pt x="8005" y="23527"/>
                </a:lnTo>
                <a:lnTo>
                  <a:pt x="15897" y="20532"/>
                </a:lnTo>
                <a:lnTo>
                  <a:pt x="23679" y="16942"/>
                </a:lnTo>
                <a:lnTo>
                  <a:pt x="30365" y="13093"/>
                </a:lnTo>
                <a:lnTo>
                  <a:pt x="30365" y="139890"/>
                </a:lnTo>
                <a:lnTo>
                  <a:pt x="30365" y="140487"/>
                </a:lnTo>
                <a:lnTo>
                  <a:pt x="30759" y="140893"/>
                </a:lnTo>
                <a:lnTo>
                  <a:pt x="31546" y="140893"/>
                </a:lnTo>
                <a:lnTo>
                  <a:pt x="40284" y="140893"/>
                </a:lnTo>
                <a:close/>
              </a:path>
              <a:path w="279400" h="143510">
                <a:moveTo>
                  <a:pt x="120700" y="9321"/>
                </a:moveTo>
                <a:lnTo>
                  <a:pt x="135595" y="13365"/>
                </a:lnTo>
                <a:lnTo>
                  <a:pt x="146694" y="25296"/>
                </a:lnTo>
                <a:lnTo>
                  <a:pt x="153626" y="44817"/>
                </a:lnTo>
                <a:lnTo>
                  <a:pt x="156019" y="71628"/>
                </a:lnTo>
                <a:lnTo>
                  <a:pt x="154205" y="96287"/>
                </a:lnTo>
                <a:lnTo>
                  <a:pt x="148353" y="115904"/>
                </a:lnTo>
                <a:lnTo>
                  <a:pt x="137851" y="128861"/>
                </a:lnTo>
                <a:lnTo>
                  <a:pt x="122085" y="133540"/>
                </a:lnTo>
                <a:lnTo>
                  <a:pt x="105947" y="128626"/>
                </a:lnTo>
                <a:lnTo>
                  <a:pt x="94629" y="115211"/>
                </a:lnTo>
                <a:lnTo>
                  <a:pt x="87961" y="95285"/>
                </a:lnTo>
                <a:lnTo>
                  <a:pt x="85775" y="70840"/>
                </a:lnTo>
                <a:lnTo>
                  <a:pt x="88469" y="43901"/>
                </a:lnTo>
                <a:lnTo>
                  <a:pt x="95870" y="24679"/>
                </a:lnTo>
                <a:lnTo>
                  <a:pt x="106955" y="13158"/>
                </a:lnTo>
                <a:lnTo>
                  <a:pt x="120700" y="9321"/>
                </a:lnTo>
                <a:close/>
              </a:path>
              <a:path w="279400" h="143510">
                <a:moveTo>
                  <a:pt x="121894" y="143065"/>
                </a:moveTo>
                <a:lnTo>
                  <a:pt x="144187" y="136585"/>
                </a:lnTo>
                <a:lnTo>
                  <a:pt x="157830" y="119799"/>
                </a:lnTo>
                <a:lnTo>
                  <a:pt x="164666" y="96688"/>
                </a:lnTo>
                <a:lnTo>
                  <a:pt x="166535" y="71234"/>
                </a:lnTo>
                <a:lnTo>
                  <a:pt x="164876" y="47882"/>
                </a:lnTo>
                <a:lnTo>
                  <a:pt x="158326" y="24753"/>
                </a:lnTo>
                <a:lnTo>
                  <a:pt x="144519" y="7056"/>
                </a:lnTo>
                <a:lnTo>
                  <a:pt x="121094" y="0"/>
                </a:lnTo>
                <a:lnTo>
                  <a:pt x="100790" y="5745"/>
                </a:lnTo>
                <a:lnTo>
                  <a:pt x="86494" y="21258"/>
                </a:lnTo>
                <a:lnTo>
                  <a:pt x="78040" y="43950"/>
                </a:lnTo>
                <a:lnTo>
                  <a:pt x="75260" y="71234"/>
                </a:lnTo>
                <a:lnTo>
                  <a:pt x="77858" y="98949"/>
                </a:lnTo>
                <a:lnTo>
                  <a:pt x="86075" y="121808"/>
                </a:lnTo>
                <a:lnTo>
                  <a:pt x="100543" y="137338"/>
                </a:lnTo>
                <a:lnTo>
                  <a:pt x="121894" y="143065"/>
                </a:lnTo>
                <a:close/>
              </a:path>
              <a:path w="279400" h="143510">
                <a:moveTo>
                  <a:pt x="233210" y="9321"/>
                </a:moveTo>
                <a:lnTo>
                  <a:pt x="248104" y="13365"/>
                </a:lnTo>
                <a:lnTo>
                  <a:pt x="259203" y="25296"/>
                </a:lnTo>
                <a:lnTo>
                  <a:pt x="266135" y="44817"/>
                </a:lnTo>
                <a:lnTo>
                  <a:pt x="268528" y="71628"/>
                </a:lnTo>
                <a:lnTo>
                  <a:pt x="266716" y="96287"/>
                </a:lnTo>
                <a:lnTo>
                  <a:pt x="260869" y="115904"/>
                </a:lnTo>
                <a:lnTo>
                  <a:pt x="250371" y="128861"/>
                </a:lnTo>
                <a:lnTo>
                  <a:pt x="234607" y="133540"/>
                </a:lnTo>
                <a:lnTo>
                  <a:pt x="218462" y="128626"/>
                </a:lnTo>
                <a:lnTo>
                  <a:pt x="207140" y="115211"/>
                </a:lnTo>
                <a:lnTo>
                  <a:pt x="200470" y="95285"/>
                </a:lnTo>
                <a:lnTo>
                  <a:pt x="198285" y="70840"/>
                </a:lnTo>
                <a:lnTo>
                  <a:pt x="200979" y="43901"/>
                </a:lnTo>
                <a:lnTo>
                  <a:pt x="208380" y="24679"/>
                </a:lnTo>
                <a:lnTo>
                  <a:pt x="219464" y="13158"/>
                </a:lnTo>
                <a:lnTo>
                  <a:pt x="233210" y="9321"/>
                </a:lnTo>
                <a:close/>
              </a:path>
              <a:path w="279400" h="143510">
                <a:moveTo>
                  <a:pt x="234403" y="143065"/>
                </a:moveTo>
                <a:lnTo>
                  <a:pt x="256698" y="136585"/>
                </a:lnTo>
                <a:lnTo>
                  <a:pt x="270346" y="119799"/>
                </a:lnTo>
                <a:lnTo>
                  <a:pt x="277186" y="96688"/>
                </a:lnTo>
                <a:lnTo>
                  <a:pt x="279057" y="71234"/>
                </a:lnTo>
                <a:lnTo>
                  <a:pt x="277396" y="47882"/>
                </a:lnTo>
                <a:lnTo>
                  <a:pt x="270841" y="24753"/>
                </a:lnTo>
                <a:lnTo>
                  <a:pt x="257031" y="7056"/>
                </a:lnTo>
                <a:lnTo>
                  <a:pt x="233603" y="0"/>
                </a:lnTo>
                <a:lnTo>
                  <a:pt x="213299" y="5745"/>
                </a:lnTo>
                <a:lnTo>
                  <a:pt x="199004" y="21258"/>
                </a:lnTo>
                <a:lnTo>
                  <a:pt x="190550" y="43950"/>
                </a:lnTo>
                <a:lnTo>
                  <a:pt x="187769" y="71234"/>
                </a:lnTo>
                <a:lnTo>
                  <a:pt x="190368" y="98949"/>
                </a:lnTo>
                <a:lnTo>
                  <a:pt x="198585" y="121808"/>
                </a:lnTo>
                <a:lnTo>
                  <a:pt x="213053" y="137338"/>
                </a:lnTo>
                <a:lnTo>
                  <a:pt x="234403" y="143065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10097338" y="1997833"/>
            <a:ext cx="390157" cy="188451"/>
          </a:xfrm>
          <a:custGeom>
            <a:avLst/>
            <a:gdLst/>
            <a:ahLst/>
            <a:cxnLst/>
            <a:rect l="l" t="t" r="r" b="b"/>
            <a:pathLst>
              <a:path w="429895" h="207644">
                <a:moveTo>
                  <a:pt x="1397" y="0"/>
                </a:moveTo>
                <a:lnTo>
                  <a:pt x="596" y="0"/>
                </a:lnTo>
                <a:lnTo>
                  <a:pt x="0" y="203"/>
                </a:lnTo>
                <a:lnTo>
                  <a:pt x="0" y="800"/>
                </a:lnTo>
                <a:lnTo>
                  <a:pt x="0" y="152603"/>
                </a:lnTo>
                <a:lnTo>
                  <a:pt x="0" y="153593"/>
                </a:lnTo>
                <a:lnTo>
                  <a:pt x="596" y="154190"/>
                </a:lnTo>
                <a:lnTo>
                  <a:pt x="28778" y="158546"/>
                </a:lnTo>
                <a:lnTo>
                  <a:pt x="50595" y="154823"/>
                </a:lnTo>
                <a:lnTo>
                  <a:pt x="69381" y="143789"/>
                </a:lnTo>
                <a:lnTo>
                  <a:pt x="82550" y="125649"/>
                </a:lnTo>
                <a:lnTo>
                  <a:pt x="87515" y="100609"/>
                </a:lnTo>
                <a:lnTo>
                  <a:pt x="83983" y="80402"/>
                </a:lnTo>
                <a:lnTo>
                  <a:pt x="73996" y="64587"/>
                </a:lnTo>
                <a:lnTo>
                  <a:pt x="58465" y="54280"/>
                </a:lnTo>
                <a:lnTo>
                  <a:pt x="38303" y="50596"/>
                </a:lnTo>
                <a:lnTo>
                  <a:pt x="30701" y="50960"/>
                </a:lnTo>
                <a:lnTo>
                  <a:pt x="23620" y="52014"/>
                </a:lnTo>
                <a:lnTo>
                  <a:pt x="16984" y="53698"/>
                </a:lnTo>
                <a:lnTo>
                  <a:pt x="10718" y="55956"/>
                </a:lnTo>
                <a:lnTo>
                  <a:pt x="10718" y="800"/>
                </a:lnTo>
                <a:lnTo>
                  <a:pt x="10718" y="0"/>
                </a:lnTo>
                <a:lnTo>
                  <a:pt x="10325" y="0"/>
                </a:lnTo>
                <a:lnTo>
                  <a:pt x="9728" y="0"/>
                </a:lnTo>
                <a:lnTo>
                  <a:pt x="1397" y="0"/>
                </a:lnTo>
                <a:close/>
              </a:path>
              <a:path w="429895" h="207644">
                <a:moveTo>
                  <a:pt x="76796" y="101396"/>
                </a:moveTo>
                <a:lnTo>
                  <a:pt x="72849" y="122184"/>
                </a:lnTo>
                <a:lnTo>
                  <a:pt x="62334" y="137145"/>
                </a:lnTo>
                <a:lnTo>
                  <a:pt x="47243" y="146189"/>
                </a:lnTo>
                <a:lnTo>
                  <a:pt x="29565" y="149225"/>
                </a:lnTo>
                <a:lnTo>
                  <a:pt x="21437" y="149225"/>
                </a:lnTo>
                <a:lnTo>
                  <a:pt x="16078" y="148437"/>
                </a:lnTo>
                <a:lnTo>
                  <a:pt x="10718" y="146850"/>
                </a:lnTo>
                <a:lnTo>
                  <a:pt x="10718" y="65087"/>
                </a:lnTo>
                <a:lnTo>
                  <a:pt x="16269" y="62942"/>
                </a:lnTo>
                <a:lnTo>
                  <a:pt x="22356" y="61318"/>
                </a:lnTo>
                <a:lnTo>
                  <a:pt x="29222" y="60290"/>
                </a:lnTo>
                <a:lnTo>
                  <a:pt x="37109" y="59931"/>
                </a:lnTo>
                <a:lnTo>
                  <a:pt x="53860" y="63061"/>
                </a:lnTo>
                <a:lnTo>
                  <a:pt x="66330" y="71734"/>
                </a:lnTo>
                <a:lnTo>
                  <a:pt x="74112" y="84871"/>
                </a:lnTo>
                <a:lnTo>
                  <a:pt x="76796" y="101396"/>
                </a:lnTo>
                <a:close/>
              </a:path>
              <a:path w="429895" h="207644">
                <a:moveTo>
                  <a:pt x="98679" y="52590"/>
                </a:moveTo>
                <a:lnTo>
                  <a:pt x="97878" y="52590"/>
                </a:lnTo>
                <a:lnTo>
                  <a:pt x="97688" y="52984"/>
                </a:lnTo>
                <a:lnTo>
                  <a:pt x="97878" y="53581"/>
                </a:lnTo>
                <a:lnTo>
                  <a:pt x="109583" y="81637"/>
                </a:lnTo>
                <a:lnTo>
                  <a:pt x="122143" y="111350"/>
                </a:lnTo>
                <a:lnTo>
                  <a:pt x="132992" y="136934"/>
                </a:lnTo>
                <a:lnTo>
                  <a:pt x="139560" y="152603"/>
                </a:lnTo>
                <a:lnTo>
                  <a:pt x="140144" y="153784"/>
                </a:lnTo>
                <a:lnTo>
                  <a:pt x="140144" y="154381"/>
                </a:lnTo>
                <a:lnTo>
                  <a:pt x="139750" y="154978"/>
                </a:lnTo>
                <a:lnTo>
                  <a:pt x="133781" y="168471"/>
                </a:lnTo>
                <a:lnTo>
                  <a:pt x="127700" y="181944"/>
                </a:lnTo>
                <a:lnTo>
                  <a:pt x="121839" y="194634"/>
                </a:lnTo>
                <a:lnTo>
                  <a:pt x="116535" y="205778"/>
                </a:lnTo>
                <a:lnTo>
                  <a:pt x="116141" y="206375"/>
                </a:lnTo>
                <a:lnTo>
                  <a:pt x="116141" y="207175"/>
                </a:lnTo>
                <a:lnTo>
                  <a:pt x="117132" y="207175"/>
                </a:lnTo>
                <a:lnTo>
                  <a:pt x="126263" y="206171"/>
                </a:lnTo>
                <a:lnTo>
                  <a:pt x="127050" y="206171"/>
                </a:lnTo>
                <a:lnTo>
                  <a:pt x="128041" y="205778"/>
                </a:lnTo>
                <a:lnTo>
                  <a:pt x="128244" y="205181"/>
                </a:lnTo>
                <a:lnTo>
                  <a:pt x="145945" y="165844"/>
                </a:lnTo>
                <a:lnTo>
                  <a:pt x="162550" y="127100"/>
                </a:lnTo>
                <a:lnTo>
                  <a:pt x="177779" y="89543"/>
                </a:lnTo>
                <a:lnTo>
                  <a:pt x="191350" y="53771"/>
                </a:lnTo>
                <a:lnTo>
                  <a:pt x="191541" y="53187"/>
                </a:lnTo>
                <a:lnTo>
                  <a:pt x="191350" y="52590"/>
                </a:lnTo>
                <a:lnTo>
                  <a:pt x="190360" y="52590"/>
                </a:lnTo>
                <a:lnTo>
                  <a:pt x="182016" y="52590"/>
                </a:lnTo>
                <a:lnTo>
                  <a:pt x="181025" y="52590"/>
                </a:lnTo>
                <a:lnTo>
                  <a:pt x="180835" y="52984"/>
                </a:lnTo>
                <a:lnTo>
                  <a:pt x="180632" y="53378"/>
                </a:lnTo>
                <a:lnTo>
                  <a:pt x="169063" y="83319"/>
                </a:lnTo>
                <a:lnTo>
                  <a:pt x="159521" y="107773"/>
                </a:lnTo>
                <a:lnTo>
                  <a:pt x="151803" y="127353"/>
                </a:lnTo>
                <a:lnTo>
                  <a:pt x="145707" y="142671"/>
                </a:lnTo>
                <a:lnTo>
                  <a:pt x="141852" y="132627"/>
                </a:lnTo>
                <a:lnTo>
                  <a:pt x="134816" y="115141"/>
                </a:lnTo>
                <a:lnTo>
                  <a:pt x="124247" y="89097"/>
                </a:lnTo>
                <a:lnTo>
                  <a:pt x="109791" y="53378"/>
                </a:lnTo>
                <a:lnTo>
                  <a:pt x="109397" y="52781"/>
                </a:lnTo>
                <a:lnTo>
                  <a:pt x="109194" y="52590"/>
                </a:lnTo>
                <a:lnTo>
                  <a:pt x="108597" y="52590"/>
                </a:lnTo>
                <a:lnTo>
                  <a:pt x="98679" y="52590"/>
                </a:lnTo>
                <a:close/>
              </a:path>
              <a:path w="429895" h="207644">
                <a:moveTo>
                  <a:pt x="252514" y="147243"/>
                </a:moveTo>
                <a:lnTo>
                  <a:pt x="252514" y="146443"/>
                </a:lnTo>
                <a:lnTo>
                  <a:pt x="252120" y="146443"/>
                </a:lnTo>
                <a:lnTo>
                  <a:pt x="251523" y="146646"/>
                </a:lnTo>
                <a:lnTo>
                  <a:pt x="246761" y="148628"/>
                </a:lnTo>
                <a:lnTo>
                  <a:pt x="242785" y="149021"/>
                </a:lnTo>
                <a:lnTo>
                  <a:pt x="239217" y="149021"/>
                </a:lnTo>
                <a:lnTo>
                  <a:pt x="228701" y="149021"/>
                </a:lnTo>
                <a:lnTo>
                  <a:pt x="224332" y="142481"/>
                </a:lnTo>
                <a:lnTo>
                  <a:pt x="224332" y="132359"/>
                </a:lnTo>
                <a:lnTo>
                  <a:pt x="224332" y="62115"/>
                </a:lnTo>
                <a:lnTo>
                  <a:pt x="249732" y="62115"/>
                </a:lnTo>
                <a:lnTo>
                  <a:pt x="250532" y="61912"/>
                </a:lnTo>
                <a:lnTo>
                  <a:pt x="250926" y="61709"/>
                </a:lnTo>
                <a:lnTo>
                  <a:pt x="250926" y="60718"/>
                </a:lnTo>
                <a:lnTo>
                  <a:pt x="250926" y="53771"/>
                </a:lnTo>
                <a:lnTo>
                  <a:pt x="250926" y="52984"/>
                </a:lnTo>
                <a:lnTo>
                  <a:pt x="250532" y="52590"/>
                </a:lnTo>
                <a:lnTo>
                  <a:pt x="249732" y="52590"/>
                </a:lnTo>
                <a:lnTo>
                  <a:pt x="224536" y="52590"/>
                </a:lnTo>
                <a:lnTo>
                  <a:pt x="224616" y="44317"/>
                </a:lnTo>
                <a:lnTo>
                  <a:pt x="224882" y="35971"/>
                </a:lnTo>
                <a:lnTo>
                  <a:pt x="225371" y="28146"/>
                </a:lnTo>
                <a:lnTo>
                  <a:pt x="226123" y="21437"/>
                </a:lnTo>
                <a:lnTo>
                  <a:pt x="226123" y="21031"/>
                </a:lnTo>
                <a:lnTo>
                  <a:pt x="225323" y="20637"/>
                </a:lnTo>
                <a:lnTo>
                  <a:pt x="224739" y="21031"/>
                </a:lnTo>
                <a:lnTo>
                  <a:pt x="216395" y="22428"/>
                </a:lnTo>
                <a:lnTo>
                  <a:pt x="213817" y="52590"/>
                </a:lnTo>
                <a:lnTo>
                  <a:pt x="197345" y="52590"/>
                </a:lnTo>
                <a:lnTo>
                  <a:pt x="196164" y="52590"/>
                </a:lnTo>
                <a:lnTo>
                  <a:pt x="195961" y="52984"/>
                </a:lnTo>
                <a:lnTo>
                  <a:pt x="195961" y="53771"/>
                </a:lnTo>
                <a:lnTo>
                  <a:pt x="195961" y="60528"/>
                </a:lnTo>
                <a:lnTo>
                  <a:pt x="195961" y="61518"/>
                </a:lnTo>
                <a:lnTo>
                  <a:pt x="196164" y="61912"/>
                </a:lnTo>
                <a:lnTo>
                  <a:pt x="197345" y="62115"/>
                </a:lnTo>
                <a:lnTo>
                  <a:pt x="213817" y="62115"/>
                </a:lnTo>
                <a:lnTo>
                  <a:pt x="213817" y="132156"/>
                </a:lnTo>
                <a:lnTo>
                  <a:pt x="215402" y="144653"/>
                </a:lnTo>
                <a:lnTo>
                  <a:pt x="219946" y="152795"/>
                </a:lnTo>
                <a:lnTo>
                  <a:pt x="227131" y="157214"/>
                </a:lnTo>
                <a:lnTo>
                  <a:pt x="236639" y="158546"/>
                </a:lnTo>
                <a:lnTo>
                  <a:pt x="241401" y="158546"/>
                </a:lnTo>
                <a:lnTo>
                  <a:pt x="247154" y="157759"/>
                </a:lnTo>
                <a:lnTo>
                  <a:pt x="251726" y="155371"/>
                </a:lnTo>
                <a:lnTo>
                  <a:pt x="252514" y="154787"/>
                </a:lnTo>
                <a:lnTo>
                  <a:pt x="252514" y="154381"/>
                </a:lnTo>
                <a:lnTo>
                  <a:pt x="252514" y="153784"/>
                </a:lnTo>
                <a:lnTo>
                  <a:pt x="252514" y="147243"/>
                </a:lnTo>
                <a:close/>
              </a:path>
              <a:path w="429895" h="207644">
                <a:moveTo>
                  <a:pt x="325247" y="102793"/>
                </a:moveTo>
                <a:lnTo>
                  <a:pt x="333971" y="102793"/>
                </a:lnTo>
                <a:lnTo>
                  <a:pt x="344893" y="102590"/>
                </a:lnTo>
                <a:lnTo>
                  <a:pt x="348259" y="102196"/>
                </a:lnTo>
                <a:lnTo>
                  <a:pt x="349059" y="102196"/>
                </a:lnTo>
                <a:lnTo>
                  <a:pt x="349846" y="101600"/>
                </a:lnTo>
                <a:lnTo>
                  <a:pt x="349846" y="100812"/>
                </a:lnTo>
                <a:lnTo>
                  <a:pt x="350240" y="99225"/>
                </a:lnTo>
                <a:lnTo>
                  <a:pt x="350443" y="96634"/>
                </a:lnTo>
                <a:lnTo>
                  <a:pt x="350443" y="91871"/>
                </a:lnTo>
                <a:lnTo>
                  <a:pt x="348320" y="78478"/>
                </a:lnTo>
                <a:lnTo>
                  <a:pt x="341341" y="65062"/>
                </a:lnTo>
                <a:lnTo>
                  <a:pt x="328594" y="54731"/>
                </a:lnTo>
                <a:lnTo>
                  <a:pt x="309168" y="50596"/>
                </a:lnTo>
                <a:lnTo>
                  <a:pt x="290054" y="54826"/>
                </a:lnTo>
                <a:lnTo>
                  <a:pt x="275480" y="66424"/>
                </a:lnTo>
                <a:lnTo>
                  <a:pt x="266190" y="83750"/>
                </a:lnTo>
                <a:lnTo>
                  <a:pt x="262928" y="105168"/>
                </a:lnTo>
                <a:lnTo>
                  <a:pt x="265604" y="124562"/>
                </a:lnTo>
                <a:lnTo>
                  <a:pt x="274216" y="141682"/>
                </a:lnTo>
                <a:lnTo>
                  <a:pt x="289636" y="153890"/>
                </a:lnTo>
                <a:lnTo>
                  <a:pt x="312737" y="158546"/>
                </a:lnTo>
                <a:lnTo>
                  <a:pt x="321966" y="158055"/>
                </a:lnTo>
                <a:lnTo>
                  <a:pt x="329982" y="156691"/>
                </a:lnTo>
                <a:lnTo>
                  <a:pt x="336767" y="154619"/>
                </a:lnTo>
                <a:lnTo>
                  <a:pt x="342303" y="152006"/>
                </a:lnTo>
                <a:lnTo>
                  <a:pt x="343103" y="151803"/>
                </a:lnTo>
                <a:lnTo>
                  <a:pt x="343306" y="151409"/>
                </a:lnTo>
                <a:lnTo>
                  <a:pt x="343306" y="150609"/>
                </a:lnTo>
                <a:lnTo>
                  <a:pt x="343306" y="143268"/>
                </a:lnTo>
                <a:lnTo>
                  <a:pt x="343306" y="142481"/>
                </a:lnTo>
                <a:lnTo>
                  <a:pt x="342900" y="142278"/>
                </a:lnTo>
                <a:lnTo>
                  <a:pt x="342112" y="142671"/>
                </a:lnTo>
                <a:lnTo>
                  <a:pt x="335509" y="145563"/>
                </a:lnTo>
                <a:lnTo>
                  <a:pt x="328590" y="147466"/>
                </a:lnTo>
                <a:lnTo>
                  <a:pt x="321485" y="148511"/>
                </a:lnTo>
                <a:lnTo>
                  <a:pt x="314325" y="148831"/>
                </a:lnTo>
                <a:lnTo>
                  <a:pt x="296161" y="145320"/>
                </a:lnTo>
                <a:lnTo>
                  <a:pt x="283170" y="135632"/>
                </a:lnTo>
                <a:lnTo>
                  <a:pt x="275539" y="121034"/>
                </a:lnTo>
                <a:lnTo>
                  <a:pt x="273456" y="102793"/>
                </a:lnTo>
                <a:lnTo>
                  <a:pt x="325247" y="102793"/>
                </a:lnTo>
                <a:close/>
              </a:path>
              <a:path w="429895" h="207644">
                <a:moveTo>
                  <a:pt x="274040" y="94462"/>
                </a:moveTo>
                <a:lnTo>
                  <a:pt x="277492" y="81416"/>
                </a:lnTo>
                <a:lnTo>
                  <a:pt x="284364" y="70323"/>
                </a:lnTo>
                <a:lnTo>
                  <a:pt x="294805" y="62615"/>
                </a:lnTo>
                <a:lnTo>
                  <a:pt x="308965" y="59728"/>
                </a:lnTo>
                <a:lnTo>
                  <a:pt x="324438" y="63288"/>
                </a:lnTo>
                <a:lnTo>
                  <a:pt x="333900" y="71834"/>
                </a:lnTo>
                <a:lnTo>
                  <a:pt x="338635" y="82166"/>
                </a:lnTo>
                <a:lnTo>
                  <a:pt x="339928" y="91084"/>
                </a:lnTo>
                <a:lnTo>
                  <a:pt x="339928" y="91871"/>
                </a:lnTo>
                <a:lnTo>
                  <a:pt x="339928" y="93268"/>
                </a:lnTo>
                <a:lnTo>
                  <a:pt x="339725" y="94056"/>
                </a:lnTo>
                <a:lnTo>
                  <a:pt x="339128" y="94259"/>
                </a:lnTo>
                <a:lnTo>
                  <a:pt x="336753" y="94462"/>
                </a:lnTo>
                <a:lnTo>
                  <a:pt x="323253" y="94462"/>
                </a:lnTo>
                <a:lnTo>
                  <a:pt x="274040" y="94462"/>
                </a:lnTo>
                <a:close/>
              </a:path>
              <a:path w="429895" h="207644">
                <a:moveTo>
                  <a:pt x="424218" y="66078"/>
                </a:moveTo>
                <a:lnTo>
                  <a:pt x="424802" y="66471"/>
                </a:lnTo>
                <a:lnTo>
                  <a:pt x="425399" y="66078"/>
                </a:lnTo>
                <a:lnTo>
                  <a:pt x="425399" y="65087"/>
                </a:lnTo>
                <a:lnTo>
                  <a:pt x="425399" y="57150"/>
                </a:lnTo>
                <a:lnTo>
                  <a:pt x="425399" y="56159"/>
                </a:lnTo>
                <a:lnTo>
                  <a:pt x="425208" y="55765"/>
                </a:lnTo>
                <a:lnTo>
                  <a:pt x="424611" y="55359"/>
                </a:lnTo>
                <a:lnTo>
                  <a:pt x="420636" y="52781"/>
                </a:lnTo>
                <a:lnTo>
                  <a:pt x="411911" y="50596"/>
                </a:lnTo>
                <a:lnTo>
                  <a:pt x="400202" y="50596"/>
                </a:lnTo>
                <a:lnTo>
                  <a:pt x="386107" y="52658"/>
                </a:lnTo>
                <a:lnTo>
                  <a:pt x="375419" y="58312"/>
                </a:lnTo>
                <a:lnTo>
                  <a:pt x="368639" y="66755"/>
                </a:lnTo>
                <a:lnTo>
                  <a:pt x="366268" y="77190"/>
                </a:lnTo>
                <a:lnTo>
                  <a:pt x="368134" y="87274"/>
                </a:lnTo>
                <a:lnTo>
                  <a:pt x="373757" y="95327"/>
                </a:lnTo>
                <a:lnTo>
                  <a:pt x="383177" y="102002"/>
                </a:lnTo>
                <a:lnTo>
                  <a:pt x="396430" y="107950"/>
                </a:lnTo>
                <a:lnTo>
                  <a:pt x="407111" y="112908"/>
                </a:lnTo>
                <a:lnTo>
                  <a:pt x="414166" y="118017"/>
                </a:lnTo>
                <a:lnTo>
                  <a:pt x="418058" y="123798"/>
                </a:lnTo>
                <a:lnTo>
                  <a:pt x="419252" y="130771"/>
                </a:lnTo>
                <a:lnTo>
                  <a:pt x="417629" y="138091"/>
                </a:lnTo>
                <a:lnTo>
                  <a:pt x="412826" y="143941"/>
                </a:lnTo>
                <a:lnTo>
                  <a:pt x="404936" y="147820"/>
                </a:lnTo>
                <a:lnTo>
                  <a:pt x="394055" y="149225"/>
                </a:lnTo>
                <a:lnTo>
                  <a:pt x="386632" y="148729"/>
                </a:lnTo>
                <a:lnTo>
                  <a:pt x="379191" y="147191"/>
                </a:lnTo>
                <a:lnTo>
                  <a:pt x="372086" y="144536"/>
                </a:lnTo>
                <a:lnTo>
                  <a:pt x="365671" y="140690"/>
                </a:lnTo>
                <a:lnTo>
                  <a:pt x="365074" y="140296"/>
                </a:lnTo>
                <a:lnTo>
                  <a:pt x="364680" y="140500"/>
                </a:lnTo>
                <a:lnTo>
                  <a:pt x="364680" y="141681"/>
                </a:lnTo>
                <a:lnTo>
                  <a:pt x="364680" y="150609"/>
                </a:lnTo>
                <a:lnTo>
                  <a:pt x="364680" y="151409"/>
                </a:lnTo>
                <a:lnTo>
                  <a:pt x="364883" y="151612"/>
                </a:lnTo>
                <a:lnTo>
                  <a:pt x="393649" y="158546"/>
                </a:lnTo>
                <a:lnTo>
                  <a:pt x="407329" y="156786"/>
                </a:lnTo>
                <a:lnTo>
                  <a:pt x="418852" y="151455"/>
                </a:lnTo>
                <a:lnTo>
                  <a:pt x="426803" y="142478"/>
                </a:lnTo>
                <a:lnTo>
                  <a:pt x="429768" y="129781"/>
                </a:lnTo>
                <a:lnTo>
                  <a:pt x="427944" y="119381"/>
                </a:lnTo>
                <a:lnTo>
                  <a:pt x="422473" y="111198"/>
                </a:lnTo>
                <a:lnTo>
                  <a:pt x="413357" y="104467"/>
                </a:lnTo>
                <a:lnTo>
                  <a:pt x="400596" y="98425"/>
                </a:lnTo>
                <a:lnTo>
                  <a:pt x="388642" y="93063"/>
                </a:lnTo>
                <a:lnTo>
                  <a:pt x="381303" y="87982"/>
                </a:lnTo>
                <a:lnTo>
                  <a:pt x="377609" y="82715"/>
                </a:lnTo>
                <a:lnTo>
                  <a:pt x="376593" y="76796"/>
                </a:lnTo>
                <a:lnTo>
                  <a:pt x="377820" y="70695"/>
                </a:lnTo>
                <a:lnTo>
                  <a:pt x="381800" y="65209"/>
                </a:lnTo>
                <a:lnTo>
                  <a:pt x="388980" y="61250"/>
                </a:lnTo>
                <a:lnTo>
                  <a:pt x="399808" y="59728"/>
                </a:lnTo>
                <a:lnTo>
                  <a:pt x="408927" y="59728"/>
                </a:lnTo>
                <a:lnTo>
                  <a:pt x="418261" y="62115"/>
                </a:lnTo>
                <a:lnTo>
                  <a:pt x="424218" y="66078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 txBox="1"/>
          <p:nvPr/>
        </p:nvSpPr>
        <p:spPr>
          <a:xfrm>
            <a:off x="1546821" y="1570445"/>
            <a:ext cx="9009914" cy="623258"/>
          </a:xfrm>
          <a:prstGeom prst="rect">
            <a:avLst/>
          </a:prstGeom>
        </p:spPr>
        <p:txBody>
          <a:bodyPr vert="horz" wrap="square" lIns="0" tIns="69733" rIns="0" bIns="0" rtlCol="0">
            <a:spAutoFit/>
          </a:bodyPr>
          <a:lstStyle/>
          <a:p>
            <a:pPr marL="11527">
              <a:spcBef>
                <a:spcPts val="54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path</a:t>
            </a:r>
            <a:r>
              <a:rPr sz="1588" spc="5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path of the data store. The default </a:t>
            </a:r>
            <a:r>
              <a:rPr sz="1588" spc="-204" dirty="0">
                <a:latin typeface="Times New Roman"/>
                <a:cs typeface="Times New Roman"/>
              </a:rPr>
              <a:t>i</a:t>
            </a:r>
            <a:r>
              <a:rPr sz="1543" spc="-204" dirty="0">
                <a:latin typeface="Times New Roman"/>
                <a:cs typeface="Times New Roman"/>
              </a:rPr>
              <a:t>&lt;</a:t>
            </a:r>
            <a:r>
              <a:rPr sz="1588" spc="-204" dirty="0">
                <a:latin typeface="Times New Roman"/>
                <a:cs typeface="Times New Roman"/>
              </a:rPr>
              <a:t>s</a:t>
            </a:r>
            <a:r>
              <a:rPr sz="1543" spc="-204" dirty="0">
                <a:latin typeface="Times New Roman"/>
                <a:cs typeface="Times New Roman"/>
              </a:rPr>
              <a:t>AEM </a:t>
            </a:r>
            <a:r>
              <a:rPr sz="1543" spc="-23" dirty="0">
                <a:latin typeface="Times New Roman"/>
                <a:cs typeface="Times New Roman"/>
              </a:rPr>
              <a:t>install</a:t>
            </a:r>
            <a:r>
              <a:rPr sz="1543" spc="-103" dirty="0">
                <a:latin typeface="Times New Roman"/>
                <a:cs typeface="Times New Roman"/>
              </a:rPr>
              <a:t> </a:t>
            </a:r>
            <a:r>
              <a:rPr sz="1543" spc="-5" dirty="0">
                <a:latin typeface="Times New Roman"/>
                <a:cs typeface="Times New Roman"/>
              </a:rPr>
              <a:t>folder&gt;/repository/datastore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50" dirty="0">
                <a:latin typeface="Times New Roman"/>
                <a:cs typeface="Times New Roman"/>
              </a:rPr>
              <a:t>minRecordLength</a:t>
            </a:r>
            <a:r>
              <a:rPr sz="1588" spc="-50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minimum size of an object that should be stored in the data store. The </a:t>
            </a:r>
            <a:r>
              <a:rPr sz="1588" spc="-123" dirty="0">
                <a:latin typeface="Times New Roman"/>
                <a:cs typeface="Times New Roman"/>
              </a:rPr>
              <a:t>default</a:t>
            </a:r>
            <a:r>
              <a:rPr sz="1543" spc="-123" dirty="0">
                <a:latin typeface="Times New Roman"/>
                <a:cs typeface="Times New Roman"/>
              </a:rPr>
              <a:t>1</a:t>
            </a:r>
            <a:r>
              <a:rPr sz="1588" spc="-123" dirty="0">
                <a:latin typeface="Times New Roman"/>
                <a:cs typeface="Times New Roman"/>
              </a:rPr>
              <a:t>i</a:t>
            </a:r>
            <a:r>
              <a:rPr sz="1543" spc="-123" dirty="0">
                <a:latin typeface="Times New Roman"/>
                <a:cs typeface="Times New Roman"/>
              </a:rPr>
              <a:t>0</a:t>
            </a:r>
            <a:r>
              <a:rPr sz="1588" spc="-123" dirty="0">
                <a:latin typeface="Times New Roman"/>
                <a:cs typeface="Times New Roman"/>
              </a:rPr>
              <a:t>s</a:t>
            </a:r>
            <a:r>
              <a:rPr sz="1543" spc="-123" dirty="0">
                <a:latin typeface="Times New Roman"/>
                <a:cs typeface="Times New Roman"/>
              </a:rPr>
              <a:t>0</a:t>
            </a:r>
            <a:r>
              <a:rPr sz="1543" spc="132" dirty="0">
                <a:latin typeface="Times New Roman"/>
                <a:cs typeface="Times New Roman"/>
              </a:rPr>
              <a:t> </a:t>
            </a:r>
            <a:r>
              <a:rPr sz="1543" spc="-5" dirty="0">
                <a:latin typeface="Times New Roman"/>
                <a:cs typeface="Times New Roman"/>
              </a:rPr>
              <a:t>bytes.</a:t>
            </a:r>
            <a:endParaRPr sz="154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01291" y="2127686"/>
            <a:ext cx="14408" cy="14408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7747" y="15468"/>
                </a:moveTo>
                <a:lnTo>
                  <a:pt x="12700" y="15468"/>
                </a:lnTo>
                <a:lnTo>
                  <a:pt x="15684" y="12293"/>
                </a:lnTo>
                <a:lnTo>
                  <a:pt x="15684" y="7734"/>
                </a:lnTo>
                <a:lnTo>
                  <a:pt x="15684" y="3365"/>
                </a:lnTo>
                <a:lnTo>
                  <a:pt x="12509" y="0"/>
                </a:lnTo>
                <a:lnTo>
                  <a:pt x="7747" y="0"/>
                </a:lnTo>
                <a:lnTo>
                  <a:pt x="2984" y="0"/>
                </a:lnTo>
                <a:lnTo>
                  <a:pt x="0" y="3568"/>
                </a:lnTo>
                <a:lnTo>
                  <a:pt x="0" y="7734"/>
                </a:lnTo>
                <a:lnTo>
                  <a:pt x="0" y="12496"/>
                </a:lnTo>
                <a:lnTo>
                  <a:pt x="3175" y="15468"/>
                </a:lnTo>
                <a:lnTo>
                  <a:pt x="7747" y="15468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172</a:t>
            </a:fld>
            <a:endParaRPr spc="14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4993085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864415" algn="l"/>
              </a:tabLst>
            </a:pPr>
            <a:r>
              <a:rPr spc="14" dirty="0"/>
              <a:t>Configuration	</a:t>
            </a:r>
            <a:r>
              <a:rPr spc="18" dirty="0"/>
              <a:t>S3 </a:t>
            </a:r>
            <a:r>
              <a:rPr spc="14" dirty="0"/>
              <a:t>Configuration</a:t>
            </a:r>
            <a:r>
              <a:rPr spc="-45" dirty="0"/>
              <a:t> </a:t>
            </a:r>
            <a:r>
              <a:rPr spc="14" dirty="0"/>
              <a:t>parameters</a:t>
            </a:r>
          </a:p>
        </p:txBody>
      </p:sp>
      <p:sp>
        <p:nvSpPr>
          <p:cNvPr id="3" name="object 3"/>
          <p:cNvSpPr/>
          <p:nvPr/>
        </p:nvSpPr>
        <p:spPr>
          <a:xfrm>
            <a:off x="1745953" y="1708506"/>
            <a:ext cx="730752" cy="176925"/>
          </a:xfrm>
          <a:custGeom>
            <a:avLst/>
            <a:gdLst/>
            <a:ahLst/>
            <a:cxnLst/>
            <a:rect l="l" t="t" r="r" b="b"/>
            <a:pathLst>
              <a:path w="805180" h="194944">
                <a:moveTo>
                  <a:pt x="90093" y="42075"/>
                </a:moveTo>
                <a:lnTo>
                  <a:pt x="90093" y="41274"/>
                </a:lnTo>
                <a:lnTo>
                  <a:pt x="90093" y="41084"/>
                </a:lnTo>
                <a:lnTo>
                  <a:pt x="89890" y="40881"/>
                </a:lnTo>
                <a:lnTo>
                  <a:pt x="84137" y="38900"/>
                </a:lnTo>
                <a:lnTo>
                  <a:pt x="77190" y="38303"/>
                </a:lnTo>
                <a:lnTo>
                  <a:pt x="69646" y="38303"/>
                </a:lnTo>
                <a:lnTo>
                  <a:pt x="41019" y="43903"/>
                </a:lnTo>
                <a:lnTo>
                  <a:pt x="19049" y="58694"/>
                </a:lnTo>
                <a:lnTo>
                  <a:pt x="4967" y="79660"/>
                </a:lnTo>
                <a:lnTo>
                  <a:pt x="0" y="103784"/>
                </a:lnTo>
                <a:lnTo>
                  <a:pt x="3174" y="122646"/>
                </a:lnTo>
                <a:lnTo>
                  <a:pt x="12004" y="135886"/>
                </a:lnTo>
                <a:lnTo>
                  <a:pt x="25449" y="143692"/>
                </a:lnTo>
                <a:lnTo>
                  <a:pt x="42468" y="146253"/>
                </a:lnTo>
                <a:lnTo>
                  <a:pt x="50313" y="145878"/>
                </a:lnTo>
                <a:lnTo>
                  <a:pt x="90093" y="42075"/>
                </a:lnTo>
                <a:close/>
              </a:path>
              <a:path w="805180" h="194944">
                <a:moveTo>
                  <a:pt x="63296" y="133946"/>
                </a:moveTo>
                <a:lnTo>
                  <a:pt x="58140" y="136334"/>
                </a:lnTo>
                <a:lnTo>
                  <a:pt x="51993" y="137325"/>
                </a:lnTo>
                <a:lnTo>
                  <a:pt x="44450" y="137325"/>
                </a:lnTo>
                <a:lnTo>
                  <a:pt x="29206" y="134977"/>
                </a:lnTo>
                <a:lnTo>
                  <a:pt x="18503" y="128219"/>
                </a:lnTo>
                <a:lnTo>
                  <a:pt x="12192" y="117479"/>
                </a:lnTo>
                <a:lnTo>
                  <a:pt x="10121" y="103187"/>
                </a:lnTo>
                <a:lnTo>
                  <a:pt x="14459" y="81861"/>
                </a:lnTo>
                <a:lnTo>
                  <a:pt x="26517" y="63955"/>
                </a:lnTo>
                <a:lnTo>
                  <a:pt x="44861" y="51629"/>
                </a:lnTo>
                <a:lnTo>
                  <a:pt x="68059" y="47040"/>
                </a:lnTo>
                <a:lnTo>
                  <a:pt x="73418" y="47040"/>
                </a:lnTo>
                <a:lnTo>
                  <a:pt x="76987" y="47624"/>
                </a:lnTo>
                <a:lnTo>
                  <a:pt x="78981" y="48031"/>
                </a:lnTo>
                <a:lnTo>
                  <a:pt x="63296" y="133946"/>
                </a:lnTo>
                <a:close/>
              </a:path>
              <a:path w="805180" h="194944">
                <a:moveTo>
                  <a:pt x="170103" y="134353"/>
                </a:moveTo>
                <a:lnTo>
                  <a:pt x="170103" y="133946"/>
                </a:lnTo>
                <a:lnTo>
                  <a:pt x="170103" y="133349"/>
                </a:lnTo>
                <a:lnTo>
                  <a:pt x="169113" y="133756"/>
                </a:lnTo>
                <a:lnTo>
                  <a:pt x="161772" y="136524"/>
                </a:lnTo>
                <a:lnTo>
                  <a:pt x="155625" y="136931"/>
                </a:lnTo>
                <a:lnTo>
                  <a:pt x="149072" y="136931"/>
                </a:lnTo>
                <a:lnTo>
                  <a:pt x="133817" y="134031"/>
                </a:lnTo>
                <a:lnTo>
                  <a:pt x="123474" y="126237"/>
                </a:lnTo>
                <a:lnTo>
                  <a:pt x="117595" y="114910"/>
                </a:lnTo>
                <a:lnTo>
                  <a:pt x="115735" y="101409"/>
                </a:lnTo>
                <a:lnTo>
                  <a:pt x="119431" y="79999"/>
                </a:lnTo>
                <a:lnTo>
                  <a:pt x="129678" y="62887"/>
                </a:lnTo>
                <a:lnTo>
                  <a:pt x="145208" y="51542"/>
                </a:lnTo>
                <a:lnTo>
                  <a:pt x="164757" y="47434"/>
                </a:lnTo>
                <a:lnTo>
                  <a:pt x="170103" y="47434"/>
                </a:lnTo>
                <a:lnTo>
                  <a:pt x="174675" y="48031"/>
                </a:lnTo>
                <a:lnTo>
                  <a:pt x="179628" y="49809"/>
                </a:lnTo>
                <a:lnTo>
                  <a:pt x="180632" y="50012"/>
                </a:lnTo>
                <a:lnTo>
                  <a:pt x="180822" y="50012"/>
                </a:lnTo>
                <a:lnTo>
                  <a:pt x="181025" y="49415"/>
                </a:lnTo>
                <a:lnTo>
                  <a:pt x="182803" y="42075"/>
                </a:lnTo>
                <a:lnTo>
                  <a:pt x="183006" y="41274"/>
                </a:lnTo>
                <a:lnTo>
                  <a:pt x="182803" y="40881"/>
                </a:lnTo>
                <a:lnTo>
                  <a:pt x="182410" y="40690"/>
                </a:lnTo>
                <a:lnTo>
                  <a:pt x="178841" y="39103"/>
                </a:lnTo>
                <a:lnTo>
                  <a:pt x="173088" y="38303"/>
                </a:lnTo>
                <a:lnTo>
                  <a:pt x="164947" y="38303"/>
                </a:lnTo>
                <a:lnTo>
                  <a:pt x="141502" y="43239"/>
                </a:lnTo>
                <a:lnTo>
                  <a:pt x="122612" y="56807"/>
                </a:lnTo>
                <a:lnTo>
                  <a:pt x="110008" y="77147"/>
                </a:lnTo>
                <a:lnTo>
                  <a:pt x="105422" y="102400"/>
                </a:lnTo>
                <a:lnTo>
                  <a:pt x="108538" y="121141"/>
                </a:lnTo>
                <a:lnTo>
                  <a:pt x="117254" y="134894"/>
                </a:lnTo>
                <a:lnTo>
                  <a:pt x="130620" y="143364"/>
                </a:lnTo>
                <a:lnTo>
                  <a:pt x="147688" y="146253"/>
                </a:lnTo>
                <a:lnTo>
                  <a:pt x="155232" y="146253"/>
                </a:lnTo>
                <a:lnTo>
                  <a:pt x="170103" y="134353"/>
                </a:lnTo>
                <a:close/>
              </a:path>
              <a:path w="805180" h="194944">
                <a:moveTo>
                  <a:pt x="252514" y="134353"/>
                </a:moveTo>
                <a:lnTo>
                  <a:pt x="252514" y="133946"/>
                </a:lnTo>
                <a:lnTo>
                  <a:pt x="252514" y="133349"/>
                </a:lnTo>
                <a:lnTo>
                  <a:pt x="251523" y="133756"/>
                </a:lnTo>
                <a:lnTo>
                  <a:pt x="244170" y="136524"/>
                </a:lnTo>
                <a:lnTo>
                  <a:pt x="238023" y="136931"/>
                </a:lnTo>
                <a:lnTo>
                  <a:pt x="231470" y="136931"/>
                </a:lnTo>
                <a:lnTo>
                  <a:pt x="216215" y="134031"/>
                </a:lnTo>
                <a:lnTo>
                  <a:pt x="205871" y="126237"/>
                </a:lnTo>
                <a:lnTo>
                  <a:pt x="199993" y="114910"/>
                </a:lnTo>
                <a:lnTo>
                  <a:pt x="198132" y="101409"/>
                </a:lnTo>
                <a:lnTo>
                  <a:pt x="201829" y="79999"/>
                </a:lnTo>
                <a:lnTo>
                  <a:pt x="212075" y="62887"/>
                </a:lnTo>
                <a:lnTo>
                  <a:pt x="227606" y="51542"/>
                </a:lnTo>
                <a:lnTo>
                  <a:pt x="247154" y="47434"/>
                </a:lnTo>
                <a:lnTo>
                  <a:pt x="252514" y="47434"/>
                </a:lnTo>
                <a:lnTo>
                  <a:pt x="257073" y="48031"/>
                </a:lnTo>
                <a:lnTo>
                  <a:pt x="262039" y="49809"/>
                </a:lnTo>
                <a:lnTo>
                  <a:pt x="263029" y="50012"/>
                </a:lnTo>
                <a:lnTo>
                  <a:pt x="263220" y="50012"/>
                </a:lnTo>
                <a:lnTo>
                  <a:pt x="263423" y="49415"/>
                </a:lnTo>
                <a:lnTo>
                  <a:pt x="265214" y="42075"/>
                </a:lnTo>
                <a:lnTo>
                  <a:pt x="265404" y="41274"/>
                </a:lnTo>
                <a:lnTo>
                  <a:pt x="265214" y="40881"/>
                </a:lnTo>
                <a:lnTo>
                  <a:pt x="264807" y="40690"/>
                </a:lnTo>
                <a:lnTo>
                  <a:pt x="261238" y="39103"/>
                </a:lnTo>
                <a:lnTo>
                  <a:pt x="255485" y="38303"/>
                </a:lnTo>
                <a:lnTo>
                  <a:pt x="247345" y="38303"/>
                </a:lnTo>
                <a:lnTo>
                  <a:pt x="223899" y="43239"/>
                </a:lnTo>
                <a:lnTo>
                  <a:pt x="205009" y="56807"/>
                </a:lnTo>
                <a:lnTo>
                  <a:pt x="192406" y="77147"/>
                </a:lnTo>
                <a:lnTo>
                  <a:pt x="187820" y="102400"/>
                </a:lnTo>
                <a:lnTo>
                  <a:pt x="190936" y="121141"/>
                </a:lnTo>
                <a:lnTo>
                  <a:pt x="199651" y="134894"/>
                </a:lnTo>
                <a:lnTo>
                  <a:pt x="213018" y="143364"/>
                </a:lnTo>
                <a:lnTo>
                  <a:pt x="230085" y="146253"/>
                </a:lnTo>
                <a:lnTo>
                  <a:pt x="237629" y="146253"/>
                </a:lnTo>
                <a:lnTo>
                  <a:pt x="252514" y="134353"/>
                </a:lnTo>
                <a:close/>
              </a:path>
              <a:path w="805180" h="194944">
                <a:moveTo>
                  <a:pt x="338531" y="130174"/>
                </a:moveTo>
                <a:lnTo>
                  <a:pt x="338531" y="129590"/>
                </a:lnTo>
                <a:lnTo>
                  <a:pt x="338328" y="129184"/>
                </a:lnTo>
                <a:lnTo>
                  <a:pt x="337540" y="129387"/>
                </a:lnTo>
                <a:lnTo>
                  <a:pt x="330643" y="133079"/>
                </a:lnTo>
                <a:lnTo>
                  <a:pt x="323746" y="135393"/>
                </a:lnTo>
                <a:lnTo>
                  <a:pt x="317000" y="136590"/>
                </a:lnTo>
                <a:lnTo>
                  <a:pt x="310553" y="136931"/>
                </a:lnTo>
                <a:lnTo>
                  <a:pt x="296706" y="134519"/>
                </a:lnTo>
                <a:lnTo>
                  <a:pt x="287286" y="127903"/>
                </a:lnTo>
                <a:lnTo>
                  <a:pt x="281810" y="118012"/>
                </a:lnTo>
                <a:lnTo>
                  <a:pt x="279793" y="105778"/>
                </a:lnTo>
                <a:lnTo>
                  <a:pt x="279793" y="103784"/>
                </a:lnTo>
                <a:lnTo>
                  <a:pt x="279996" y="99021"/>
                </a:lnTo>
                <a:lnTo>
                  <a:pt x="280593" y="95656"/>
                </a:lnTo>
                <a:lnTo>
                  <a:pt x="312072" y="94734"/>
                </a:lnTo>
                <a:lnTo>
                  <a:pt x="334491" y="88604"/>
                </a:lnTo>
                <a:lnTo>
                  <a:pt x="347868" y="77564"/>
                </a:lnTo>
                <a:lnTo>
                  <a:pt x="352221" y="61912"/>
                </a:lnTo>
                <a:lnTo>
                  <a:pt x="350755" y="53289"/>
                </a:lnTo>
                <a:lnTo>
                  <a:pt x="345997" y="45721"/>
                </a:lnTo>
                <a:lnTo>
                  <a:pt x="337407" y="40347"/>
                </a:lnTo>
                <a:lnTo>
                  <a:pt x="324446" y="38303"/>
                </a:lnTo>
                <a:lnTo>
                  <a:pt x="302753" y="43846"/>
                </a:lnTo>
                <a:lnTo>
                  <a:pt x="285599" y="58542"/>
                </a:lnTo>
                <a:lnTo>
                  <a:pt x="274324" y="79488"/>
                </a:lnTo>
                <a:lnTo>
                  <a:pt x="270268" y="103784"/>
                </a:lnTo>
                <a:lnTo>
                  <a:pt x="272882" y="121805"/>
                </a:lnTo>
                <a:lnTo>
                  <a:pt x="280463" y="135139"/>
                </a:lnTo>
                <a:lnTo>
                  <a:pt x="292621" y="143412"/>
                </a:lnTo>
                <a:lnTo>
                  <a:pt x="308965" y="146253"/>
                </a:lnTo>
                <a:lnTo>
                  <a:pt x="317422" y="145843"/>
                </a:lnTo>
                <a:lnTo>
                  <a:pt x="324519" y="144614"/>
                </a:lnTo>
                <a:lnTo>
                  <a:pt x="330536" y="142567"/>
                </a:lnTo>
                <a:lnTo>
                  <a:pt x="335749" y="139699"/>
                </a:lnTo>
                <a:lnTo>
                  <a:pt x="336740" y="139306"/>
                </a:lnTo>
                <a:lnTo>
                  <a:pt x="336943" y="138315"/>
                </a:lnTo>
                <a:lnTo>
                  <a:pt x="338531" y="130174"/>
                </a:lnTo>
                <a:close/>
              </a:path>
              <a:path w="805180" h="194944">
                <a:moveTo>
                  <a:pt x="281584" y="87515"/>
                </a:moveTo>
                <a:lnTo>
                  <a:pt x="287891" y="70813"/>
                </a:lnTo>
                <a:lnTo>
                  <a:pt x="297402" y="58053"/>
                </a:lnTo>
                <a:lnTo>
                  <a:pt x="309370" y="49905"/>
                </a:lnTo>
                <a:lnTo>
                  <a:pt x="323049" y="47040"/>
                </a:lnTo>
                <a:lnTo>
                  <a:pt x="341109" y="47040"/>
                </a:lnTo>
                <a:lnTo>
                  <a:pt x="342696" y="57556"/>
                </a:lnTo>
                <a:lnTo>
                  <a:pt x="342696" y="62915"/>
                </a:lnTo>
                <a:lnTo>
                  <a:pt x="340516" y="72560"/>
                </a:lnTo>
                <a:lnTo>
                  <a:pt x="331638" y="81016"/>
                </a:lnTo>
                <a:lnTo>
                  <a:pt x="313010" y="86572"/>
                </a:lnTo>
                <a:lnTo>
                  <a:pt x="281584" y="87515"/>
                </a:lnTo>
                <a:close/>
              </a:path>
              <a:path w="805180" h="194944">
                <a:moveTo>
                  <a:pt x="420979" y="51803"/>
                </a:moveTo>
                <a:lnTo>
                  <a:pt x="421576" y="51993"/>
                </a:lnTo>
                <a:lnTo>
                  <a:pt x="421970" y="51993"/>
                </a:lnTo>
                <a:lnTo>
                  <a:pt x="422173" y="51396"/>
                </a:lnTo>
                <a:lnTo>
                  <a:pt x="423760" y="44449"/>
                </a:lnTo>
                <a:lnTo>
                  <a:pt x="423964" y="43662"/>
                </a:lnTo>
                <a:lnTo>
                  <a:pt x="423760" y="43065"/>
                </a:lnTo>
                <a:lnTo>
                  <a:pt x="423367" y="42862"/>
                </a:lnTo>
                <a:lnTo>
                  <a:pt x="419595" y="40284"/>
                </a:lnTo>
                <a:lnTo>
                  <a:pt x="411860" y="38303"/>
                </a:lnTo>
                <a:lnTo>
                  <a:pt x="401739" y="38303"/>
                </a:lnTo>
                <a:lnTo>
                  <a:pt x="387064" y="40486"/>
                </a:lnTo>
                <a:lnTo>
                  <a:pt x="375867" y="46539"/>
                </a:lnTo>
                <a:lnTo>
                  <a:pt x="368726" y="55716"/>
                </a:lnTo>
                <a:lnTo>
                  <a:pt x="366217" y="67271"/>
                </a:lnTo>
                <a:lnTo>
                  <a:pt x="367940" y="76270"/>
                </a:lnTo>
                <a:lnTo>
                  <a:pt x="372713" y="83426"/>
                </a:lnTo>
                <a:lnTo>
                  <a:pt x="379943" y="89353"/>
                </a:lnTo>
                <a:lnTo>
                  <a:pt x="389039" y="94665"/>
                </a:lnTo>
                <a:lnTo>
                  <a:pt x="397089" y="99673"/>
                </a:lnTo>
                <a:lnTo>
                  <a:pt x="403001" y="104703"/>
                </a:lnTo>
                <a:lnTo>
                  <a:pt x="406643" y="110369"/>
                </a:lnTo>
                <a:lnTo>
                  <a:pt x="407885" y="117284"/>
                </a:lnTo>
                <a:lnTo>
                  <a:pt x="406462" y="124717"/>
                </a:lnTo>
                <a:lnTo>
                  <a:pt x="402007" y="131202"/>
                </a:lnTo>
                <a:lnTo>
                  <a:pt x="394239" y="135788"/>
                </a:lnTo>
                <a:lnTo>
                  <a:pt x="382879" y="137528"/>
                </a:lnTo>
                <a:lnTo>
                  <a:pt x="375631" y="136942"/>
                </a:lnTo>
                <a:lnTo>
                  <a:pt x="368622" y="135220"/>
                </a:lnTo>
                <a:lnTo>
                  <a:pt x="362096" y="132416"/>
                </a:lnTo>
                <a:lnTo>
                  <a:pt x="356298" y="128587"/>
                </a:lnTo>
                <a:lnTo>
                  <a:pt x="355892" y="128193"/>
                </a:lnTo>
                <a:lnTo>
                  <a:pt x="355295" y="128193"/>
                </a:lnTo>
                <a:lnTo>
                  <a:pt x="355104" y="128993"/>
                </a:lnTo>
                <a:lnTo>
                  <a:pt x="353313" y="136524"/>
                </a:lnTo>
                <a:lnTo>
                  <a:pt x="353123" y="137325"/>
                </a:lnTo>
                <a:lnTo>
                  <a:pt x="382092" y="146253"/>
                </a:lnTo>
                <a:lnTo>
                  <a:pt x="395821" y="144383"/>
                </a:lnTo>
                <a:lnTo>
                  <a:pt x="407265" y="138737"/>
                </a:lnTo>
                <a:lnTo>
                  <a:pt x="415101" y="129258"/>
                </a:lnTo>
                <a:lnTo>
                  <a:pt x="418007" y="115887"/>
                </a:lnTo>
                <a:lnTo>
                  <a:pt x="416318" y="106418"/>
                </a:lnTo>
                <a:lnTo>
                  <a:pt x="411486" y="98753"/>
                </a:lnTo>
                <a:lnTo>
                  <a:pt x="403863" y="92314"/>
                </a:lnTo>
                <a:lnTo>
                  <a:pt x="393801" y="86525"/>
                </a:lnTo>
                <a:lnTo>
                  <a:pt x="386015" y="81911"/>
                </a:lnTo>
                <a:lnTo>
                  <a:pt x="380501" y="77298"/>
                </a:lnTo>
                <a:lnTo>
                  <a:pt x="377220" y="72237"/>
                </a:lnTo>
                <a:lnTo>
                  <a:pt x="376135" y="66281"/>
                </a:lnTo>
                <a:lnTo>
                  <a:pt x="377662" y="58973"/>
                </a:lnTo>
                <a:lnTo>
                  <a:pt x="382239" y="52763"/>
                </a:lnTo>
                <a:lnTo>
                  <a:pt x="389867" y="48452"/>
                </a:lnTo>
                <a:lnTo>
                  <a:pt x="400545" y="46837"/>
                </a:lnTo>
                <a:lnTo>
                  <a:pt x="407288" y="46837"/>
                </a:lnTo>
                <a:lnTo>
                  <a:pt x="415035" y="48221"/>
                </a:lnTo>
                <a:lnTo>
                  <a:pt x="420979" y="51803"/>
                </a:lnTo>
                <a:close/>
              </a:path>
              <a:path w="805180" h="194944">
                <a:moveTo>
                  <a:pt x="495147" y="51803"/>
                </a:moveTo>
                <a:lnTo>
                  <a:pt x="495744" y="51993"/>
                </a:lnTo>
                <a:lnTo>
                  <a:pt x="496138" y="51993"/>
                </a:lnTo>
                <a:lnTo>
                  <a:pt x="496341" y="51396"/>
                </a:lnTo>
                <a:lnTo>
                  <a:pt x="497928" y="44449"/>
                </a:lnTo>
                <a:lnTo>
                  <a:pt x="498132" y="43662"/>
                </a:lnTo>
                <a:lnTo>
                  <a:pt x="497928" y="43065"/>
                </a:lnTo>
                <a:lnTo>
                  <a:pt x="497535" y="42862"/>
                </a:lnTo>
                <a:lnTo>
                  <a:pt x="493763" y="40284"/>
                </a:lnTo>
                <a:lnTo>
                  <a:pt x="486016" y="38303"/>
                </a:lnTo>
                <a:lnTo>
                  <a:pt x="475907" y="38303"/>
                </a:lnTo>
                <a:lnTo>
                  <a:pt x="461227" y="40486"/>
                </a:lnTo>
                <a:lnTo>
                  <a:pt x="450030" y="46539"/>
                </a:lnTo>
                <a:lnTo>
                  <a:pt x="442892" y="55716"/>
                </a:lnTo>
                <a:lnTo>
                  <a:pt x="440385" y="67271"/>
                </a:lnTo>
                <a:lnTo>
                  <a:pt x="442108" y="76270"/>
                </a:lnTo>
                <a:lnTo>
                  <a:pt x="446881" y="83426"/>
                </a:lnTo>
                <a:lnTo>
                  <a:pt x="454111" y="89353"/>
                </a:lnTo>
                <a:lnTo>
                  <a:pt x="463207" y="94665"/>
                </a:lnTo>
                <a:lnTo>
                  <a:pt x="471257" y="99673"/>
                </a:lnTo>
                <a:lnTo>
                  <a:pt x="477169" y="104703"/>
                </a:lnTo>
                <a:lnTo>
                  <a:pt x="480811" y="110369"/>
                </a:lnTo>
                <a:lnTo>
                  <a:pt x="482053" y="117284"/>
                </a:lnTo>
                <a:lnTo>
                  <a:pt x="480630" y="124717"/>
                </a:lnTo>
                <a:lnTo>
                  <a:pt x="476175" y="131202"/>
                </a:lnTo>
                <a:lnTo>
                  <a:pt x="468407" y="135788"/>
                </a:lnTo>
                <a:lnTo>
                  <a:pt x="457047" y="137528"/>
                </a:lnTo>
                <a:lnTo>
                  <a:pt x="449799" y="136942"/>
                </a:lnTo>
                <a:lnTo>
                  <a:pt x="442788" y="135220"/>
                </a:lnTo>
                <a:lnTo>
                  <a:pt x="436259" y="132416"/>
                </a:lnTo>
                <a:lnTo>
                  <a:pt x="430453" y="128587"/>
                </a:lnTo>
                <a:lnTo>
                  <a:pt x="430060" y="128193"/>
                </a:lnTo>
                <a:lnTo>
                  <a:pt x="429463" y="128193"/>
                </a:lnTo>
                <a:lnTo>
                  <a:pt x="429272" y="128993"/>
                </a:lnTo>
                <a:lnTo>
                  <a:pt x="427481" y="136524"/>
                </a:lnTo>
                <a:lnTo>
                  <a:pt x="427278" y="137325"/>
                </a:lnTo>
                <a:lnTo>
                  <a:pt x="456260" y="146253"/>
                </a:lnTo>
                <a:lnTo>
                  <a:pt x="469989" y="144383"/>
                </a:lnTo>
                <a:lnTo>
                  <a:pt x="481433" y="138737"/>
                </a:lnTo>
                <a:lnTo>
                  <a:pt x="489269" y="129258"/>
                </a:lnTo>
                <a:lnTo>
                  <a:pt x="492175" y="115887"/>
                </a:lnTo>
                <a:lnTo>
                  <a:pt x="490484" y="106418"/>
                </a:lnTo>
                <a:lnTo>
                  <a:pt x="485649" y="98753"/>
                </a:lnTo>
                <a:lnTo>
                  <a:pt x="478025" y="92314"/>
                </a:lnTo>
                <a:lnTo>
                  <a:pt x="467969" y="86525"/>
                </a:lnTo>
                <a:lnTo>
                  <a:pt x="460183" y="81911"/>
                </a:lnTo>
                <a:lnTo>
                  <a:pt x="454669" y="77298"/>
                </a:lnTo>
                <a:lnTo>
                  <a:pt x="451388" y="72237"/>
                </a:lnTo>
                <a:lnTo>
                  <a:pt x="450303" y="66281"/>
                </a:lnTo>
                <a:lnTo>
                  <a:pt x="451830" y="58973"/>
                </a:lnTo>
                <a:lnTo>
                  <a:pt x="456407" y="52763"/>
                </a:lnTo>
                <a:lnTo>
                  <a:pt x="464035" y="48452"/>
                </a:lnTo>
                <a:lnTo>
                  <a:pt x="474713" y="46837"/>
                </a:lnTo>
                <a:lnTo>
                  <a:pt x="481456" y="46837"/>
                </a:lnTo>
                <a:lnTo>
                  <a:pt x="489191" y="48221"/>
                </a:lnTo>
                <a:lnTo>
                  <a:pt x="495147" y="51803"/>
                </a:lnTo>
                <a:close/>
              </a:path>
              <a:path w="805180" h="194944">
                <a:moveTo>
                  <a:pt x="548335" y="1003"/>
                </a:moveTo>
                <a:lnTo>
                  <a:pt x="548525" y="203"/>
                </a:lnTo>
                <a:lnTo>
                  <a:pt x="548132" y="0"/>
                </a:lnTo>
                <a:lnTo>
                  <a:pt x="547738" y="0"/>
                </a:lnTo>
                <a:lnTo>
                  <a:pt x="539203" y="0"/>
                </a:lnTo>
                <a:lnTo>
                  <a:pt x="538607" y="0"/>
                </a:lnTo>
                <a:lnTo>
                  <a:pt x="538213" y="203"/>
                </a:lnTo>
                <a:lnTo>
                  <a:pt x="538010" y="1003"/>
                </a:lnTo>
                <a:lnTo>
                  <a:pt x="512419" y="143078"/>
                </a:lnTo>
                <a:lnTo>
                  <a:pt x="512216" y="144068"/>
                </a:lnTo>
                <a:lnTo>
                  <a:pt x="522338" y="144068"/>
                </a:lnTo>
                <a:lnTo>
                  <a:pt x="522528" y="143281"/>
                </a:lnTo>
                <a:lnTo>
                  <a:pt x="548335" y="1003"/>
                </a:lnTo>
                <a:close/>
              </a:path>
              <a:path w="805180" h="194944">
                <a:moveTo>
                  <a:pt x="600519" y="143471"/>
                </a:moveTo>
                <a:lnTo>
                  <a:pt x="600913" y="143878"/>
                </a:lnTo>
                <a:lnTo>
                  <a:pt x="601510" y="144068"/>
                </a:lnTo>
                <a:lnTo>
                  <a:pt x="602500" y="144068"/>
                </a:lnTo>
                <a:lnTo>
                  <a:pt x="612432" y="144068"/>
                </a:lnTo>
                <a:lnTo>
                  <a:pt x="613219" y="144068"/>
                </a:lnTo>
                <a:lnTo>
                  <a:pt x="613422" y="143675"/>
                </a:lnTo>
                <a:lnTo>
                  <a:pt x="613016" y="143078"/>
                </a:lnTo>
                <a:lnTo>
                  <a:pt x="551700" y="70446"/>
                </a:lnTo>
                <a:lnTo>
                  <a:pt x="631482" y="1193"/>
                </a:lnTo>
                <a:lnTo>
                  <a:pt x="631875" y="596"/>
                </a:lnTo>
                <a:lnTo>
                  <a:pt x="631672" y="0"/>
                </a:lnTo>
                <a:lnTo>
                  <a:pt x="631075" y="0"/>
                </a:lnTo>
                <a:lnTo>
                  <a:pt x="620953" y="0"/>
                </a:lnTo>
                <a:lnTo>
                  <a:pt x="620166" y="0"/>
                </a:lnTo>
                <a:lnTo>
                  <a:pt x="619772" y="203"/>
                </a:lnTo>
                <a:lnTo>
                  <a:pt x="619366" y="596"/>
                </a:lnTo>
                <a:lnTo>
                  <a:pt x="540791" y="69265"/>
                </a:lnTo>
                <a:lnTo>
                  <a:pt x="539991" y="70256"/>
                </a:lnTo>
                <a:lnTo>
                  <a:pt x="539991" y="70650"/>
                </a:lnTo>
                <a:lnTo>
                  <a:pt x="540588" y="71640"/>
                </a:lnTo>
                <a:lnTo>
                  <a:pt x="600519" y="143471"/>
                </a:lnTo>
                <a:close/>
              </a:path>
              <a:path w="805180" h="194944">
                <a:moveTo>
                  <a:pt x="692302" y="130174"/>
                </a:moveTo>
                <a:lnTo>
                  <a:pt x="692302" y="129590"/>
                </a:lnTo>
                <a:lnTo>
                  <a:pt x="692099" y="129184"/>
                </a:lnTo>
                <a:lnTo>
                  <a:pt x="691299" y="129387"/>
                </a:lnTo>
                <a:lnTo>
                  <a:pt x="684408" y="133079"/>
                </a:lnTo>
                <a:lnTo>
                  <a:pt x="677514" y="135393"/>
                </a:lnTo>
                <a:lnTo>
                  <a:pt x="670766" y="136590"/>
                </a:lnTo>
                <a:lnTo>
                  <a:pt x="664311" y="136931"/>
                </a:lnTo>
                <a:lnTo>
                  <a:pt x="650465" y="134519"/>
                </a:lnTo>
                <a:lnTo>
                  <a:pt x="641046" y="127903"/>
                </a:lnTo>
                <a:lnTo>
                  <a:pt x="635574" y="118012"/>
                </a:lnTo>
                <a:lnTo>
                  <a:pt x="633564" y="105778"/>
                </a:lnTo>
                <a:lnTo>
                  <a:pt x="633564" y="103784"/>
                </a:lnTo>
                <a:lnTo>
                  <a:pt x="633755" y="99021"/>
                </a:lnTo>
                <a:lnTo>
                  <a:pt x="634352" y="95656"/>
                </a:lnTo>
                <a:lnTo>
                  <a:pt x="665830" y="94734"/>
                </a:lnTo>
                <a:lnTo>
                  <a:pt x="688251" y="88604"/>
                </a:lnTo>
                <a:lnTo>
                  <a:pt x="701632" y="77564"/>
                </a:lnTo>
                <a:lnTo>
                  <a:pt x="705993" y="61912"/>
                </a:lnTo>
                <a:lnTo>
                  <a:pt x="704526" y="53289"/>
                </a:lnTo>
                <a:lnTo>
                  <a:pt x="699766" y="45721"/>
                </a:lnTo>
                <a:lnTo>
                  <a:pt x="691173" y="40347"/>
                </a:lnTo>
                <a:lnTo>
                  <a:pt x="678205" y="38303"/>
                </a:lnTo>
                <a:lnTo>
                  <a:pt x="656513" y="43846"/>
                </a:lnTo>
                <a:lnTo>
                  <a:pt x="639364" y="58542"/>
                </a:lnTo>
                <a:lnTo>
                  <a:pt x="628093" y="79488"/>
                </a:lnTo>
                <a:lnTo>
                  <a:pt x="624039" y="103784"/>
                </a:lnTo>
                <a:lnTo>
                  <a:pt x="626653" y="121805"/>
                </a:lnTo>
                <a:lnTo>
                  <a:pt x="634233" y="135139"/>
                </a:lnTo>
                <a:lnTo>
                  <a:pt x="646387" y="143412"/>
                </a:lnTo>
                <a:lnTo>
                  <a:pt x="662724" y="146253"/>
                </a:lnTo>
                <a:lnTo>
                  <a:pt x="671181" y="145843"/>
                </a:lnTo>
                <a:lnTo>
                  <a:pt x="678280" y="144614"/>
                </a:lnTo>
                <a:lnTo>
                  <a:pt x="684300" y="142567"/>
                </a:lnTo>
                <a:lnTo>
                  <a:pt x="689521" y="139699"/>
                </a:lnTo>
                <a:lnTo>
                  <a:pt x="690511" y="139306"/>
                </a:lnTo>
                <a:lnTo>
                  <a:pt x="690714" y="138315"/>
                </a:lnTo>
                <a:lnTo>
                  <a:pt x="692302" y="130174"/>
                </a:lnTo>
                <a:close/>
              </a:path>
              <a:path w="805180" h="194944">
                <a:moveTo>
                  <a:pt x="635342" y="87515"/>
                </a:moveTo>
                <a:lnTo>
                  <a:pt x="641657" y="70813"/>
                </a:lnTo>
                <a:lnTo>
                  <a:pt x="651171" y="58053"/>
                </a:lnTo>
                <a:lnTo>
                  <a:pt x="663141" y="49905"/>
                </a:lnTo>
                <a:lnTo>
                  <a:pt x="676821" y="47040"/>
                </a:lnTo>
                <a:lnTo>
                  <a:pt x="694880" y="47040"/>
                </a:lnTo>
                <a:lnTo>
                  <a:pt x="696468" y="57556"/>
                </a:lnTo>
                <a:lnTo>
                  <a:pt x="696468" y="62915"/>
                </a:lnTo>
                <a:lnTo>
                  <a:pt x="694280" y="72560"/>
                </a:lnTo>
                <a:lnTo>
                  <a:pt x="685398" y="81016"/>
                </a:lnTo>
                <a:lnTo>
                  <a:pt x="666769" y="86572"/>
                </a:lnTo>
                <a:lnTo>
                  <a:pt x="635342" y="87515"/>
                </a:lnTo>
                <a:close/>
              </a:path>
              <a:path w="805180" h="194944">
                <a:moveTo>
                  <a:pt x="717791" y="40284"/>
                </a:moveTo>
                <a:lnTo>
                  <a:pt x="717397" y="40284"/>
                </a:lnTo>
                <a:lnTo>
                  <a:pt x="717003" y="40690"/>
                </a:lnTo>
                <a:lnTo>
                  <a:pt x="717207" y="41084"/>
                </a:lnTo>
                <a:lnTo>
                  <a:pt x="721110" y="59785"/>
                </a:lnTo>
                <a:lnTo>
                  <a:pt x="728067" y="92625"/>
                </a:lnTo>
                <a:lnTo>
                  <a:pt x="734950" y="124796"/>
                </a:lnTo>
                <a:lnTo>
                  <a:pt x="738632" y="141490"/>
                </a:lnTo>
                <a:lnTo>
                  <a:pt x="738835" y="142087"/>
                </a:lnTo>
                <a:lnTo>
                  <a:pt x="738632" y="142481"/>
                </a:lnTo>
                <a:lnTo>
                  <a:pt x="712672" y="182118"/>
                </a:lnTo>
                <a:lnTo>
                  <a:pt x="704303" y="194081"/>
                </a:lnTo>
                <a:lnTo>
                  <a:pt x="704303" y="194868"/>
                </a:lnTo>
                <a:lnTo>
                  <a:pt x="705091" y="194868"/>
                </a:lnTo>
                <a:lnTo>
                  <a:pt x="714616" y="193878"/>
                </a:lnTo>
                <a:lnTo>
                  <a:pt x="715416" y="193878"/>
                </a:lnTo>
                <a:lnTo>
                  <a:pt x="739815" y="158594"/>
                </a:lnTo>
                <a:lnTo>
                  <a:pt x="766120" y="114868"/>
                </a:lnTo>
                <a:lnTo>
                  <a:pt x="793056" y="64416"/>
                </a:lnTo>
                <a:lnTo>
                  <a:pt x="804519" y="41274"/>
                </a:lnTo>
                <a:lnTo>
                  <a:pt x="804913" y="40690"/>
                </a:lnTo>
                <a:lnTo>
                  <a:pt x="804519" y="40284"/>
                </a:lnTo>
                <a:lnTo>
                  <a:pt x="803922" y="40284"/>
                </a:lnTo>
                <a:lnTo>
                  <a:pt x="795388" y="40284"/>
                </a:lnTo>
                <a:lnTo>
                  <a:pt x="794791" y="40284"/>
                </a:lnTo>
                <a:lnTo>
                  <a:pt x="794397" y="40487"/>
                </a:lnTo>
                <a:lnTo>
                  <a:pt x="793991" y="41084"/>
                </a:lnTo>
                <a:lnTo>
                  <a:pt x="781892" y="65639"/>
                </a:lnTo>
                <a:lnTo>
                  <a:pt x="769959" y="88855"/>
                </a:lnTo>
                <a:lnTo>
                  <a:pt x="758136" y="110957"/>
                </a:lnTo>
                <a:lnTo>
                  <a:pt x="746366" y="132168"/>
                </a:lnTo>
                <a:lnTo>
                  <a:pt x="745972" y="132168"/>
                </a:lnTo>
                <a:lnTo>
                  <a:pt x="744489" y="123125"/>
                </a:lnTo>
                <a:lnTo>
                  <a:pt x="741533" y="107310"/>
                </a:lnTo>
                <a:lnTo>
                  <a:pt x="736235" y="81153"/>
                </a:lnTo>
                <a:lnTo>
                  <a:pt x="727722" y="41084"/>
                </a:lnTo>
                <a:lnTo>
                  <a:pt x="727316" y="40487"/>
                </a:lnTo>
                <a:lnTo>
                  <a:pt x="727125" y="40284"/>
                </a:lnTo>
                <a:lnTo>
                  <a:pt x="726732" y="40284"/>
                </a:lnTo>
                <a:lnTo>
                  <a:pt x="717791" y="40284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1737666" y="2009002"/>
            <a:ext cx="690410" cy="176925"/>
          </a:xfrm>
          <a:custGeom>
            <a:avLst/>
            <a:gdLst/>
            <a:ahLst/>
            <a:cxnLst/>
            <a:rect l="l" t="t" r="r" b="b"/>
            <a:pathLst>
              <a:path w="760730" h="194944">
                <a:moveTo>
                  <a:pt x="67868" y="51790"/>
                </a:moveTo>
                <a:lnTo>
                  <a:pt x="68465" y="51993"/>
                </a:lnTo>
                <a:lnTo>
                  <a:pt x="68859" y="51993"/>
                </a:lnTo>
                <a:lnTo>
                  <a:pt x="69062" y="51396"/>
                </a:lnTo>
                <a:lnTo>
                  <a:pt x="70650" y="44450"/>
                </a:lnTo>
                <a:lnTo>
                  <a:pt x="70840" y="43649"/>
                </a:lnTo>
                <a:lnTo>
                  <a:pt x="70650" y="43053"/>
                </a:lnTo>
                <a:lnTo>
                  <a:pt x="70243" y="42862"/>
                </a:lnTo>
                <a:lnTo>
                  <a:pt x="66471" y="40284"/>
                </a:lnTo>
                <a:lnTo>
                  <a:pt x="58737" y="38290"/>
                </a:lnTo>
                <a:lnTo>
                  <a:pt x="48615" y="38290"/>
                </a:lnTo>
                <a:lnTo>
                  <a:pt x="33940" y="40473"/>
                </a:lnTo>
                <a:lnTo>
                  <a:pt x="22744" y="46528"/>
                </a:lnTo>
                <a:lnTo>
                  <a:pt x="15602" y="55708"/>
                </a:lnTo>
                <a:lnTo>
                  <a:pt x="13093" y="67271"/>
                </a:lnTo>
                <a:lnTo>
                  <a:pt x="14818" y="76263"/>
                </a:lnTo>
                <a:lnTo>
                  <a:pt x="19594" y="83415"/>
                </a:lnTo>
                <a:lnTo>
                  <a:pt x="26825" y="89340"/>
                </a:lnTo>
                <a:lnTo>
                  <a:pt x="35915" y="94653"/>
                </a:lnTo>
                <a:lnTo>
                  <a:pt x="43968" y="99667"/>
                </a:lnTo>
                <a:lnTo>
                  <a:pt x="49884" y="104700"/>
                </a:lnTo>
                <a:lnTo>
                  <a:pt x="53530" y="110363"/>
                </a:lnTo>
                <a:lnTo>
                  <a:pt x="54775" y="117271"/>
                </a:lnTo>
                <a:lnTo>
                  <a:pt x="53350" y="124705"/>
                </a:lnTo>
                <a:lnTo>
                  <a:pt x="48891" y="131189"/>
                </a:lnTo>
                <a:lnTo>
                  <a:pt x="41123" y="135775"/>
                </a:lnTo>
                <a:lnTo>
                  <a:pt x="29768" y="137515"/>
                </a:lnTo>
                <a:lnTo>
                  <a:pt x="22514" y="136929"/>
                </a:lnTo>
                <a:lnTo>
                  <a:pt x="15505" y="135208"/>
                </a:lnTo>
                <a:lnTo>
                  <a:pt x="8978" y="132409"/>
                </a:lnTo>
                <a:lnTo>
                  <a:pt x="3175" y="128587"/>
                </a:lnTo>
                <a:lnTo>
                  <a:pt x="2781" y="128193"/>
                </a:lnTo>
                <a:lnTo>
                  <a:pt x="2184" y="128193"/>
                </a:lnTo>
                <a:lnTo>
                  <a:pt x="1981" y="128981"/>
                </a:lnTo>
                <a:lnTo>
                  <a:pt x="203" y="136525"/>
                </a:lnTo>
                <a:lnTo>
                  <a:pt x="0" y="137312"/>
                </a:lnTo>
                <a:lnTo>
                  <a:pt x="203" y="137515"/>
                </a:lnTo>
                <a:lnTo>
                  <a:pt x="990" y="138303"/>
                </a:lnTo>
                <a:lnTo>
                  <a:pt x="5478" y="141134"/>
                </a:lnTo>
                <a:lnTo>
                  <a:pt x="11860" y="143686"/>
                </a:lnTo>
                <a:lnTo>
                  <a:pt x="19801" y="145530"/>
                </a:lnTo>
                <a:lnTo>
                  <a:pt x="28968" y="146240"/>
                </a:lnTo>
                <a:lnTo>
                  <a:pt x="42702" y="144371"/>
                </a:lnTo>
                <a:lnTo>
                  <a:pt x="54146" y="138726"/>
                </a:lnTo>
                <a:lnTo>
                  <a:pt x="61979" y="129250"/>
                </a:lnTo>
                <a:lnTo>
                  <a:pt x="64884" y="115887"/>
                </a:lnTo>
                <a:lnTo>
                  <a:pt x="63195" y="106411"/>
                </a:lnTo>
                <a:lnTo>
                  <a:pt x="58362" y="98742"/>
                </a:lnTo>
                <a:lnTo>
                  <a:pt x="50739" y="92302"/>
                </a:lnTo>
                <a:lnTo>
                  <a:pt x="40678" y="86512"/>
                </a:lnTo>
                <a:lnTo>
                  <a:pt x="32899" y="81899"/>
                </a:lnTo>
                <a:lnTo>
                  <a:pt x="27389" y="77287"/>
                </a:lnTo>
                <a:lnTo>
                  <a:pt x="24109" y="72230"/>
                </a:lnTo>
                <a:lnTo>
                  <a:pt x="23025" y="66281"/>
                </a:lnTo>
                <a:lnTo>
                  <a:pt x="24549" y="58971"/>
                </a:lnTo>
                <a:lnTo>
                  <a:pt x="29122" y="52757"/>
                </a:lnTo>
                <a:lnTo>
                  <a:pt x="36746" y="48441"/>
                </a:lnTo>
                <a:lnTo>
                  <a:pt x="47421" y="46824"/>
                </a:lnTo>
                <a:lnTo>
                  <a:pt x="54178" y="46824"/>
                </a:lnTo>
                <a:lnTo>
                  <a:pt x="61912" y="48221"/>
                </a:lnTo>
                <a:lnTo>
                  <a:pt x="67868" y="51790"/>
                </a:lnTo>
                <a:close/>
              </a:path>
              <a:path w="760730" h="194944">
                <a:moveTo>
                  <a:pt x="151460" y="130175"/>
                </a:moveTo>
                <a:lnTo>
                  <a:pt x="151460" y="129578"/>
                </a:lnTo>
                <a:lnTo>
                  <a:pt x="151256" y="129184"/>
                </a:lnTo>
                <a:lnTo>
                  <a:pt x="150469" y="129374"/>
                </a:lnTo>
                <a:lnTo>
                  <a:pt x="143572" y="133066"/>
                </a:lnTo>
                <a:lnTo>
                  <a:pt x="136675" y="135380"/>
                </a:lnTo>
                <a:lnTo>
                  <a:pt x="129929" y="136577"/>
                </a:lnTo>
                <a:lnTo>
                  <a:pt x="123482" y="136918"/>
                </a:lnTo>
                <a:lnTo>
                  <a:pt x="109635" y="134506"/>
                </a:lnTo>
                <a:lnTo>
                  <a:pt x="100215" y="127890"/>
                </a:lnTo>
                <a:lnTo>
                  <a:pt x="94739" y="118000"/>
                </a:lnTo>
                <a:lnTo>
                  <a:pt x="92722" y="105765"/>
                </a:lnTo>
                <a:lnTo>
                  <a:pt x="92722" y="103784"/>
                </a:lnTo>
                <a:lnTo>
                  <a:pt x="92925" y="99021"/>
                </a:lnTo>
                <a:lnTo>
                  <a:pt x="93510" y="95643"/>
                </a:lnTo>
                <a:lnTo>
                  <a:pt x="124995" y="94729"/>
                </a:lnTo>
                <a:lnTo>
                  <a:pt x="147418" y="88603"/>
                </a:lnTo>
                <a:lnTo>
                  <a:pt x="160797" y="77564"/>
                </a:lnTo>
                <a:lnTo>
                  <a:pt x="165150" y="61912"/>
                </a:lnTo>
                <a:lnTo>
                  <a:pt x="163684" y="53281"/>
                </a:lnTo>
                <a:lnTo>
                  <a:pt x="158926" y="45710"/>
                </a:lnTo>
                <a:lnTo>
                  <a:pt x="150336" y="40334"/>
                </a:lnTo>
                <a:lnTo>
                  <a:pt x="137375" y="38290"/>
                </a:lnTo>
                <a:lnTo>
                  <a:pt x="115682" y="43835"/>
                </a:lnTo>
                <a:lnTo>
                  <a:pt x="98528" y="58535"/>
                </a:lnTo>
                <a:lnTo>
                  <a:pt x="87253" y="79486"/>
                </a:lnTo>
                <a:lnTo>
                  <a:pt x="83197" y="103784"/>
                </a:lnTo>
                <a:lnTo>
                  <a:pt x="85811" y="121803"/>
                </a:lnTo>
                <a:lnTo>
                  <a:pt x="93392" y="135132"/>
                </a:lnTo>
                <a:lnTo>
                  <a:pt x="105550" y="143401"/>
                </a:lnTo>
                <a:lnTo>
                  <a:pt x="121894" y="146240"/>
                </a:lnTo>
                <a:lnTo>
                  <a:pt x="130351" y="145832"/>
                </a:lnTo>
                <a:lnTo>
                  <a:pt x="137448" y="144608"/>
                </a:lnTo>
                <a:lnTo>
                  <a:pt x="143465" y="142565"/>
                </a:lnTo>
                <a:lnTo>
                  <a:pt x="148678" y="139700"/>
                </a:lnTo>
                <a:lnTo>
                  <a:pt x="149669" y="139306"/>
                </a:lnTo>
                <a:lnTo>
                  <a:pt x="149872" y="138303"/>
                </a:lnTo>
                <a:lnTo>
                  <a:pt x="151460" y="130175"/>
                </a:lnTo>
                <a:close/>
              </a:path>
              <a:path w="760730" h="194944">
                <a:moveTo>
                  <a:pt x="94513" y="87503"/>
                </a:moveTo>
                <a:lnTo>
                  <a:pt x="100820" y="70800"/>
                </a:lnTo>
                <a:lnTo>
                  <a:pt x="110331" y="58040"/>
                </a:lnTo>
                <a:lnTo>
                  <a:pt x="122299" y="49892"/>
                </a:lnTo>
                <a:lnTo>
                  <a:pt x="135978" y="47028"/>
                </a:lnTo>
                <a:lnTo>
                  <a:pt x="154038" y="47028"/>
                </a:lnTo>
                <a:lnTo>
                  <a:pt x="155625" y="57543"/>
                </a:lnTo>
                <a:lnTo>
                  <a:pt x="155625" y="62903"/>
                </a:lnTo>
                <a:lnTo>
                  <a:pt x="153445" y="72554"/>
                </a:lnTo>
                <a:lnTo>
                  <a:pt x="144567" y="81013"/>
                </a:lnTo>
                <a:lnTo>
                  <a:pt x="125939" y="86566"/>
                </a:lnTo>
                <a:lnTo>
                  <a:pt x="94513" y="87503"/>
                </a:lnTo>
                <a:close/>
              </a:path>
              <a:path w="760730" h="194944">
                <a:moveTo>
                  <a:pt x="239509" y="134340"/>
                </a:moveTo>
                <a:lnTo>
                  <a:pt x="239509" y="133946"/>
                </a:lnTo>
                <a:lnTo>
                  <a:pt x="239509" y="133350"/>
                </a:lnTo>
                <a:lnTo>
                  <a:pt x="238518" y="133743"/>
                </a:lnTo>
                <a:lnTo>
                  <a:pt x="231178" y="136525"/>
                </a:lnTo>
                <a:lnTo>
                  <a:pt x="225031" y="136918"/>
                </a:lnTo>
                <a:lnTo>
                  <a:pt x="218478" y="136918"/>
                </a:lnTo>
                <a:lnTo>
                  <a:pt x="203223" y="134020"/>
                </a:lnTo>
                <a:lnTo>
                  <a:pt x="192879" y="126230"/>
                </a:lnTo>
                <a:lnTo>
                  <a:pt x="187000" y="114903"/>
                </a:lnTo>
                <a:lnTo>
                  <a:pt x="185140" y="101396"/>
                </a:lnTo>
                <a:lnTo>
                  <a:pt x="188837" y="79986"/>
                </a:lnTo>
                <a:lnTo>
                  <a:pt x="199083" y="62874"/>
                </a:lnTo>
                <a:lnTo>
                  <a:pt x="214613" y="51529"/>
                </a:lnTo>
                <a:lnTo>
                  <a:pt x="234162" y="47421"/>
                </a:lnTo>
                <a:lnTo>
                  <a:pt x="239509" y="47421"/>
                </a:lnTo>
                <a:lnTo>
                  <a:pt x="244081" y="48018"/>
                </a:lnTo>
                <a:lnTo>
                  <a:pt x="249034" y="49809"/>
                </a:lnTo>
                <a:lnTo>
                  <a:pt x="250037" y="49999"/>
                </a:lnTo>
                <a:lnTo>
                  <a:pt x="250228" y="49999"/>
                </a:lnTo>
                <a:lnTo>
                  <a:pt x="250431" y="49403"/>
                </a:lnTo>
                <a:lnTo>
                  <a:pt x="252209" y="42062"/>
                </a:lnTo>
                <a:lnTo>
                  <a:pt x="252412" y="41275"/>
                </a:lnTo>
                <a:lnTo>
                  <a:pt x="252209" y="40881"/>
                </a:lnTo>
                <a:lnTo>
                  <a:pt x="251815" y="40678"/>
                </a:lnTo>
                <a:lnTo>
                  <a:pt x="248246" y="39090"/>
                </a:lnTo>
                <a:lnTo>
                  <a:pt x="242493" y="38290"/>
                </a:lnTo>
                <a:lnTo>
                  <a:pt x="234353" y="38290"/>
                </a:lnTo>
                <a:lnTo>
                  <a:pt x="210907" y="43228"/>
                </a:lnTo>
                <a:lnTo>
                  <a:pt x="192017" y="56799"/>
                </a:lnTo>
                <a:lnTo>
                  <a:pt x="179414" y="77139"/>
                </a:lnTo>
                <a:lnTo>
                  <a:pt x="174828" y="102387"/>
                </a:lnTo>
                <a:lnTo>
                  <a:pt x="177944" y="121128"/>
                </a:lnTo>
                <a:lnTo>
                  <a:pt x="186659" y="134881"/>
                </a:lnTo>
                <a:lnTo>
                  <a:pt x="200025" y="143351"/>
                </a:lnTo>
                <a:lnTo>
                  <a:pt x="217093" y="146240"/>
                </a:lnTo>
                <a:lnTo>
                  <a:pt x="224637" y="146240"/>
                </a:lnTo>
                <a:lnTo>
                  <a:pt x="239509" y="134340"/>
                </a:lnTo>
                <a:close/>
              </a:path>
              <a:path w="760730" h="194944">
                <a:moveTo>
                  <a:pt x="276377" y="40284"/>
                </a:moveTo>
                <a:lnTo>
                  <a:pt x="275780" y="40284"/>
                </a:lnTo>
                <a:lnTo>
                  <a:pt x="275386" y="40474"/>
                </a:lnTo>
                <a:lnTo>
                  <a:pt x="275386" y="41071"/>
                </a:lnTo>
                <a:lnTo>
                  <a:pt x="275134" y="45846"/>
                </a:lnTo>
                <a:lnTo>
                  <a:pt x="274415" y="51865"/>
                </a:lnTo>
                <a:lnTo>
                  <a:pt x="273286" y="59186"/>
                </a:lnTo>
                <a:lnTo>
                  <a:pt x="271805" y="67868"/>
                </a:lnTo>
                <a:lnTo>
                  <a:pt x="257924" y="143268"/>
                </a:lnTo>
                <a:lnTo>
                  <a:pt x="257924" y="143662"/>
                </a:lnTo>
                <a:lnTo>
                  <a:pt x="258317" y="144068"/>
                </a:lnTo>
                <a:lnTo>
                  <a:pt x="258914" y="144068"/>
                </a:lnTo>
                <a:lnTo>
                  <a:pt x="267042" y="144068"/>
                </a:lnTo>
                <a:lnTo>
                  <a:pt x="267842" y="144068"/>
                </a:lnTo>
                <a:lnTo>
                  <a:pt x="267842" y="143865"/>
                </a:lnTo>
                <a:lnTo>
                  <a:pt x="268046" y="143268"/>
                </a:lnTo>
                <a:lnTo>
                  <a:pt x="279552" y="79171"/>
                </a:lnTo>
                <a:lnTo>
                  <a:pt x="280542" y="75399"/>
                </a:lnTo>
                <a:lnTo>
                  <a:pt x="281330" y="73812"/>
                </a:lnTo>
                <a:lnTo>
                  <a:pt x="283921" y="70840"/>
                </a:lnTo>
                <a:lnTo>
                  <a:pt x="290883" y="62657"/>
                </a:lnTo>
                <a:lnTo>
                  <a:pt x="299445" y="55981"/>
                </a:lnTo>
                <a:lnTo>
                  <a:pt x="308976" y="51277"/>
                </a:lnTo>
                <a:lnTo>
                  <a:pt x="318846" y="49009"/>
                </a:lnTo>
                <a:lnTo>
                  <a:pt x="319430" y="49009"/>
                </a:lnTo>
                <a:lnTo>
                  <a:pt x="320027" y="48412"/>
                </a:lnTo>
                <a:lnTo>
                  <a:pt x="320230" y="47815"/>
                </a:lnTo>
                <a:lnTo>
                  <a:pt x="321817" y="39484"/>
                </a:lnTo>
                <a:lnTo>
                  <a:pt x="322021" y="38696"/>
                </a:lnTo>
                <a:lnTo>
                  <a:pt x="321424" y="38290"/>
                </a:lnTo>
                <a:lnTo>
                  <a:pt x="320827" y="38290"/>
                </a:lnTo>
                <a:lnTo>
                  <a:pt x="310650" y="40315"/>
                </a:lnTo>
                <a:lnTo>
                  <a:pt x="299988" y="45708"/>
                </a:lnTo>
                <a:lnTo>
                  <a:pt x="290071" y="53447"/>
                </a:lnTo>
                <a:lnTo>
                  <a:pt x="282130" y="62509"/>
                </a:lnTo>
                <a:lnTo>
                  <a:pt x="283121" y="57340"/>
                </a:lnTo>
                <a:lnTo>
                  <a:pt x="284708" y="43853"/>
                </a:lnTo>
                <a:lnTo>
                  <a:pt x="284505" y="41071"/>
                </a:lnTo>
                <a:lnTo>
                  <a:pt x="284505" y="40474"/>
                </a:lnTo>
                <a:lnTo>
                  <a:pt x="284314" y="40284"/>
                </a:lnTo>
                <a:lnTo>
                  <a:pt x="283717" y="40284"/>
                </a:lnTo>
                <a:lnTo>
                  <a:pt x="276377" y="40284"/>
                </a:lnTo>
                <a:close/>
              </a:path>
              <a:path w="760730" h="194944">
                <a:moveTo>
                  <a:pt x="389331" y="130175"/>
                </a:moveTo>
                <a:lnTo>
                  <a:pt x="389331" y="129578"/>
                </a:lnTo>
                <a:lnTo>
                  <a:pt x="389140" y="129184"/>
                </a:lnTo>
                <a:lnTo>
                  <a:pt x="388340" y="129374"/>
                </a:lnTo>
                <a:lnTo>
                  <a:pt x="381443" y="133066"/>
                </a:lnTo>
                <a:lnTo>
                  <a:pt x="374546" y="135380"/>
                </a:lnTo>
                <a:lnTo>
                  <a:pt x="367800" y="136577"/>
                </a:lnTo>
                <a:lnTo>
                  <a:pt x="361353" y="136918"/>
                </a:lnTo>
                <a:lnTo>
                  <a:pt x="347506" y="134506"/>
                </a:lnTo>
                <a:lnTo>
                  <a:pt x="338086" y="127890"/>
                </a:lnTo>
                <a:lnTo>
                  <a:pt x="332610" y="118000"/>
                </a:lnTo>
                <a:lnTo>
                  <a:pt x="330593" y="105765"/>
                </a:lnTo>
                <a:lnTo>
                  <a:pt x="330593" y="103784"/>
                </a:lnTo>
                <a:lnTo>
                  <a:pt x="330796" y="99021"/>
                </a:lnTo>
                <a:lnTo>
                  <a:pt x="331393" y="95643"/>
                </a:lnTo>
                <a:lnTo>
                  <a:pt x="362872" y="94729"/>
                </a:lnTo>
                <a:lnTo>
                  <a:pt x="385291" y="88603"/>
                </a:lnTo>
                <a:lnTo>
                  <a:pt x="398668" y="77564"/>
                </a:lnTo>
                <a:lnTo>
                  <a:pt x="403021" y="61912"/>
                </a:lnTo>
                <a:lnTo>
                  <a:pt x="401555" y="53281"/>
                </a:lnTo>
                <a:lnTo>
                  <a:pt x="396797" y="45710"/>
                </a:lnTo>
                <a:lnTo>
                  <a:pt x="388207" y="40334"/>
                </a:lnTo>
                <a:lnTo>
                  <a:pt x="375246" y="38290"/>
                </a:lnTo>
                <a:lnTo>
                  <a:pt x="353553" y="43835"/>
                </a:lnTo>
                <a:lnTo>
                  <a:pt x="336399" y="58535"/>
                </a:lnTo>
                <a:lnTo>
                  <a:pt x="325124" y="79486"/>
                </a:lnTo>
                <a:lnTo>
                  <a:pt x="321068" y="103784"/>
                </a:lnTo>
                <a:lnTo>
                  <a:pt x="323682" y="121803"/>
                </a:lnTo>
                <a:lnTo>
                  <a:pt x="331263" y="135132"/>
                </a:lnTo>
                <a:lnTo>
                  <a:pt x="343421" y="143401"/>
                </a:lnTo>
                <a:lnTo>
                  <a:pt x="359765" y="146240"/>
                </a:lnTo>
                <a:lnTo>
                  <a:pt x="368222" y="145832"/>
                </a:lnTo>
                <a:lnTo>
                  <a:pt x="375321" y="144608"/>
                </a:lnTo>
                <a:lnTo>
                  <a:pt x="381341" y="142565"/>
                </a:lnTo>
                <a:lnTo>
                  <a:pt x="386562" y="139700"/>
                </a:lnTo>
                <a:lnTo>
                  <a:pt x="387553" y="139306"/>
                </a:lnTo>
                <a:lnTo>
                  <a:pt x="387743" y="138303"/>
                </a:lnTo>
                <a:lnTo>
                  <a:pt x="389331" y="130175"/>
                </a:lnTo>
                <a:close/>
              </a:path>
              <a:path w="760730" h="194944">
                <a:moveTo>
                  <a:pt x="332384" y="87503"/>
                </a:moveTo>
                <a:lnTo>
                  <a:pt x="338699" y="70800"/>
                </a:lnTo>
                <a:lnTo>
                  <a:pt x="348213" y="58040"/>
                </a:lnTo>
                <a:lnTo>
                  <a:pt x="360182" y="49892"/>
                </a:lnTo>
                <a:lnTo>
                  <a:pt x="373862" y="47028"/>
                </a:lnTo>
                <a:lnTo>
                  <a:pt x="391909" y="47028"/>
                </a:lnTo>
                <a:lnTo>
                  <a:pt x="393496" y="57543"/>
                </a:lnTo>
                <a:lnTo>
                  <a:pt x="393496" y="62903"/>
                </a:lnTo>
                <a:lnTo>
                  <a:pt x="391316" y="72554"/>
                </a:lnTo>
                <a:lnTo>
                  <a:pt x="382438" y="81013"/>
                </a:lnTo>
                <a:lnTo>
                  <a:pt x="363810" y="86566"/>
                </a:lnTo>
                <a:lnTo>
                  <a:pt x="332384" y="87503"/>
                </a:lnTo>
                <a:close/>
              </a:path>
              <a:path w="760730" h="194944">
                <a:moveTo>
                  <a:pt x="451002" y="135128"/>
                </a:moveTo>
                <a:lnTo>
                  <a:pt x="451002" y="134543"/>
                </a:lnTo>
                <a:lnTo>
                  <a:pt x="450608" y="134340"/>
                </a:lnTo>
                <a:lnTo>
                  <a:pt x="450011" y="134543"/>
                </a:lnTo>
                <a:lnTo>
                  <a:pt x="444842" y="136918"/>
                </a:lnTo>
                <a:lnTo>
                  <a:pt x="441274" y="137312"/>
                </a:lnTo>
                <a:lnTo>
                  <a:pt x="437502" y="137312"/>
                </a:lnTo>
                <a:lnTo>
                  <a:pt x="428777" y="137312"/>
                </a:lnTo>
                <a:lnTo>
                  <a:pt x="425996" y="131368"/>
                </a:lnTo>
                <a:lnTo>
                  <a:pt x="427786" y="121043"/>
                </a:lnTo>
                <a:lnTo>
                  <a:pt x="441083" y="49212"/>
                </a:lnTo>
                <a:lnTo>
                  <a:pt x="462508" y="49212"/>
                </a:lnTo>
                <a:lnTo>
                  <a:pt x="463308" y="49212"/>
                </a:lnTo>
                <a:lnTo>
                  <a:pt x="463499" y="49009"/>
                </a:lnTo>
                <a:lnTo>
                  <a:pt x="463702" y="48018"/>
                </a:lnTo>
                <a:lnTo>
                  <a:pt x="465086" y="41275"/>
                </a:lnTo>
                <a:lnTo>
                  <a:pt x="465289" y="40678"/>
                </a:lnTo>
                <a:lnTo>
                  <a:pt x="464896" y="40284"/>
                </a:lnTo>
                <a:lnTo>
                  <a:pt x="464096" y="40284"/>
                </a:lnTo>
                <a:lnTo>
                  <a:pt x="442861" y="40284"/>
                </a:lnTo>
                <a:lnTo>
                  <a:pt x="448614" y="10121"/>
                </a:lnTo>
                <a:lnTo>
                  <a:pt x="448221" y="9715"/>
                </a:lnTo>
                <a:lnTo>
                  <a:pt x="447624" y="9918"/>
                </a:lnTo>
                <a:lnTo>
                  <a:pt x="444652" y="11303"/>
                </a:lnTo>
                <a:lnTo>
                  <a:pt x="442074" y="11709"/>
                </a:lnTo>
                <a:lnTo>
                  <a:pt x="438696" y="12103"/>
                </a:lnTo>
                <a:lnTo>
                  <a:pt x="438302" y="12103"/>
                </a:lnTo>
                <a:lnTo>
                  <a:pt x="438099" y="12306"/>
                </a:lnTo>
                <a:lnTo>
                  <a:pt x="432739" y="40284"/>
                </a:lnTo>
                <a:lnTo>
                  <a:pt x="417664" y="40284"/>
                </a:lnTo>
                <a:lnTo>
                  <a:pt x="416864" y="40284"/>
                </a:lnTo>
                <a:lnTo>
                  <a:pt x="416674" y="40474"/>
                </a:lnTo>
                <a:lnTo>
                  <a:pt x="416471" y="41071"/>
                </a:lnTo>
                <a:lnTo>
                  <a:pt x="415086" y="48018"/>
                </a:lnTo>
                <a:lnTo>
                  <a:pt x="414883" y="49212"/>
                </a:lnTo>
                <a:lnTo>
                  <a:pt x="415086" y="49212"/>
                </a:lnTo>
                <a:lnTo>
                  <a:pt x="415874" y="49212"/>
                </a:lnTo>
                <a:lnTo>
                  <a:pt x="430961" y="49212"/>
                </a:lnTo>
                <a:lnTo>
                  <a:pt x="418261" y="119849"/>
                </a:lnTo>
                <a:lnTo>
                  <a:pt x="417618" y="132347"/>
                </a:lnTo>
                <a:lnTo>
                  <a:pt x="420712" y="140488"/>
                </a:lnTo>
                <a:lnTo>
                  <a:pt x="426598" y="144908"/>
                </a:lnTo>
                <a:lnTo>
                  <a:pt x="434327" y="146240"/>
                </a:lnTo>
                <a:lnTo>
                  <a:pt x="439889" y="146240"/>
                </a:lnTo>
                <a:lnTo>
                  <a:pt x="449605" y="141681"/>
                </a:lnTo>
                <a:lnTo>
                  <a:pt x="451002" y="135128"/>
                </a:lnTo>
                <a:close/>
              </a:path>
              <a:path w="760730" h="194944">
                <a:moveTo>
                  <a:pt x="503936" y="990"/>
                </a:moveTo>
                <a:lnTo>
                  <a:pt x="504126" y="190"/>
                </a:lnTo>
                <a:lnTo>
                  <a:pt x="503732" y="0"/>
                </a:lnTo>
                <a:lnTo>
                  <a:pt x="503339" y="0"/>
                </a:lnTo>
                <a:lnTo>
                  <a:pt x="494804" y="0"/>
                </a:lnTo>
                <a:lnTo>
                  <a:pt x="494207" y="0"/>
                </a:lnTo>
                <a:lnTo>
                  <a:pt x="493814" y="190"/>
                </a:lnTo>
                <a:lnTo>
                  <a:pt x="493610" y="990"/>
                </a:lnTo>
                <a:lnTo>
                  <a:pt x="468020" y="143065"/>
                </a:lnTo>
                <a:lnTo>
                  <a:pt x="467817" y="144068"/>
                </a:lnTo>
                <a:lnTo>
                  <a:pt x="477939" y="144068"/>
                </a:lnTo>
                <a:lnTo>
                  <a:pt x="478142" y="143268"/>
                </a:lnTo>
                <a:lnTo>
                  <a:pt x="503936" y="990"/>
                </a:lnTo>
                <a:close/>
              </a:path>
              <a:path w="760730" h="194944">
                <a:moveTo>
                  <a:pt x="556120" y="143471"/>
                </a:moveTo>
                <a:lnTo>
                  <a:pt x="556514" y="143865"/>
                </a:lnTo>
                <a:lnTo>
                  <a:pt x="557110" y="144068"/>
                </a:lnTo>
                <a:lnTo>
                  <a:pt x="558101" y="144068"/>
                </a:lnTo>
                <a:lnTo>
                  <a:pt x="568032" y="144068"/>
                </a:lnTo>
                <a:lnTo>
                  <a:pt x="568820" y="144068"/>
                </a:lnTo>
                <a:lnTo>
                  <a:pt x="569023" y="143662"/>
                </a:lnTo>
                <a:lnTo>
                  <a:pt x="568629" y="143065"/>
                </a:lnTo>
                <a:lnTo>
                  <a:pt x="507301" y="70446"/>
                </a:lnTo>
                <a:lnTo>
                  <a:pt x="587082" y="1193"/>
                </a:lnTo>
                <a:lnTo>
                  <a:pt x="587476" y="596"/>
                </a:lnTo>
                <a:lnTo>
                  <a:pt x="587273" y="0"/>
                </a:lnTo>
                <a:lnTo>
                  <a:pt x="586676" y="0"/>
                </a:lnTo>
                <a:lnTo>
                  <a:pt x="576567" y="0"/>
                </a:lnTo>
                <a:lnTo>
                  <a:pt x="575767" y="0"/>
                </a:lnTo>
                <a:lnTo>
                  <a:pt x="575373" y="190"/>
                </a:lnTo>
                <a:lnTo>
                  <a:pt x="574979" y="596"/>
                </a:lnTo>
                <a:lnTo>
                  <a:pt x="496392" y="69253"/>
                </a:lnTo>
                <a:lnTo>
                  <a:pt x="495604" y="70243"/>
                </a:lnTo>
                <a:lnTo>
                  <a:pt x="495604" y="70637"/>
                </a:lnTo>
                <a:lnTo>
                  <a:pt x="496189" y="71628"/>
                </a:lnTo>
                <a:lnTo>
                  <a:pt x="556120" y="143471"/>
                </a:lnTo>
                <a:close/>
              </a:path>
              <a:path w="760730" h="194944">
                <a:moveTo>
                  <a:pt x="648004" y="130175"/>
                </a:moveTo>
                <a:lnTo>
                  <a:pt x="648004" y="129578"/>
                </a:lnTo>
                <a:lnTo>
                  <a:pt x="647801" y="129184"/>
                </a:lnTo>
                <a:lnTo>
                  <a:pt x="647001" y="129374"/>
                </a:lnTo>
                <a:lnTo>
                  <a:pt x="640111" y="133066"/>
                </a:lnTo>
                <a:lnTo>
                  <a:pt x="633217" y="135380"/>
                </a:lnTo>
                <a:lnTo>
                  <a:pt x="626468" y="136577"/>
                </a:lnTo>
                <a:lnTo>
                  <a:pt x="620014" y="136918"/>
                </a:lnTo>
                <a:lnTo>
                  <a:pt x="606167" y="134506"/>
                </a:lnTo>
                <a:lnTo>
                  <a:pt x="596749" y="127890"/>
                </a:lnTo>
                <a:lnTo>
                  <a:pt x="591276" y="118000"/>
                </a:lnTo>
                <a:lnTo>
                  <a:pt x="589267" y="105765"/>
                </a:lnTo>
                <a:lnTo>
                  <a:pt x="589267" y="103784"/>
                </a:lnTo>
                <a:lnTo>
                  <a:pt x="589457" y="99021"/>
                </a:lnTo>
                <a:lnTo>
                  <a:pt x="590054" y="95643"/>
                </a:lnTo>
                <a:lnTo>
                  <a:pt x="621533" y="94729"/>
                </a:lnTo>
                <a:lnTo>
                  <a:pt x="643953" y="88603"/>
                </a:lnTo>
                <a:lnTo>
                  <a:pt x="657334" y="77564"/>
                </a:lnTo>
                <a:lnTo>
                  <a:pt x="661695" y="61912"/>
                </a:lnTo>
                <a:lnTo>
                  <a:pt x="660228" y="53281"/>
                </a:lnTo>
                <a:lnTo>
                  <a:pt x="655469" y="45710"/>
                </a:lnTo>
                <a:lnTo>
                  <a:pt x="646875" y="40334"/>
                </a:lnTo>
                <a:lnTo>
                  <a:pt x="633907" y="38290"/>
                </a:lnTo>
                <a:lnTo>
                  <a:pt x="612216" y="43835"/>
                </a:lnTo>
                <a:lnTo>
                  <a:pt x="595066" y="58535"/>
                </a:lnTo>
                <a:lnTo>
                  <a:pt x="583796" y="79486"/>
                </a:lnTo>
                <a:lnTo>
                  <a:pt x="579742" y="103784"/>
                </a:lnTo>
                <a:lnTo>
                  <a:pt x="582355" y="121803"/>
                </a:lnTo>
                <a:lnTo>
                  <a:pt x="589935" y="135132"/>
                </a:lnTo>
                <a:lnTo>
                  <a:pt x="602089" y="143401"/>
                </a:lnTo>
                <a:lnTo>
                  <a:pt x="618426" y="146240"/>
                </a:lnTo>
                <a:lnTo>
                  <a:pt x="626883" y="145832"/>
                </a:lnTo>
                <a:lnTo>
                  <a:pt x="633982" y="144608"/>
                </a:lnTo>
                <a:lnTo>
                  <a:pt x="640002" y="142565"/>
                </a:lnTo>
                <a:lnTo>
                  <a:pt x="645223" y="139700"/>
                </a:lnTo>
                <a:lnTo>
                  <a:pt x="646214" y="139306"/>
                </a:lnTo>
                <a:lnTo>
                  <a:pt x="646417" y="138303"/>
                </a:lnTo>
                <a:lnTo>
                  <a:pt x="648004" y="130175"/>
                </a:lnTo>
                <a:close/>
              </a:path>
              <a:path w="760730" h="194944">
                <a:moveTo>
                  <a:pt x="591045" y="87503"/>
                </a:moveTo>
                <a:lnTo>
                  <a:pt x="597360" y="70800"/>
                </a:lnTo>
                <a:lnTo>
                  <a:pt x="606874" y="58040"/>
                </a:lnTo>
                <a:lnTo>
                  <a:pt x="618843" y="49892"/>
                </a:lnTo>
                <a:lnTo>
                  <a:pt x="632523" y="47028"/>
                </a:lnTo>
                <a:lnTo>
                  <a:pt x="650582" y="47028"/>
                </a:lnTo>
                <a:lnTo>
                  <a:pt x="652170" y="57543"/>
                </a:lnTo>
                <a:lnTo>
                  <a:pt x="652170" y="62903"/>
                </a:lnTo>
                <a:lnTo>
                  <a:pt x="649983" y="72554"/>
                </a:lnTo>
                <a:lnTo>
                  <a:pt x="641100" y="81013"/>
                </a:lnTo>
                <a:lnTo>
                  <a:pt x="622472" y="86566"/>
                </a:lnTo>
                <a:lnTo>
                  <a:pt x="591045" y="87503"/>
                </a:lnTo>
                <a:close/>
              </a:path>
              <a:path w="760730" h="194944">
                <a:moveTo>
                  <a:pt x="673354" y="40284"/>
                </a:moveTo>
                <a:lnTo>
                  <a:pt x="672947" y="40284"/>
                </a:lnTo>
                <a:lnTo>
                  <a:pt x="672553" y="40678"/>
                </a:lnTo>
                <a:lnTo>
                  <a:pt x="672757" y="41071"/>
                </a:lnTo>
                <a:lnTo>
                  <a:pt x="676660" y="59774"/>
                </a:lnTo>
                <a:lnTo>
                  <a:pt x="683617" y="92617"/>
                </a:lnTo>
                <a:lnTo>
                  <a:pt x="690500" y="124789"/>
                </a:lnTo>
                <a:lnTo>
                  <a:pt x="694182" y="141478"/>
                </a:lnTo>
                <a:lnTo>
                  <a:pt x="694385" y="142074"/>
                </a:lnTo>
                <a:lnTo>
                  <a:pt x="694182" y="142481"/>
                </a:lnTo>
                <a:lnTo>
                  <a:pt x="668222" y="182116"/>
                </a:lnTo>
                <a:lnTo>
                  <a:pt x="659853" y="194068"/>
                </a:lnTo>
                <a:lnTo>
                  <a:pt x="659853" y="194868"/>
                </a:lnTo>
                <a:lnTo>
                  <a:pt x="660654" y="194868"/>
                </a:lnTo>
                <a:lnTo>
                  <a:pt x="670179" y="193865"/>
                </a:lnTo>
                <a:lnTo>
                  <a:pt x="670966" y="193865"/>
                </a:lnTo>
                <a:lnTo>
                  <a:pt x="695373" y="158587"/>
                </a:lnTo>
                <a:lnTo>
                  <a:pt x="721670" y="114857"/>
                </a:lnTo>
                <a:lnTo>
                  <a:pt x="748606" y="64414"/>
                </a:lnTo>
                <a:lnTo>
                  <a:pt x="760069" y="41275"/>
                </a:lnTo>
                <a:lnTo>
                  <a:pt x="760463" y="40678"/>
                </a:lnTo>
                <a:lnTo>
                  <a:pt x="760069" y="40284"/>
                </a:lnTo>
                <a:lnTo>
                  <a:pt x="759472" y="40284"/>
                </a:lnTo>
                <a:lnTo>
                  <a:pt x="750938" y="40284"/>
                </a:lnTo>
                <a:lnTo>
                  <a:pt x="750341" y="40284"/>
                </a:lnTo>
                <a:lnTo>
                  <a:pt x="749947" y="40474"/>
                </a:lnTo>
                <a:lnTo>
                  <a:pt x="749554" y="41071"/>
                </a:lnTo>
                <a:lnTo>
                  <a:pt x="737447" y="65628"/>
                </a:lnTo>
                <a:lnTo>
                  <a:pt x="725512" y="88847"/>
                </a:lnTo>
                <a:lnTo>
                  <a:pt x="713692" y="110950"/>
                </a:lnTo>
                <a:lnTo>
                  <a:pt x="701929" y="132156"/>
                </a:lnTo>
                <a:lnTo>
                  <a:pt x="701522" y="132156"/>
                </a:lnTo>
                <a:lnTo>
                  <a:pt x="700040" y="123114"/>
                </a:lnTo>
                <a:lnTo>
                  <a:pt x="697088" y="107302"/>
                </a:lnTo>
                <a:lnTo>
                  <a:pt x="691791" y="81146"/>
                </a:lnTo>
                <a:lnTo>
                  <a:pt x="683272" y="41071"/>
                </a:lnTo>
                <a:lnTo>
                  <a:pt x="682879" y="40474"/>
                </a:lnTo>
                <a:lnTo>
                  <a:pt x="682675" y="40284"/>
                </a:lnTo>
                <a:lnTo>
                  <a:pt x="682282" y="40284"/>
                </a:lnTo>
                <a:lnTo>
                  <a:pt x="673354" y="40284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1737666" y="2300034"/>
            <a:ext cx="654103" cy="145228"/>
          </a:xfrm>
          <a:custGeom>
            <a:avLst/>
            <a:gdLst/>
            <a:ahLst/>
            <a:cxnLst/>
            <a:rect l="l" t="t" r="r" b="b"/>
            <a:pathLst>
              <a:path w="720725" h="160019">
                <a:moveTo>
                  <a:pt x="67868" y="65278"/>
                </a:moveTo>
                <a:lnTo>
                  <a:pt x="68465" y="65481"/>
                </a:lnTo>
                <a:lnTo>
                  <a:pt x="68859" y="65481"/>
                </a:lnTo>
                <a:lnTo>
                  <a:pt x="69062" y="64884"/>
                </a:lnTo>
                <a:lnTo>
                  <a:pt x="70650" y="57937"/>
                </a:lnTo>
                <a:lnTo>
                  <a:pt x="70840" y="57150"/>
                </a:lnTo>
                <a:lnTo>
                  <a:pt x="70650" y="56553"/>
                </a:lnTo>
                <a:lnTo>
                  <a:pt x="70243" y="56349"/>
                </a:lnTo>
                <a:lnTo>
                  <a:pt x="66471" y="53771"/>
                </a:lnTo>
                <a:lnTo>
                  <a:pt x="58737" y="51790"/>
                </a:lnTo>
                <a:lnTo>
                  <a:pt x="48615" y="51790"/>
                </a:lnTo>
                <a:lnTo>
                  <a:pt x="33940" y="53973"/>
                </a:lnTo>
                <a:lnTo>
                  <a:pt x="22744" y="60026"/>
                </a:lnTo>
                <a:lnTo>
                  <a:pt x="15602" y="69203"/>
                </a:lnTo>
                <a:lnTo>
                  <a:pt x="13093" y="80759"/>
                </a:lnTo>
                <a:lnTo>
                  <a:pt x="14818" y="89757"/>
                </a:lnTo>
                <a:lnTo>
                  <a:pt x="19594" y="96912"/>
                </a:lnTo>
                <a:lnTo>
                  <a:pt x="26825" y="102835"/>
                </a:lnTo>
                <a:lnTo>
                  <a:pt x="35915" y="108140"/>
                </a:lnTo>
                <a:lnTo>
                  <a:pt x="43968" y="113155"/>
                </a:lnTo>
                <a:lnTo>
                  <a:pt x="49884" y="118189"/>
                </a:lnTo>
                <a:lnTo>
                  <a:pt x="53530" y="123856"/>
                </a:lnTo>
                <a:lnTo>
                  <a:pt x="54775" y="130771"/>
                </a:lnTo>
                <a:lnTo>
                  <a:pt x="53350" y="138203"/>
                </a:lnTo>
                <a:lnTo>
                  <a:pt x="48891" y="144683"/>
                </a:lnTo>
                <a:lnTo>
                  <a:pt x="41123" y="149265"/>
                </a:lnTo>
                <a:lnTo>
                  <a:pt x="29768" y="151003"/>
                </a:lnTo>
                <a:lnTo>
                  <a:pt x="22514" y="150417"/>
                </a:lnTo>
                <a:lnTo>
                  <a:pt x="15505" y="148696"/>
                </a:lnTo>
                <a:lnTo>
                  <a:pt x="8978" y="145897"/>
                </a:lnTo>
                <a:lnTo>
                  <a:pt x="3175" y="142074"/>
                </a:lnTo>
                <a:lnTo>
                  <a:pt x="2781" y="141681"/>
                </a:lnTo>
                <a:lnTo>
                  <a:pt x="2184" y="141681"/>
                </a:lnTo>
                <a:lnTo>
                  <a:pt x="1981" y="142481"/>
                </a:lnTo>
                <a:lnTo>
                  <a:pt x="203" y="150012"/>
                </a:lnTo>
                <a:lnTo>
                  <a:pt x="0" y="150812"/>
                </a:lnTo>
                <a:lnTo>
                  <a:pt x="203" y="151003"/>
                </a:lnTo>
                <a:lnTo>
                  <a:pt x="990" y="151803"/>
                </a:lnTo>
                <a:lnTo>
                  <a:pt x="5478" y="154634"/>
                </a:lnTo>
                <a:lnTo>
                  <a:pt x="11860" y="157186"/>
                </a:lnTo>
                <a:lnTo>
                  <a:pt x="19801" y="159030"/>
                </a:lnTo>
                <a:lnTo>
                  <a:pt x="28968" y="159740"/>
                </a:lnTo>
                <a:lnTo>
                  <a:pt x="42702" y="157871"/>
                </a:lnTo>
                <a:lnTo>
                  <a:pt x="54146" y="152225"/>
                </a:lnTo>
                <a:lnTo>
                  <a:pt x="61979" y="142745"/>
                </a:lnTo>
                <a:lnTo>
                  <a:pt x="64884" y="129374"/>
                </a:lnTo>
                <a:lnTo>
                  <a:pt x="63195" y="119906"/>
                </a:lnTo>
                <a:lnTo>
                  <a:pt x="58362" y="112241"/>
                </a:lnTo>
                <a:lnTo>
                  <a:pt x="50739" y="105802"/>
                </a:lnTo>
                <a:lnTo>
                  <a:pt x="40678" y="100012"/>
                </a:lnTo>
                <a:lnTo>
                  <a:pt x="32899" y="95399"/>
                </a:lnTo>
                <a:lnTo>
                  <a:pt x="27389" y="90785"/>
                </a:lnTo>
                <a:lnTo>
                  <a:pt x="24109" y="85725"/>
                </a:lnTo>
                <a:lnTo>
                  <a:pt x="23025" y="79768"/>
                </a:lnTo>
                <a:lnTo>
                  <a:pt x="24549" y="72460"/>
                </a:lnTo>
                <a:lnTo>
                  <a:pt x="29122" y="66251"/>
                </a:lnTo>
                <a:lnTo>
                  <a:pt x="36746" y="61939"/>
                </a:lnTo>
                <a:lnTo>
                  <a:pt x="47421" y="60325"/>
                </a:lnTo>
                <a:lnTo>
                  <a:pt x="54178" y="60325"/>
                </a:lnTo>
                <a:lnTo>
                  <a:pt x="61912" y="61709"/>
                </a:lnTo>
                <a:lnTo>
                  <a:pt x="67868" y="65278"/>
                </a:lnTo>
                <a:close/>
              </a:path>
              <a:path w="720725" h="160019">
                <a:moveTo>
                  <a:pt x="112763" y="88506"/>
                </a:moveTo>
                <a:lnTo>
                  <a:pt x="127473" y="90307"/>
                </a:lnTo>
                <a:lnTo>
                  <a:pt x="140096" y="95773"/>
                </a:lnTo>
                <a:lnTo>
                  <a:pt x="148924" y="104997"/>
                </a:lnTo>
                <a:lnTo>
                  <a:pt x="152247" y="118071"/>
                </a:lnTo>
                <a:lnTo>
                  <a:pt x="150052" y="129405"/>
                </a:lnTo>
                <a:lnTo>
                  <a:pt x="143021" y="139827"/>
                </a:lnTo>
                <a:lnTo>
                  <a:pt x="130484" y="147457"/>
                </a:lnTo>
                <a:lnTo>
                  <a:pt x="111772" y="150418"/>
                </a:lnTo>
                <a:lnTo>
                  <a:pt x="103445" y="149983"/>
                </a:lnTo>
                <a:lnTo>
                  <a:pt x="94559" y="148429"/>
                </a:lnTo>
                <a:lnTo>
                  <a:pt x="85599" y="145387"/>
                </a:lnTo>
                <a:lnTo>
                  <a:pt x="77050" y="140487"/>
                </a:lnTo>
                <a:lnTo>
                  <a:pt x="76453" y="140093"/>
                </a:lnTo>
                <a:lnTo>
                  <a:pt x="76047" y="140093"/>
                </a:lnTo>
                <a:lnTo>
                  <a:pt x="75857" y="140690"/>
                </a:lnTo>
                <a:lnTo>
                  <a:pt x="73875" y="148628"/>
                </a:lnTo>
                <a:lnTo>
                  <a:pt x="73672" y="149618"/>
                </a:lnTo>
                <a:lnTo>
                  <a:pt x="73875" y="150012"/>
                </a:lnTo>
                <a:lnTo>
                  <a:pt x="110782" y="159740"/>
                </a:lnTo>
                <a:lnTo>
                  <a:pt x="131899" y="156686"/>
                </a:lnTo>
                <a:lnTo>
                  <a:pt x="148182" y="148105"/>
                </a:lnTo>
                <a:lnTo>
                  <a:pt x="158661" y="134874"/>
                </a:lnTo>
                <a:lnTo>
                  <a:pt x="162369" y="117868"/>
                </a:lnTo>
                <a:lnTo>
                  <a:pt x="160040" y="105395"/>
                </a:lnTo>
                <a:lnTo>
                  <a:pt x="153712" y="95619"/>
                </a:lnTo>
                <a:lnTo>
                  <a:pt x="144372" y="88484"/>
                </a:lnTo>
                <a:lnTo>
                  <a:pt x="133007" y="83934"/>
                </a:lnTo>
                <a:lnTo>
                  <a:pt x="142814" y="80498"/>
                </a:lnTo>
                <a:lnTo>
                  <a:pt x="152974" y="73542"/>
                </a:lnTo>
                <a:lnTo>
                  <a:pt x="160939" y="62753"/>
                </a:lnTo>
                <a:lnTo>
                  <a:pt x="164160" y="47815"/>
                </a:lnTo>
                <a:lnTo>
                  <a:pt x="161314" y="34327"/>
                </a:lnTo>
                <a:lnTo>
                  <a:pt x="153593" y="24576"/>
                </a:lnTo>
                <a:lnTo>
                  <a:pt x="142225" y="18656"/>
                </a:lnTo>
                <a:lnTo>
                  <a:pt x="128435" y="16662"/>
                </a:lnTo>
                <a:lnTo>
                  <a:pt x="119389" y="17103"/>
                </a:lnTo>
                <a:lnTo>
                  <a:pt x="95097" y="32740"/>
                </a:lnTo>
                <a:lnTo>
                  <a:pt x="94703" y="33528"/>
                </a:lnTo>
                <a:lnTo>
                  <a:pt x="95300" y="33731"/>
                </a:lnTo>
                <a:lnTo>
                  <a:pt x="95897" y="33337"/>
                </a:lnTo>
                <a:lnTo>
                  <a:pt x="103762" y="29645"/>
                </a:lnTo>
                <a:lnTo>
                  <a:pt x="111498" y="27331"/>
                </a:lnTo>
                <a:lnTo>
                  <a:pt x="118973" y="26134"/>
                </a:lnTo>
                <a:lnTo>
                  <a:pt x="126060" y="25793"/>
                </a:lnTo>
                <a:lnTo>
                  <a:pt x="138026" y="27356"/>
                </a:lnTo>
                <a:lnTo>
                  <a:pt x="146942" y="31896"/>
                </a:lnTo>
                <a:lnTo>
                  <a:pt x="152509" y="39188"/>
                </a:lnTo>
                <a:lnTo>
                  <a:pt x="154431" y="49009"/>
                </a:lnTo>
                <a:lnTo>
                  <a:pt x="151375" y="61790"/>
                </a:lnTo>
                <a:lnTo>
                  <a:pt x="142924" y="71335"/>
                </a:lnTo>
                <a:lnTo>
                  <a:pt x="130155" y="77309"/>
                </a:lnTo>
                <a:lnTo>
                  <a:pt x="114147" y="79375"/>
                </a:lnTo>
                <a:lnTo>
                  <a:pt x="108203" y="79375"/>
                </a:lnTo>
                <a:lnTo>
                  <a:pt x="107403" y="79375"/>
                </a:lnTo>
                <a:lnTo>
                  <a:pt x="107403" y="79565"/>
                </a:lnTo>
                <a:lnTo>
                  <a:pt x="107213" y="80162"/>
                </a:lnTo>
                <a:lnTo>
                  <a:pt x="105422" y="87312"/>
                </a:lnTo>
                <a:lnTo>
                  <a:pt x="105219" y="87909"/>
                </a:lnTo>
                <a:lnTo>
                  <a:pt x="105422" y="88506"/>
                </a:lnTo>
                <a:lnTo>
                  <a:pt x="106210" y="88506"/>
                </a:lnTo>
                <a:lnTo>
                  <a:pt x="112763" y="88506"/>
                </a:lnTo>
                <a:close/>
              </a:path>
              <a:path w="720725" h="160019">
                <a:moveTo>
                  <a:pt x="182816" y="155968"/>
                </a:moveTo>
                <a:lnTo>
                  <a:pt x="182613" y="156959"/>
                </a:lnTo>
                <a:lnTo>
                  <a:pt x="182816" y="157353"/>
                </a:lnTo>
                <a:lnTo>
                  <a:pt x="183807" y="157353"/>
                </a:lnTo>
                <a:lnTo>
                  <a:pt x="190004" y="157531"/>
                </a:lnTo>
                <a:lnTo>
                  <a:pt x="198266" y="157727"/>
                </a:lnTo>
                <a:lnTo>
                  <a:pt x="207385" y="157885"/>
                </a:lnTo>
                <a:lnTo>
                  <a:pt x="216153" y="157949"/>
                </a:lnTo>
                <a:lnTo>
                  <a:pt x="240739" y="155350"/>
                </a:lnTo>
                <a:lnTo>
                  <a:pt x="260007" y="147261"/>
                </a:lnTo>
                <a:lnTo>
                  <a:pt x="272578" y="133702"/>
                </a:lnTo>
                <a:lnTo>
                  <a:pt x="277075" y="114693"/>
                </a:lnTo>
                <a:lnTo>
                  <a:pt x="274938" y="102104"/>
                </a:lnTo>
                <a:lnTo>
                  <a:pt x="269657" y="92714"/>
                </a:lnTo>
                <a:lnTo>
                  <a:pt x="262925" y="86227"/>
                </a:lnTo>
                <a:lnTo>
                  <a:pt x="256438" y="82346"/>
                </a:lnTo>
                <a:lnTo>
                  <a:pt x="263308" y="78153"/>
                </a:lnTo>
                <a:lnTo>
                  <a:pt x="270497" y="70962"/>
                </a:lnTo>
                <a:lnTo>
                  <a:pt x="276162" y="60831"/>
                </a:lnTo>
                <a:lnTo>
                  <a:pt x="278460" y="47815"/>
                </a:lnTo>
                <a:lnTo>
                  <a:pt x="275056" y="32267"/>
                </a:lnTo>
                <a:lnTo>
                  <a:pt x="265811" y="21478"/>
                </a:lnTo>
                <a:lnTo>
                  <a:pt x="252174" y="15229"/>
                </a:lnTo>
                <a:lnTo>
                  <a:pt x="235597" y="13296"/>
                </a:lnTo>
                <a:lnTo>
                  <a:pt x="228764" y="13329"/>
                </a:lnTo>
                <a:lnTo>
                  <a:pt x="222026" y="13417"/>
                </a:lnTo>
                <a:lnTo>
                  <a:pt x="215475" y="13543"/>
                </a:lnTo>
                <a:lnTo>
                  <a:pt x="209207" y="13690"/>
                </a:lnTo>
                <a:lnTo>
                  <a:pt x="208216" y="13893"/>
                </a:lnTo>
                <a:lnTo>
                  <a:pt x="208013" y="14681"/>
                </a:lnTo>
                <a:lnTo>
                  <a:pt x="182816" y="155968"/>
                </a:lnTo>
                <a:close/>
              </a:path>
              <a:path w="720725" h="160019">
                <a:moveTo>
                  <a:pt x="205638" y="84924"/>
                </a:moveTo>
                <a:lnTo>
                  <a:pt x="222097" y="84924"/>
                </a:lnTo>
                <a:lnTo>
                  <a:pt x="230835" y="84924"/>
                </a:lnTo>
                <a:lnTo>
                  <a:pt x="239763" y="85521"/>
                </a:lnTo>
                <a:lnTo>
                  <a:pt x="266953" y="115087"/>
                </a:lnTo>
                <a:lnTo>
                  <a:pt x="263279" y="130183"/>
                </a:lnTo>
                <a:lnTo>
                  <a:pt x="253037" y="140760"/>
                </a:lnTo>
                <a:lnTo>
                  <a:pt x="237400" y="146984"/>
                </a:lnTo>
                <a:lnTo>
                  <a:pt x="217538" y="149021"/>
                </a:lnTo>
                <a:lnTo>
                  <a:pt x="209994" y="149021"/>
                </a:lnTo>
                <a:lnTo>
                  <a:pt x="201866" y="148831"/>
                </a:lnTo>
                <a:lnTo>
                  <a:pt x="194525" y="148628"/>
                </a:lnTo>
                <a:lnTo>
                  <a:pt x="205638" y="84924"/>
                </a:lnTo>
                <a:close/>
              </a:path>
              <a:path w="720725" h="160019">
                <a:moveTo>
                  <a:pt x="217144" y="22415"/>
                </a:moveTo>
                <a:lnTo>
                  <a:pt x="225869" y="22225"/>
                </a:lnTo>
                <a:lnTo>
                  <a:pt x="230631" y="21628"/>
                </a:lnTo>
                <a:lnTo>
                  <a:pt x="234607" y="21831"/>
                </a:lnTo>
                <a:lnTo>
                  <a:pt x="247608" y="23283"/>
                </a:lnTo>
                <a:lnTo>
                  <a:pt x="258418" y="28105"/>
                </a:lnTo>
                <a:lnTo>
                  <a:pt x="265805" y="36536"/>
                </a:lnTo>
                <a:lnTo>
                  <a:pt x="268541" y="48818"/>
                </a:lnTo>
                <a:lnTo>
                  <a:pt x="266966" y="58819"/>
                </a:lnTo>
                <a:lnTo>
                  <a:pt x="262637" y="67092"/>
                </a:lnTo>
                <a:lnTo>
                  <a:pt x="256148" y="73620"/>
                </a:lnTo>
                <a:lnTo>
                  <a:pt x="248094" y="78384"/>
                </a:lnTo>
                <a:lnTo>
                  <a:pt x="241947" y="76987"/>
                </a:lnTo>
                <a:lnTo>
                  <a:pt x="235991" y="75996"/>
                </a:lnTo>
                <a:lnTo>
                  <a:pt x="225082" y="75996"/>
                </a:lnTo>
                <a:lnTo>
                  <a:pt x="207416" y="75996"/>
                </a:lnTo>
                <a:lnTo>
                  <a:pt x="217144" y="22415"/>
                </a:lnTo>
                <a:close/>
              </a:path>
              <a:path w="720725" h="160019">
                <a:moveTo>
                  <a:pt x="387349" y="54762"/>
                </a:moveTo>
                <a:lnTo>
                  <a:pt x="387349" y="54165"/>
                </a:lnTo>
                <a:lnTo>
                  <a:pt x="387349" y="53771"/>
                </a:lnTo>
                <a:lnTo>
                  <a:pt x="386753" y="53771"/>
                </a:lnTo>
                <a:lnTo>
                  <a:pt x="378815" y="53771"/>
                </a:lnTo>
                <a:lnTo>
                  <a:pt x="378028" y="53771"/>
                </a:lnTo>
                <a:lnTo>
                  <a:pt x="377824" y="53975"/>
                </a:lnTo>
                <a:lnTo>
                  <a:pt x="377621" y="54571"/>
                </a:lnTo>
                <a:lnTo>
                  <a:pt x="364337" y="125018"/>
                </a:lnTo>
                <a:lnTo>
                  <a:pt x="363740" y="127596"/>
                </a:lnTo>
                <a:lnTo>
                  <a:pt x="327228" y="150609"/>
                </a:lnTo>
                <a:lnTo>
                  <a:pt x="318058" y="148754"/>
                </a:lnTo>
                <a:lnTo>
                  <a:pt x="312069" y="143365"/>
                </a:lnTo>
                <a:lnTo>
                  <a:pt x="309392" y="134701"/>
                </a:lnTo>
                <a:lnTo>
                  <a:pt x="310159" y="123024"/>
                </a:lnTo>
                <a:lnTo>
                  <a:pt x="322859" y="54762"/>
                </a:lnTo>
                <a:lnTo>
                  <a:pt x="322859" y="54165"/>
                </a:lnTo>
                <a:lnTo>
                  <a:pt x="322859" y="53771"/>
                </a:lnTo>
                <a:lnTo>
                  <a:pt x="322059" y="53771"/>
                </a:lnTo>
                <a:lnTo>
                  <a:pt x="313931" y="53771"/>
                </a:lnTo>
                <a:lnTo>
                  <a:pt x="313334" y="53771"/>
                </a:lnTo>
                <a:lnTo>
                  <a:pt x="312940" y="53975"/>
                </a:lnTo>
                <a:lnTo>
                  <a:pt x="312737" y="54762"/>
                </a:lnTo>
                <a:lnTo>
                  <a:pt x="299834" y="122631"/>
                </a:lnTo>
                <a:lnTo>
                  <a:pt x="299557" y="141240"/>
                </a:lnTo>
                <a:lnTo>
                  <a:pt x="305174" y="152573"/>
                </a:lnTo>
                <a:lnTo>
                  <a:pt x="314325" y="158212"/>
                </a:lnTo>
                <a:lnTo>
                  <a:pt x="324650" y="159740"/>
                </a:lnTo>
                <a:lnTo>
                  <a:pt x="333962" y="158825"/>
                </a:lnTo>
                <a:lnTo>
                  <a:pt x="343371" y="155695"/>
                </a:lnTo>
                <a:lnTo>
                  <a:pt x="352744" y="149775"/>
                </a:lnTo>
                <a:lnTo>
                  <a:pt x="361949" y="140487"/>
                </a:lnTo>
                <a:lnTo>
                  <a:pt x="360959" y="145846"/>
                </a:lnTo>
                <a:lnTo>
                  <a:pt x="359968" y="154381"/>
                </a:lnTo>
                <a:lnTo>
                  <a:pt x="360159" y="156565"/>
                </a:lnTo>
                <a:lnTo>
                  <a:pt x="360159" y="157353"/>
                </a:lnTo>
                <a:lnTo>
                  <a:pt x="360959" y="157556"/>
                </a:lnTo>
                <a:lnTo>
                  <a:pt x="361556" y="157556"/>
                </a:lnTo>
                <a:lnTo>
                  <a:pt x="368693" y="157556"/>
                </a:lnTo>
                <a:lnTo>
                  <a:pt x="369493" y="157556"/>
                </a:lnTo>
                <a:lnTo>
                  <a:pt x="369684" y="157162"/>
                </a:lnTo>
                <a:lnTo>
                  <a:pt x="369684" y="156565"/>
                </a:lnTo>
                <a:lnTo>
                  <a:pt x="370090" y="152590"/>
                </a:lnTo>
                <a:lnTo>
                  <a:pt x="370687" y="146050"/>
                </a:lnTo>
                <a:lnTo>
                  <a:pt x="372465" y="134734"/>
                </a:lnTo>
                <a:lnTo>
                  <a:pt x="387349" y="54762"/>
                </a:lnTo>
                <a:close/>
              </a:path>
              <a:path w="720725" h="160019">
                <a:moveTo>
                  <a:pt x="468020" y="147828"/>
                </a:moveTo>
                <a:lnTo>
                  <a:pt x="468020" y="147434"/>
                </a:lnTo>
                <a:lnTo>
                  <a:pt x="468020" y="146837"/>
                </a:lnTo>
                <a:lnTo>
                  <a:pt x="467029" y="147243"/>
                </a:lnTo>
                <a:lnTo>
                  <a:pt x="459676" y="150012"/>
                </a:lnTo>
                <a:lnTo>
                  <a:pt x="453529" y="150418"/>
                </a:lnTo>
                <a:lnTo>
                  <a:pt x="446976" y="150418"/>
                </a:lnTo>
                <a:lnTo>
                  <a:pt x="431721" y="147518"/>
                </a:lnTo>
                <a:lnTo>
                  <a:pt x="421378" y="139725"/>
                </a:lnTo>
                <a:lnTo>
                  <a:pt x="415499" y="128398"/>
                </a:lnTo>
                <a:lnTo>
                  <a:pt x="413639" y="114896"/>
                </a:lnTo>
                <a:lnTo>
                  <a:pt x="417335" y="93486"/>
                </a:lnTo>
                <a:lnTo>
                  <a:pt x="427582" y="76374"/>
                </a:lnTo>
                <a:lnTo>
                  <a:pt x="443112" y="65029"/>
                </a:lnTo>
                <a:lnTo>
                  <a:pt x="462661" y="60921"/>
                </a:lnTo>
                <a:lnTo>
                  <a:pt x="468020" y="60921"/>
                </a:lnTo>
                <a:lnTo>
                  <a:pt x="472579" y="61518"/>
                </a:lnTo>
                <a:lnTo>
                  <a:pt x="477545" y="63296"/>
                </a:lnTo>
                <a:lnTo>
                  <a:pt x="478536" y="63500"/>
                </a:lnTo>
                <a:lnTo>
                  <a:pt x="478726" y="63500"/>
                </a:lnTo>
                <a:lnTo>
                  <a:pt x="478929" y="62903"/>
                </a:lnTo>
                <a:lnTo>
                  <a:pt x="480720" y="55562"/>
                </a:lnTo>
                <a:lnTo>
                  <a:pt x="480910" y="54762"/>
                </a:lnTo>
                <a:lnTo>
                  <a:pt x="480720" y="54368"/>
                </a:lnTo>
                <a:lnTo>
                  <a:pt x="480314" y="54165"/>
                </a:lnTo>
                <a:lnTo>
                  <a:pt x="476745" y="52578"/>
                </a:lnTo>
                <a:lnTo>
                  <a:pt x="470992" y="51790"/>
                </a:lnTo>
                <a:lnTo>
                  <a:pt x="462851" y="51790"/>
                </a:lnTo>
                <a:lnTo>
                  <a:pt x="439406" y="56726"/>
                </a:lnTo>
                <a:lnTo>
                  <a:pt x="420516" y="70294"/>
                </a:lnTo>
                <a:lnTo>
                  <a:pt x="407912" y="90634"/>
                </a:lnTo>
                <a:lnTo>
                  <a:pt x="403326" y="115887"/>
                </a:lnTo>
                <a:lnTo>
                  <a:pt x="406442" y="134628"/>
                </a:lnTo>
                <a:lnTo>
                  <a:pt x="415158" y="148382"/>
                </a:lnTo>
                <a:lnTo>
                  <a:pt x="428524" y="156851"/>
                </a:lnTo>
                <a:lnTo>
                  <a:pt x="445592" y="159740"/>
                </a:lnTo>
                <a:lnTo>
                  <a:pt x="453136" y="159740"/>
                </a:lnTo>
                <a:lnTo>
                  <a:pt x="468020" y="147828"/>
                </a:lnTo>
                <a:close/>
              </a:path>
              <a:path w="720725" h="160019">
                <a:moveTo>
                  <a:pt x="567537" y="53771"/>
                </a:moveTo>
                <a:lnTo>
                  <a:pt x="566737" y="53771"/>
                </a:lnTo>
                <a:lnTo>
                  <a:pt x="566140" y="53975"/>
                </a:lnTo>
                <a:lnTo>
                  <a:pt x="565543" y="54571"/>
                </a:lnTo>
                <a:lnTo>
                  <a:pt x="509790" y="102984"/>
                </a:lnTo>
                <a:lnTo>
                  <a:pt x="509193" y="103581"/>
                </a:lnTo>
                <a:lnTo>
                  <a:pt x="509193" y="104178"/>
                </a:lnTo>
                <a:lnTo>
                  <a:pt x="509587" y="104965"/>
                </a:lnTo>
                <a:lnTo>
                  <a:pt x="552449" y="156959"/>
                </a:lnTo>
                <a:lnTo>
                  <a:pt x="553046" y="157556"/>
                </a:lnTo>
                <a:lnTo>
                  <a:pt x="553440" y="157556"/>
                </a:lnTo>
                <a:lnTo>
                  <a:pt x="554240" y="157556"/>
                </a:lnTo>
                <a:lnTo>
                  <a:pt x="564159" y="157556"/>
                </a:lnTo>
                <a:lnTo>
                  <a:pt x="564946" y="157556"/>
                </a:lnTo>
                <a:lnTo>
                  <a:pt x="565149" y="157162"/>
                </a:lnTo>
                <a:lnTo>
                  <a:pt x="564756" y="156565"/>
                </a:lnTo>
                <a:lnTo>
                  <a:pt x="553858" y="143736"/>
                </a:lnTo>
                <a:lnTo>
                  <a:pt x="542182" y="129549"/>
                </a:lnTo>
                <a:lnTo>
                  <a:pt x="530877" y="115624"/>
                </a:lnTo>
                <a:lnTo>
                  <a:pt x="521093" y="103581"/>
                </a:lnTo>
                <a:lnTo>
                  <a:pt x="531225" y="94843"/>
                </a:lnTo>
                <a:lnTo>
                  <a:pt x="546768" y="81583"/>
                </a:lnTo>
                <a:lnTo>
                  <a:pt x="563761" y="67167"/>
                </a:lnTo>
                <a:lnTo>
                  <a:pt x="578243" y="54965"/>
                </a:lnTo>
                <a:lnTo>
                  <a:pt x="578840" y="54368"/>
                </a:lnTo>
                <a:lnTo>
                  <a:pt x="578446" y="53771"/>
                </a:lnTo>
                <a:lnTo>
                  <a:pt x="577849" y="53771"/>
                </a:lnTo>
                <a:lnTo>
                  <a:pt x="567537" y="53771"/>
                </a:lnTo>
                <a:close/>
              </a:path>
              <a:path w="720725" h="160019">
                <a:moveTo>
                  <a:pt x="524268" y="596"/>
                </a:moveTo>
                <a:lnTo>
                  <a:pt x="524268" y="0"/>
                </a:lnTo>
                <a:lnTo>
                  <a:pt x="523671" y="0"/>
                </a:lnTo>
                <a:lnTo>
                  <a:pt x="522681" y="0"/>
                </a:lnTo>
                <a:lnTo>
                  <a:pt x="517131" y="596"/>
                </a:lnTo>
                <a:lnTo>
                  <a:pt x="515150" y="787"/>
                </a:lnTo>
                <a:lnTo>
                  <a:pt x="514553" y="1193"/>
                </a:lnTo>
                <a:lnTo>
                  <a:pt x="514553" y="1384"/>
                </a:lnTo>
                <a:lnTo>
                  <a:pt x="514349" y="1981"/>
                </a:lnTo>
                <a:lnTo>
                  <a:pt x="486371" y="156565"/>
                </a:lnTo>
                <a:lnTo>
                  <a:pt x="486371" y="157353"/>
                </a:lnTo>
                <a:lnTo>
                  <a:pt x="486765" y="157556"/>
                </a:lnTo>
                <a:lnTo>
                  <a:pt x="487565" y="157556"/>
                </a:lnTo>
                <a:lnTo>
                  <a:pt x="495299" y="157556"/>
                </a:lnTo>
                <a:lnTo>
                  <a:pt x="496290" y="157556"/>
                </a:lnTo>
                <a:lnTo>
                  <a:pt x="496493" y="157353"/>
                </a:lnTo>
                <a:lnTo>
                  <a:pt x="496684" y="156768"/>
                </a:lnTo>
                <a:lnTo>
                  <a:pt x="524268" y="596"/>
                </a:lnTo>
                <a:close/>
              </a:path>
              <a:path w="720725" h="160019">
                <a:moveTo>
                  <a:pt x="644575" y="143662"/>
                </a:moveTo>
                <a:lnTo>
                  <a:pt x="644575" y="143065"/>
                </a:lnTo>
                <a:lnTo>
                  <a:pt x="644372" y="142671"/>
                </a:lnTo>
                <a:lnTo>
                  <a:pt x="643585" y="142875"/>
                </a:lnTo>
                <a:lnTo>
                  <a:pt x="636687" y="146566"/>
                </a:lnTo>
                <a:lnTo>
                  <a:pt x="629791" y="148880"/>
                </a:lnTo>
                <a:lnTo>
                  <a:pt x="623045" y="150077"/>
                </a:lnTo>
                <a:lnTo>
                  <a:pt x="616597" y="150418"/>
                </a:lnTo>
                <a:lnTo>
                  <a:pt x="602751" y="148004"/>
                </a:lnTo>
                <a:lnTo>
                  <a:pt x="593331" y="141384"/>
                </a:lnTo>
                <a:lnTo>
                  <a:pt x="587854" y="131489"/>
                </a:lnTo>
                <a:lnTo>
                  <a:pt x="585838" y="119253"/>
                </a:lnTo>
                <a:lnTo>
                  <a:pt x="585838" y="117271"/>
                </a:lnTo>
                <a:lnTo>
                  <a:pt x="586041" y="112509"/>
                </a:lnTo>
                <a:lnTo>
                  <a:pt x="586638" y="109143"/>
                </a:lnTo>
                <a:lnTo>
                  <a:pt x="618116" y="108221"/>
                </a:lnTo>
                <a:lnTo>
                  <a:pt x="640535" y="102092"/>
                </a:lnTo>
                <a:lnTo>
                  <a:pt x="653912" y="91052"/>
                </a:lnTo>
                <a:lnTo>
                  <a:pt x="658266" y="75399"/>
                </a:lnTo>
                <a:lnTo>
                  <a:pt x="656800" y="66771"/>
                </a:lnTo>
                <a:lnTo>
                  <a:pt x="652041" y="59204"/>
                </a:lnTo>
                <a:lnTo>
                  <a:pt x="643452" y="53832"/>
                </a:lnTo>
                <a:lnTo>
                  <a:pt x="630491" y="51790"/>
                </a:lnTo>
                <a:lnTo>
                  <a:pt x="608797" y="57333"/>
                </a:lnTo>
                <a:lnTo>
                  <a:pt x="591643" y="72029"/>
                </a:lnTo>
                <a:lnTo>
                  <a:pt x="580369" y="92976"/>
                </a:lnTo>
                <a:lnTo>
                  <a:pt x="576313" y="117271"/>
                </a:lnTo>
                <a:lnTo>
                  <a:pt x="578927" y="135292"/>
                </a:lnTo>
                <a:lnTo>
                  <a:pt x="586508" y="148626"/>
                </a:lnTo>
                <a:lnTo>
                  <a:pt x="598666" y="156899"/>
                </a:lnTo>
                <a:lnTo>
                  <a:pt x="615010" y="159740"/>
                </a:lnTo>
                <a:lnTo>
                  <a:pt x="623467" y="159331"/>
                </a:lnTo>
                <a:lnTo>
                  <a:pt x="630564" y="158102"/>
                </a:lnTo>
                <a:lnTo>
                  <a:pt x="636580" y="156054"/>
                </a:lnTo>
                <a:lnTo>
                  <a:pt x="641794" y="153187"/>
                </a:lnTo>
                <a:lnTo>
                  <a:pt x="642785" y="152793"/>
                </a:lnTo>
                <a:lnTo>
                  <a:pt x="642988" y="151803"/>
                </a:lnTo>
                <a:lnTo>
                  <a:pt x="644575" y="143662"/>
                </a:lnTo>
                <a:close/>
              </a:path>
              <a:path w="720725" h="160019">
                <a:moveTo>
                  <a:pt x="587629" y="101003"/>
                </a:moveTo>
                <a:lnTo>
                  <a:pt x="593936" y="84293"/>
                </a:lnTo>
                <a:lnTo>
                  <a:pt x="603446" y="71529"/>
                </a:lnTo>
                <a:lnTo>
                  <a:pt x="615414" y="63380"/>
                </a:lnTo>
                <a:lnTo>
                  <a:pt x="629094" y="60515"/>
                </a:lnTo>
                <a:lnTo>
                  <a:pt x="647153" y="60515"/>
                </a:lnTo>
                <a:lnTo>
                  <a:pt x="648741" y="71043"/>
                </a:lnTo>
                <a:lnTo>
                  <a:pt x="648741" y="76390"/>
                </a:lnTo>
                <a:lnTo>
                  <a:pt x="646561" y="86042"/>
                </a:lnTo>
                <a:lnTo>
                  <a:pt x="637682" y="94502"/>
                </a:lnTo>
                <a:lnTo>
                  <a:pt x="619055" y="100059"/>
                </a:lnTo>
                <a:lnTo>
                  <a:pt x="587629" y="101003"/>
                </a:lnTo>
                <a:close/>
              </a:path>
              <a:path w="720725" h="160019">
                <a:moveTo>
                  <a:pt x="706234" y="148628"/>
                </a:moveTo>
                <a:lnTo>
                  <a:pt x="706234" y="148031"/>
                </a:lnTo>
                <a:lnTo>
                  <a:pt x="705840" y="147828"/>
                </a:lnTo>
                <a:lnTo>
                  <a:pt x="705243" y="148031"/>
                </a:lnTo>
                <a:lnTo>
                  <a:pt x="700087" y="150418"/>
                </a:lnTo>
                <a:lnTo>
                  <a:pt x="696518" y="150812"/>
                </a:lnTo>
                <a:lnTo>
                  <a:pt x="692746" y="150812"/>
                </a:lnTo>
                <a:lnTo>
                  <a:pt x="684009" y="150812"/>
                </a:lnTo>
                <a:lnTo>
                  <a:pt x="681240" y="144856"/>
                </a:lnTo>
                <a:lnTo>
                  <a:pt x="683018" y="134543"/>
                </a:lnTo>
                <a:lnTo>
                  <a:pt x="696315" y="62699"/>
                </a:lnTo>
                <a:lnTo>
                  <a:pt x="717753" y="62699"/>
                </a:lnTo>
                <a:lnTo>
                  <a:pt x="718540" y="62699"/>
                </a:lnTo>
                <a:lnTo>
                  <a:pt x="718743" y="62509"/>
                </a:lnTo>
                <a:lnTo>
                  <a:pt x="718934" y="61518"/>
                </a:lnTo>
                <a:lnTo>
                  <a:pt x="720331" y="54762"/>
                </a:lnTo>
                <a:lnTo>
                  <a:pt x="720521" y="54165"/>
                </a:lnTo>
                <a:lnTo>
                  <a:pt x="720128" y="53771"/>
                </a:lnTo>
                <a:lnTo>
                  <a:pt x="719340" y="53771"/>
                </a:lnTo>
                <a:lnTo>
                  <a:pt x="698106" y="53771"/>
                </a:lnTo>
                <a:lnTo>
                  <a:pt x="703859" y="23609"/>
                </a:lnTo>
                <a:lnTo>
                  <a:pt x="703465" y="23215"/>
                </a:lnTo>
                <a:lnTo>
                  <a:pt x="702868" y="23418"/>
                </a:lnTo>
                <a:lnTo>
                  <a:pt x="699884" y="24803"/>
                </a:lnTo>
                <a:lnTo>
                  <a:pt x="697306" y="25196"/>
                </a:lnTo>
                <a:lnTo>
                  <a:pt x="693940" y="25590"/>
                </a:lnTo>
                <a:lnTo>
                  <a:pt x="693534" y="25590"/>
                </a:lnTo>
                <a:lnTo>
                  <a:pt x="693343" y="25793"/>
                </a:lnTo>
                <a:lnTo>
                  <a:pt x="687984" y="53771"/>
                </a:lnTo>
                <a:lnTo>
                  <a:pt x="672896" y="53771"/>
                </a:lnTo>
                <a:lnTo>
                  <a:pt x="672109" y="53771"/>
                </a:lnTo>
                <a:lnTo>
                  <a:pt x="671906" y="53975"/>
                </a:lnTo>
                <a:lnTo>
                  <a:pt x="671715" y="54571"/>
                </a:lnTo>
                <a:lnTo>
                  <a:pt x="670318" y="61518"/>
                </a:lnTo>
                <a:lnTo>
                  <a:pt x="670128" y="62699"/>
                </a:lnTo>
                <a:lnTo>
                  <a:pt x="670318" y="62699"/>
                </a:lnTo>
                <a:lnTo>
                  <a:pt x="671118" y="62699"/>
                </a:lnTo>
                <a:lnTo>
                  <a:pt x="686193" y="62699"/>
                </a:lnTo>
                <a:lnTo>
                  <a:pt x="673493" y="133350"/>
                </a:lnTo>
                <a:lnTo>
                  <a:pt x="672851" y="145842"/>
                </a:lnTo>
                <a:lnTo>
                  <a:pt x="675951" y="153984"/>
                </a:lnTo>
                <a:lnTo>
                  <a:pt x="681841" y="158406"/>
                </a:lnTo>
                <a:lnTo>
                  <a:pt x="689571" y="159740"/>
                </a:lnTo>
                <a:lnTo>
                  <a:pt x="695121" y="159740"/>
                </a:lnTo>
                <a:lnTo>
                  <a:pt x="704849" y="155181"/>
                </a:lnTo>
                <a:lnTo>
                  <a:pt x="706234" y="148628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1737665" y="2611826"/>
            <a:ext cx="663901" cy="179806"/>
          </a:xfrm>
          <a:custGeom>
            <a:avLst/>
            <a:gdLst/>
            <a:ahLst/>
            <a:cxnLst/>
            <a:rect l="l" t="t" r="r" b="b"/>
            <a:pathLst>
              <a:path w="731519" h="198119">
                <a:moveTo>
                  <a:pt x="67868" y="52781"/>
                </a:moveTo>
                <a:lnTo>
                  <a:pt x="68465" y="52971"/>
                </a:lnTo>
                <a:lnTo>
                  <a:pt x="68859" y="52971"/>
                </a:lnTo>
                <a:lnTo>
                  <a:pt x="69062" y="52387"/>
                </a:lnTo>
                <a:lnTo>
                  <a:pt x="70650" y="45440"/>
                </a:lnTo>
                <a:lnTo>
                  <a:pt x="70840" y="44640"/>
                </a:lnTo>
                <a:lnTo>
                  <a:pt x="70650" y="44043"/>
                </a:lnTo>
                <a:lnTo>
                  <a:pt x="70243" y="43853"/>
                </a:lnTo>
                <a:lnTo>
                  <a:pt x="66471" y="41275"/>
                </a:lnTo>
                <a:lnTo>
                  <a:pt x="58737" y="39281"/>
                </a:lnTo>
                <a:lnTo>
                  <a:pt x="48615" y="39281"/>
                </a:lnTo>
                <a:lnTo>
                  <a:pt x="33940" y="41464"/>
                </a:lnTo>
                <a:lnTo>
                  <a:pt x="22744" y="47518"/>
                </a:lnTo>
                <a:lnTo>
                  <a:pt x="15602" y="56699"/>
                </a:lnTo>
                <a:lnTo>
                  <a:pt x="13093" y="68262"/>
                </a:lnTo>
                <a:lnTo>
                  <a:pt x="14818" y="77253"/>
                </a:lnTo>
                <a:lnTo>
                  <a:pt x="19594" y="84405"/>
                </a:lnTo>
                <a:lnTo>
                  <a:pt x="26825" y="90331"/>
                </a:lnTo>
                <a:lnTo>
                  <a:pt x="35915" y="95643"/>
                </a:lnTo>
                <a:lnTo>
                  <a:pt x="43968" y="100658"/>
                </a:lnTo>
                <a:lnTo>
                  <a:pt x="49884" y="105690"/>
                </a:lnTo>
                <a:lnTo>
                  <a:pt x="53530" y="111354"/>
                </a:lnTo>
                <a:lnTo>
                  <a:pt x="54775" y="118262"/>
                </a:lnTo>
                <a:lnTo>
                  <a:pt x="53350" y="125695"/>
                </a:lnTo>
                <a:lnTo>
                  <a:pt x="48891" y="132180"/>
                </a:lnTo>
                <a:lnTo>
                  <a:pt x="41123" y="136766"/>
                </a:lnTo>
                <a:lnTo>
                  <a:pt x="29768" y="138506"/>
                </a:lnTo>
                <a:lnTo>
                  <a:pt x="22514" y="137920"/>
                </a:lnTo>
                <a:lnTo>
                  <a:pt x="15505" y="136199"/>
                </a:lnTo>
                <a:lnTo>
                  <a:pt x="8978" y="133400"/>
                </a:lnTo>
                <a:lnTo>
                  <a:pt x="3175" y="129578"/>
                </a:lnTo>
                <a:lnTo>
                  <a:pt x="2781" y="129171"/>
                </a:lnTo>
                <a:lnTo>
                  <a:pt x="2184" y="129171"/>
                </a:lnTo>
                <a:lnTo>
                  <a:pt x="1981" y="129971"/>
                </a:lnTo>
                <a:lnTo>
                  <a:pt x="203" y="137515"/>
                </a:lnTo>
                <a:lnTo>
                  <a:pt x="0" y="138303"/>
                </a:lnTo>
                <a:lnTo>
                  <a:pt x="28968" y="147231"/>
                </a:lnTo>
                <a:lnTo>
                  <a:pt x="42702" y="145362"/>
                </a:lnTo>
                <a:lnTo>
                  <a:pt x="54146" y="139717"/>
                </a:lnTo>
                <a:lnTo>
                  <a:pt x="61979" y="130241"/>
                </a:lnTo>
                <a:lnTo>
                  <a:pt x="64884" y="116878"/>
                </a:lnTo>
                <a:lnTo>
                  <a:pt x="63195" y="107401"/>
                </a:lnTo>
                <a:lnTo>
                  <a:pt x="58362" y="99733"/>
                </a:lnTo>
                <a:lnTo>
                  <a:pt x="50739" y="93293"/>
                </a:lnTo>
                <a:lnTo>
                  <a:pt x="40678" y="87503"/>
                </a:lnTo>
                <a:lnTo>
                  <a:pt x="32899" y="82889"/>
                </a:lnTo>
                <a:lnTo>
                  <a:pt x="27389" y="78276"/>
                </a:lnTo>
                <a:lnTo>
                  <a:pt x="24109" y="73215"/>
                </a:lnTo>
                <a:lnTo>
                  <a:pt x="23025" y="67259"/>
                </a:lnTo>
                <a:lnTo>
                  <a:pt x="24549" y="59956"/>
                </a:lnTo>
                <a:lnTo>
                  <a:pt x="29122" y="53746"/>
                </a:lnTo>
                <a:lnTo>
                  <a:pt x="36746" y="49431"/>
                </a:lnTo>
                <a:lnTo>
                  <a:pt x="47421" y="47815"/>
                </a:lnTo>
                <a:lnTo>
                  <a:pt x="54178" y="47815"/>
                </a:lnTo>
                <a:lnTo>
                  <a:pt x="61912" y="49212"/>
                </a:lnTo>
                <a:lnTo>
                  <a:pt x="67868" y="52781"/>
                </a:lnTo>
                <a:close/>
              </a:path>
              <a:path w="731519" h="198119">
                <a:moveTo>
                  <a:pt x="112763" y="75996"/>
                </a:moveTo>
                <a:lnTo>
                  <a:pt x="127473" y="77798"/>
                </a:lnTo>
                <a:lnTo>
                  <a:pt x="140096" y="83264"/>
                </a:lnTo>
                <a:lnTo>
                  <a:pt x="148924" y="92488"/>
                </a:lnTo>
                <a:lnTo>
                  <a:pt x="152247" y="105562"/>
                </a:lnTo>
                <a:lnTo>
                  <a:pt x="150052" y="116895"/>
                </a:lnTo>
                <a:lnTo>
                  <a:pt x="143021" y="127317"/>
                </a:lnTo>
                <a:lnTo>
                  <a:pt x="130484" y="134948"/>
                </a:lnTo>
                <a:lnTo>
                  <a:pt x="111772" y="137909"/>
                </a:lnTo>
                <a:lnTo>
                  <a:pt x="103445" y="137475"/>
                </a:lnTo>
                <a:lnTo>
                  <a:pt x="94559" y="135926"/>
                </a:lnTo>
                <a:lnTo>
                  <a:pt x="85599" y="132889"/>
                </a:lnTo>
                <a:lnTo>
                  <a:pt x="77050" y="127990"/>
                </a:lnTo>
                <a:lnTo>
                  <a:pt x="76453" y="127584"/>
                </a:lnTo>
                <a:lnTo>
                  <a:pt x="76047" y="127584"/>
                </a:lnTo>
                <a:lnTo>
                  <a:pt x="75857" y="128181"/>
                </a:lnTo>
                <a:lnTo>
                  <a:pt x="73875" y="136118"/>
                </a:lnTo>
                <a:lnTo>
                  <a:pt x="73672" y="137109"/>
                </a:lnTo>
                <a:lnTo>
                  <a:pt x="73875" y="137515"/>
                </a:lnTo>
                <a:lnTo>
                  <a:pt x="110782" y="147231"/>
                </a:lnTo>
                <a:lnTo>
                  <a:pt x="131899" y="144178"/>
                </a:lnTo>
                <a:lnTo>
                  <a:pt x="148182" y="135601"/>
                </a:lnTo>
                <a:lnTo>
                  <a:pt x="158661" y="122370"/>
                </a:lnTo>
                <a:lnTo>
                  <a:pt x="162369" y="105359"/>
                </a:lnTo>
                <a:lnTo>
                  <a:pt x="160040" y="92886"/>
                </a:lnTo>
                <a:lnTo>
                  <a:pt x="153712" y="83111"/>
                </a:lnTo>
                <a:lnTo>
                  <a:pt x="144372" y="75980"/>
                </a:lnTo>
                <a:lnTo>
                  <a:pt x="133007" y="71437"/>
                </a:lnTo>
                <a:lnTo>
                  <a:pt x="142814" y="67995"/>
                </a:lnTo>
                <a:lnTo>
                  <a:pt x="152974" y="61040"/>
                </a:lnTo>
                <a:lnTo>
                  <a:pt x="160939" y="50254"/>
                </a:lnTo>
                <a:lnTo>
                  <a:pt x="164160" y="35318"/>
                </a:lnTo>
                <a:lnTo>
                  <a:pt x="161314" y="21824"/>
                </a:lnTo>
                <a:lnTo>
                  <a:pt x="153593" y="12074"/>
                </a:lnTo>
                <a:lnTo>
                  <a:pt x="142225" y="6157"/>
                </a:lnTo>
                <a:lnTo>
                  <a:pt x="128435" y="4165"/>
                </a:lnTo>
                <a:lnTo>
                  <a:pt x="119389" y="4604"/>
                </a:lnTo>
                <a:lnTo>
                  <a:pt x="95097" y="20231"/>
                </a:lnTo>
                <a:lnTo>
                  <a:pt x="94703" y="21031"/>
                </a:lnTo>
                <a:lnTo>
                  <a:pt x="95300" y="21221"/>
                </a:lnTo>
                <a:lnTo>
                  <a:pt x="95897" y="20828"/>
                </a:lnTo>
                <a:lnTo>
                  <a:pt x="103762" y="17136"/>
                </a:lnTo>
                <a:lnTo>
                  <a:pt x="111498" y="14822"/>
                </a:lnTo>
                <a:lnTo>
                  <a:pt x="118973" y="13625"/>
                </a:lnTo>
                <a:lnTo>
                  <a:pt x="126060" y="13284"/>
                </a:lnTo>
                <a:lnTo>
                  <a:pt x="138026" y="14847"/>
                </a:lnTo>
                <a:lnTo>
                  <a:pt x="146942" y="19388"/>
                </a:lnTo>
                <a:lnTo>
                  <a:pt x="152509" y="26684"/>
                </a:lnTo>
                <a:lnTo>
                  <a:pt x="154431" y="36512"/>
                </a:lnTo>
                <a:lnTo>
                  <a:pt x="151375" y="49291"/>
                </a:lnTo>
                <a:lnTo>
                  <a:pt x="142924" y="58832"/>
                </a:lnTo>
                <a:lnTo>
                  <a:pt x="130155" y="64801"/>
                </a:lnTo>
                <a:lnTo>
                  <a:pt x="114147" y="66865"/>
                </a:lnTo>
                <a:lnTo>
                  <a:pt x="108203" y="66865"/>
                </a:lnTo>
                <a:lnTo>
                  <a:pt x="107403" y="66865"/>
                </a:lnTo>
                <a:lnTo>
                  <a:pt x="107403" y="67068"/>
                </a:lnTo>
                <a:lnTo>
                  <a:pt x="107213" y="67665"/>
                </a:lnTo>
                <a:lnTo>
                  <a:pt x="105422" y="74803"/>
                </a:lnTo>
                <a:lnTo>
                  <a:pt x="105219" y="75399"/>
                </a:lnTo>
                <a:lnTo>
                  <a:pt x="105422" y="75996"/>
                </a:lnTo>
                <a:lnTo>
                  <a:pt x="106210" y="75996"/>
                </a:lnTo>
                <a:lnTo>
                  <a:pt x="112763" y="75996"/>
                </a:lnTo>
                <a:close/>
              </a:path>
              <a:path w="731519" h="198119">
                <a:moveTo>
                  <a:pt x="204241" y="80162"/>
                </a:moveTo>
                <a:lnTo>
                  <a:pt x="230035" y="80162"/>
                </a:lnTo>
                <a:lnTo>
                  <a:pt x="231825" y="80162"/>
                </a:lnTo>
                <a:lnTo>
                  <a:pt x="232625" y="80962"/>
                </a:lnTo>
                <a:lnTo>
                  <a:pt x="251321" y="117174"/>
                </a:lnTo>
                <a:lnTo>
                  <a:pt x="265963" y="144653"/>
                </a:lnTo>
                <a:lnTo>
                  <a:pt x="266357" y="145046"/>
                </a:lnTo>
                <a:lnTo>
                  <a:pt x="267347" y="145046"/>
                </a:lnTo>
                <a:lnTo>
                  <a:pt x="276669" y="145046"/>
                </a:lnTo>
                <a:lnTo>
                  <a:pt x="277266" y="145046"/>
                </a:lnTo>
                <a:lnTo>
                  <a:pt x="277266" y="144653"/>
                </a:lnTo>
                <a:lnTo>
                  <a:pt x="277075" y="144056"/>
                </a:lnTo>
                <a:lnTo>
                  <a:pt x="263444" y="119376"/>
                </a:lnTo>
                <a:lnTo>
                  <a:pt x="253012" y="99587"/>
                </a:lnTo>
                <a:lnTo>
                  <a:pt x="245929" y="85713"/>
                </a:lnTo>
                <a:lnTo>
                  <a:pt x="242341" y="78778"/>
                </a:lnTo>
                <a:lnTo>
                  <a:pt x="257679" y="73910"/>
                </a:lnTo>
                <a:lnTo>
                  <a:pt x="270522" y="65304"/>
                </a:lnTo>
                <a:lnTo>
                  <a:pt x="279346" y="53015"/>
                </a:lnTo>
                <a:lnTo>
                  <a:pt x="282625" y="37096"/>
                </a:lnTo>
                <a:lnTo>
                  <a:pt x="278761" y="19925"/>
                </a:lnTo>
                <a:lnTo>
                  <a:pt x="268535" y="8648"/>
                </a:lnTo>
                <a:lnTo>
                  <a:pt x="253993" y="2467"/>
                </a:lnTo>
                <a:lnTo>
                  <a:pt x="237185" y="584"/>
                </a:lnTo>
                <a:lnTo>
                  <a:pt x="229941" y="619"/>
                </a:lnTo>
                <a:lnTo>
                  <a:pt x="222529" y="711"/>
                </a:lnTo>
                <a:lnTo>
                  <a:pt x="215450" y="841"/>
                </a:lnTo>
                <a:lnTo>
                  <a:pt x="209207" y="990"/>
                </a:lnTo>
                <a:lnTo>
                  <a:pt x="208813" y="990"/>
                </a:lnTo>
                <a:lnTo>
                  <a:pt x="208216" y="1384"/>
                </a:lnTo>
                <a:lnTo>
                  <a:pt x="208216" y="1981"/>
                </a:lnTo>
                <a:lnTo>
                  <a:pt x="182613" y="144056"/>
                </a:lnTo>
                <a:lnTo>
                  <a:pt x="182613" y="144653"/>
                </a:lnTo>
                <a:lnTo>
                  <a:pt x="182816" y="145046"/>
                </a:lnTo>
                <a:lnTo>
                  <a:pt x="183603" y="145046"/>
                </a:lnTo>
                <a:lnTo>
                  <a:pt x="191744" y="145046"/>
                </a:lnTo>
                <a:lnTo>
                  <a:pt x="192531" y="145046"/>
                </a:lnTo>
                <a:lnTo>
                  <a:pt x="192735" y="144856"/>
                </a:lnTo>
                <a:lnTo>
                  <a:pt x="192735" y="144259"/>
                </a:lnTo>
                <a:lnTo>
                  <a:pt x="204241" y="80162"/>
                </a:lnTo>
                <a:close/>
              </a:path>
              <a:path w="731519" h="198119">
                <a:moveTo>
                  <a:pt x="217144" y="10109"/>
                </a:moveTo>
                <a:lnTo>
                  <a:pt x="222300" y="9918"/>
                </a:lnTo>
                <a:lnTo>
                  <a:pt x="229044" y="9715"/>
                </a:lnTo>
                <a:lnTo>
                  <a:pt x="235000" y="9715"/>
                </a:lnTo>
                <a:lnTo>
                  <a:pt x="250402" y="11248"/>
                </a:lnTo>
                <a:lnTo>
                  <a:pt x="262234" y="16168"/>
                </a:lnTo>
                <a:lnTo>
                  <a:pt x="269824" y="24958"/>
                </a:lnTo>
                <a:lnTo>
                  <a:pt x="272503" y="38100"/>
                </a:lnTo>
                <a:lnTo>
                  <a:pt x="269553" y="51093"/>
                </a:lnTo>
                <a:lnTo>
                  <a:pt x="260948" y="61688"/>
                </a:lnTo>
                <a:lnTo>
                  <a:pt x="247059" y="68823"/>
                </a:lnTo>
                <a:lnTo>
                  <a:pt x="228257" y="71437"/>
                </a:lnTo>
                <a:lnTo>
                  <a:pt x="206032" y="71437"/>
                </a:lnTo>
                <a:lnTo>
                  <a:pt x="217144" y="10109"/>
                </a:lnTo>
                <a:close/>
              </a:path>
              <a:path w="731519" h="198119">
                <a:moveTo>
                  <a:pt x="361454" y="131165"/>
                </a:moveTo>
                <a:lnTo>
                  <a:pt x="361454" y="130568"/>
                </a:lnTo>
                <a:lnTo>
                  <a:pt x="361251" y="130175"/>
                </a:lnTo>
                <a:lnTo>
                  <a:pt x="360464" y="130365"/>
                </a:lnTo>
                <a:lnTo>
                  <a:pt x="353566" y="134057"/>
                </a:lnTo>
                <a:lnTo>
                  <a:pt x="346670" y="136371"/>
                </a:lnTo>
                <a:lnTo>
                  <a:pt x="339924" y="137568"/>
                </a:lnTo>
                <a:lnTo>
                  <a:pt x="333476" y="137909"/>
                </a:lnTo>
                <a:lnTo>
                  <a:pt x="319630" y="135497"/>
                </a:lnTo>
                <a:lnTo>
                  <a:pt x="310210" y="128881"/>
                </a:lnTo>
                <a:lnTo>
                  <a:pt x="304733" y="118990"/>
                </a:lnTo>
                <a:lnTo>
                  <a:pt x="302717" y="106756"/>
                </a:lnTo>
                <a:lnTo>
                  <a:pt x="302717" y="104775"/>
                </a:lnTo>
                <a:lnTo>
                  <a:pt x="302920" y="100012"/>
                </a:lnTo>
                <a:lnTo>
                  <a:pt x="303517" y="96634"/>
                </a:lnTo>
                <a:lnTo>
                  <a:pt x="334995" y="95714"/>
                </a:lnTo>
                <a:lnTo>
                  <a:pt x="357414" y="89588"/>
                </a:lnTo>
                <a:lnTo>
                  <a:pt x="370791" y="78553"/>
                </a:lnTo>
                <a:lnTo>
                  <a:pt x="375145" y="62903"/>
                </a:lnTo>
                <a:lnTo>
                  <a:pt x="373679" y="54272"/>
                </a:lnTo>
                <a:lnTo>
                  <a:pt x="368920" y="46701"/>
                </a:lnTo>
                <a:lnTo>
                  <a:pt x="360330" y="41325"/>
                </a:lnTo>
                <a:lnTo>
                  <a:pt x="347370" y="39281"/>
                </a:lnTo>
                <a:lnTo>
                  <a:pt x="325676" y="44826"/>
                </a:lnTo>
                <a:lnTo>
                  <a:pt x="308522" y="59526"/>
                </a:lnTo>
                <a:lnTo>
                  <a:pt x="297248" y="80477"/>
                </a:lnTo>
                <a:lnTo>
                  <a:pt x="293192" y="104775"/>
                </a:lnTo>
                <a:lnTo>
                  <a:pt x="295806" y="122794"/>
                </a:lnTo>
                <a:lnTo>
                  <a:pt x="303387" y="136123"/>
                </a:lnTo>
                <a:lnTo>
                  <a:pt x="315544" y="144392"/>
                </a:lnTo>
                <a:lnTo>
                  <a:pt x="331889" y="147231"/>
                </a:lnTo>
                <a:lnTo>
                  <a:pt x="340346" y="146821"/>
                </a:lnTo>
                <a:lnTo>
                  <a:pt x="347443" y="145594"/>
                </a:lnTo>
                <a:lnTo>
                  <a:pt x="353459" y="143550"/>
                </a:lnTo>
                <a:lnTo>
                  <a:pt x="358673" y="140690"/>
                </a:lnTo>
                <a:lnTo>
                  <a:pt x="359664" y="140284"/>
                </a:lnTo>
                <a:lnTo>
                  <a:pt x="359867" y="139293"/>
                </a:lnTo>
                <a:lnTo>
                  <a:pt x="361454" y="131165"/>
                </a:lnTo>
                <a:close/>
              </a:path>
              <a:path w="731519" h="198119">
                <a:moveTo>
                  <a:pt x="304507" y="88493"/>
                </a:moveTo>
                <a:lnTo>
                  <a:pt x="310815" y="71791"/>
                </a:lnTo>
                <a:lnTo>
                  <a:pt x="320325" y="59031"/>
                </a:lnTo>
                <a:lnTo>
                  <a:pt x="332293" y="50883"/>
                </a:lnTo>
                <a:lnTo>
                  <a:pt x="345973" y="48018"/>
                </a:lnTo>
                <a:lnTo>
                  <a:pt x="364032" y="48018"/>
                </a:lnTo>
                <a:lnTo>
                  <a:pt x="365620" y="58534"/>
                </a:lnTo>
                <a:lnTo>
                  <a:pt x="365620" y="63893"/>
                </a:lnTo>
                <a:lnTo>
                  <a:pt x="363440" y="73538"/>
                </a:lnTo>
                <a:lnTo>
                  <a:pt x="354561" y="81994"/>
                </a:lnTo>
                <a:lnTo>
                  <a:pt x="335934" y="87550"/>
                </a:lnTo>
                <a:lnTo>
                  <a:pt x="304507" y="88493"/>
                </a:lnTo>
                <a:close/>
              </a:path>
              <a:path w="731519" h="198119">
                <a:moveTo>
                  <a:pt x="372122" y="190093"/>
                </a:moveTo>
                <a:lnTo>
                  <a:pt x="371919" y="190690"/>
                </a:lnTo>
                <a:lnTo>
                  <a:pt x="372122" y="191490"/>
                </a:lnTo>
                <a:lnTo>
                  <a:pt x="372516" y="191681"/>
                </a:lnTo>
                <a:lnTo>
                  <a:pt x="378959" y="194486"/>
                </a:lnTo>
                <a:lnTo>
                  <a:pt x="385940" y="196399"/>
                </a:lnTo>
                <a:lnTo>
                  <a:pt x="393254" y="197492"/>
                </a:lnTo>
                <a:lnTo>
                  <a:pt x="400697" y="197840"/>
                </a:lnTo>
                <a:lnTo>
                  <a:pt x="415565" y="196441"/>
                </a:lnTo>
                <a:lnTo>
                  <a:pt x="450303" y="167271"/>
                </a:lnTo>
                <a:lnTo>
                  <a:pt x="474510" y="50596"/>
                </a:lnTo>
                <a:lnTo>
                  <a:pt x="474713" y="49009"/>
                </a:lnTo>
                <a:lnTo>
                  <a:pt x="475310" y="46824"/>
                </a:lnTo>
                <a:lnTo>
                  <a:pt x="476300" y="44246"/>
                </a:lnTo>
                <a:lnTo>
                  <a:pt x="476300" y="43649"/>
                </a:lnTo>
                <a:lnTo>
                  <a:pt x="476300" y="43446"/>
                </a:lnTo>
                <a:lnTo>
                  <a:pt x="475310" y="43053"/>
                </a:lnTo>
                <a:lnTo>
                  <a:pt x="470344" y="41071"/>
                </a:lnTo>
                <a:lnTo>
                  <a:pt x="462216" y="39281"/>
                </a:lnTo>
                <a:lnTo>
                  <a:pt x="450507" y="39281"/>
                </a:lnTo>
                <a:lnTo>
                  <a:pt x="424202" y="44629"/>
                </a:lnTo>
                <a:lnTo>
                  <a:pt x="403479" y="59002"/>
                </a:lnTo>
                <a:lnTo>
                  <a:pt x="389899" y="79887"/>
                </a:lnTo>
                <a:lnTo>
                  <a:pt x="385025" y="104775"/>
                </a:lnTo>
                <a:lnTo>
                  <a:pt x="387874" y="122275"/>
                </a:lnTo>
                <a:lnTo>
                  <a:pt x="395762" y="134662"/>
                </a:lnTo>
                <a:lnTo>
                  <a:pt x="407705" y="142027"/>
                </a:lnTo>
                <a:lnTo>
                  <a:pt x="422719" y="144462"/>
                </a:lnTo>
                <a:lnTo>
                  <a:pt x="430353" y="143986"/>
                </a:lnTo>
                <a:lnTo>
                  <a:pt x="437037" y="142597"/>
                </a:lnTo>
                <a:lnTo>
                  <a:pt x="443013" y="140353"/>
                </a:lnTo>
                <a:lnTo>
                  <a:pt x="448525" y="137312"/>
                </a:lnTo>
                <a:lnTo>
                  <a:pt x="445066" y="152053"/>
                </a:lnTo>
                <a:lnTo>
                  <a:pt x="417541" y="186324"/>
                </a:lnTo>
                <a:lnTo>
                  <a:pt x="401485" y="188506"/>
                </a:lnTo>
                <a:lnTo>
                  <a:pt x="394437" y="188076"/>
                </a:lnTo>
                <a:lnTo>
                  <a:pt x="387500" y="186847"/>
                </a:lnTo>
                <a:lnTo>
                  <a:pt x="381009" y="184911"/>
                </a:lnTo>
                <a:lnTo>
                  <a:pt x="375297" y="182359"/>
                </a:lnTo>
                <a:lnTo>
                  <a:pt x="374904" y="182156"/>
                </a:lnTo>
                <a:lnTo>
                  <a:pt x="374307" y="181965"/>
                </a:lnTo>
                <a:lnTo>
                  <a:pt x="374103" y="182753"/>
                </a:lnTo>
                <a:lnTo>
                  <a:pt x="372122" y="190093"/>
                </a:lnTo>
                <a:close/>
              </a:path>
              <a:path w="731519" h="198119">
                <a:moveTo>
                  <a:pt x="450113" y="127990"/>
                </a:moveTo>
                <a:lnTo>
                  <a:pt x="443395" y="131645"/>
                </a:lnTo>
                <a:lnTo>
                  <a:pt x="437013" y="133889"/>
                </a:lnTo>
                <a:lnTo>
                  <a:pt x="431078" y="135020"/>
                </a:lnTo>
                <a:lnTo>
                  <a:pt x="425704" y="135331"/>
                </a:lnTo>
                <a:lnTo>
                  <a:pt x="411494" y="132909"/>
                </a:lnTo>
                <a:lnTo>
                  <a:pt x="402085" y="126228"/>
                </a:lnTo>
                <a:lnTo>
                  <a:pt x="396843" y="116160"/>
                </a:lnTo>
                <a:lnTo>
                  <a:pt x="395135" y="103581"/>
                </a:lnTo>
                <a:lnTo>
                  <a:pt x="399520" y="81505"/>
                </a:lnTo>
                <a:lnTo>
                  <a:pt x="411311" y="63893"/>
                </a:lnTo>
                <a:lnTo>
                  <a:pt x="428460" y="52235"/>
                </a:lnTo>
                <a:lnTo>
                  <a:pt x="448919" y="48018"/>
                </a:lnTo>
                <a:lnTo>
                  <a:pt x="456057" y="48018"/>
                </a:lnTo>
                <a:lnTo>
                  <a:pt x="462407" y="49009"/>
                </a:lnTo>
                <a:lnTo>
                  <a:pt x="464400" y="49999"/>
                </a:lnTo>
                <a:lnTo>
                  <a:pt x="450113" y="127990"/>
                </a:lnTo>
                <a:close/>
              </a:path>
              <a:path w="731519" h="198119">
                <a:moveTo>
                  <a:pt x="492175" y="144056"/>
                </a:moveTo>
                <a:lnTo>
                  <a:pt x="492175" y="144856"/>
                </a:lnTo>
                <a:lnTo>
                  <a:pt x="492569" y="145046"/>
                </a:lnTo>
                <a:lnTo>
                  <a:pt x="493166" y="145046"/>
                </a:lnTo>
                <a:lnTo>
                  <a:pt x="501103" y="145046"/>
                </a:lnTo>
                <a:lnTo>
                  <a:pt x="501904" y="145046"/>
                </a:lnTo>
                <a:lnTo>
                  <a:pt x="502094" y="144856"/>
                </a:lnTo>
                <a:lnTo>
                  <a:pt x="502297" y="144259"/>
                </a:lnTo>
                <a:lnTo>
                  <a:pt x="520750" y="42456"/>
                </a:lnTo>
                <a:lnTo>
                  <a:pt x="520954" y="41668"/>
                </a:lnTo>
                <a:lnTo>
                  <a:pt x="520750" y="41275"/>
                </a:lnTo>
                <a:lnTo>
                  <a:pt x="519963" y="41275"/>
                </a:lnTo>
                <a:lnTo>
                  <a:pt x="511822" y="41275"/>
                </a:lnTo>
                <a:lnTo>
                  <a:pt x="511225" y="41275"/>
                </a:lnTo>
                <a:lnTo>
                  <a:pt x="511022" y="41275"/>
                </a:lnTo>
                <a:lnTo>
                  <a:pt x="510832" y="42062"/>
                </a:lnTo>
                <a:lnTo>
                  <a:pt x="492175" y="144056"/>
                </a:lnTo>
                <a:close/>
              </a:path>
              <a:path w="731519" h="198119">
                <a:moveTo>
                  <a:pt x="521144" y="13881"/>
                </a:moveTo>
                <a:lnTo>
                  <a:pt x="525513" y="13881"/>
                </a:lnTo>
                <a:lnTo>
                  <a:pt x="528294" y="10909"/>
                </a:lnTo>
                <a:lnTo>
                  <a:pt x="528485" y="7137"/>
                </a:lnTo>
                <a:lnTo>
                  <a:pt x="529082" y="3365"/>
                </a:lnTo>
                <a:lnTo>
                  <a:pt x="527100" y="0"/>
                </a:lnTo>
                <a:lnTo>
                  <a:pt x="522732" y="0"/>
                </a:lnTo>
                <a:lnTo>
                  <a:pt x="518172" y="0"/>
                </a:lnTo>
                <a:lnTo>
                  <a:pt x="515391" y="2971"/>
                </a:lnTo>
                <a:lnTo>
                  <a:pt x="514794" y="6743"/>
                </a:lnTo>
                <a:lnTo>
                  <a:pt x="514400" y="10909"/>
                </a:lnTo>
                <a:lnTo>
                  <a:pt x="516788" y="13881"/>
                </a:lnTo>
                <a:lnTo>
                  <a:pt x="521144" y="13881"/>
                </a:lnTo>
                <a:close/>
              </a:path>
              <a:path w="731519" h="198119">
                <a:moveTo>
                  <a:pt x="590054" y="39281"/>
                </a:moveTo>
                <a:lnTo>
                  <a:pt x="568351" y="44678"/>
                </a:lnTo>
                <a:lnTo>
                  <a:pt x="551561" y="59099"/>
                </a:lnTo>
                <a:lnTo>
                  <a:pt x="540723" y="79882"/>
                </a:lnTo>
                <a:lnTo>
                  <a:pt x="536879" y="104368"/>
                </a:lnTo>
                <a:lnTo>
                  <a:pt x="539484" y="122451"/>
                </a:lnTo>
                <a:lnTo>
                  <a:pt x="547000" y="135920"/>
                </a:lnTo>
                <a:lnTo>
                  <a:pt x="558980" y="144328"/>
                </a:lnTo>
                <a:lnTo>
                  <a:pt x="574979" y="147231"/>
                </a:lnTo>
                <a:lnTo>
                  <a:pt x="596608" y="141609"/>
                </a:lnTo>
                <a:lnTo>
                  <a:pt x="613049" y="126817"/>
                </a:lnTo>
                <a:lnTo>
                  <a:pt x="623501" y="105959"/>
                </a:lnTo>
                <a:lnTo>
                  <a:pt x="627164" y="82143"/>
                </a:lnTo>
                <a:lnTo>
                  <a:pt x="624575" y="64146"/>
                </a:lnTo>
                <a:lnTo>
                  <a:pt x="617167" y="50668"/>
                </a:lnTo>
                <a:lnTo>
                  <a:pt x="605481" y="42211"/>
                </a:lnTo>
                <a:lnTo>
                  <a:pt x="590054" y="39281"/>
                </a:lnTo>
                <a:close/>
              </a:path>
              <a:path w="731519" h="198119">
                <a:moveTo>
                  <a:pt x="588860" y="48209"/>
                </a:moveTo>
                <a:lnTo>
                  <a:pt x="602053" y="51084"/>
                </a:lnTo>
                <a:lnTo>
                  <a:pt x="610741" y="58704"/>
                </a:lnTo>
                <a:lnTo>
                  <a:pt x="615483" y="69560"/>
                </a:lnTo>
                <a:lnTo>
                  <a:pt x="616839" y="82143"/>
                </a:lnTo>
                <a:lnTo>
                  <a:pt x="613417" y="104368"/>
                </a:lnTo>
                <a:lnTo>
                  <a:pt x="604467" y="122110"/>
                </a:lnTo>
                <a:lnTo>
                  <a:pt x="591534" y="133860"/>
                </a:lnTo>
                <a:lnTo>
                  <a:pt x="576160" y="138112"/>
                </a:lnTo>
                <a:lnTo>
                  <a:pt x="562815" y="135460"/>
                </a:lnTo>
                <a:lnTo>
                  <a:pt x="553764" y="128212"/>
                </a:lnTo>
                <a:lnTo>
                  <a:pt x="548618" y="117431"/>
                </a:lnTo>
                <a:lnTo>
                  <a:pt x="546989" y="104178"/>
                </a:lnTo>
                <a:lnTo>
                  <a:pt x="550240" y="82456"/>
                </a:lnTo>
                <a:lnTo>
                  <a:pt x="559147" y="64658"/>
                </a:lnTo>
                <a:lnTo>
                  <a:pt x="572443" y="52628"/>
                </a:lnTo>
                <a:lnTo>
                  <a:pt x="588860" y="48209"/>
                </a:lnTo>
                <a:close/>
              </a:path>
              <a:path w="731519" h="198119">
                <a:moveTo>
                  <a:pt x="641794" y="144259"/>
                </a:moveTo>
                <a:lnTo>
                  <a:pt x="641794" y="144856"/>
                </a:lnTo>
                <a:lnTo>
                  <a:pt x="641794" y="145046"/>
                </a:lnTo>
                <a:lnTo>
                  <a:pt x="642594" y="145046"/>
                </a:lnTo>
                <a:lnTo>
                  <a:pt x="650925" y="145046"/>
                </a:lnTo>
                <a:lnTo>
                  <a:pt x="651725" y="145046"/>
                </a:lnTo>
                <a:lnTo>
                  <a:pt x="651725" y="144856"/>
                </a:lnTo>
                <a:lnTo>
                  <a:pt x="651916" y="144259"/>
                </a:lnTo>
                <a:lnTo>
                  <a:pt x="663625" y="78574"/>
                </a:lnTo>
                <a:lnTo>
                  <a:pt x="664425" y="75006"/>
                </a:lnTo>
                <a:lnTo>
                  <a:pt x="694704" y="49301"/>
                </a:lnTo>
                <a:lnTo>
                  <a:pt x="704113" y="48018"/>
                </a:lnTo>
                <a:lnTo>
                  <a:pt x="714108" y="50287"/>
                </a:lnTo>
                <a:lnTo>
                  <a:pt x="719659" y="56499"/>
                </a:lnTo>
                <a:lnTo>
                  <a:pt x="721603" y="65763"/>
                </a:lnTo>
                <a:lnTo>
                  <a:pt x="720775" y="77190"/>
                </a:lnTo>
                <a:lnTo>
                  <a:pt x="708672" y="144056"/>
                </a:lnTo>
                <a:lnTo>
                  <a:pt x="708469" y="144653"/>
                </a:lnTo>
                <a:lnTo>
                  <a:pt x="708875" y="145046"/>
                </a:lnTo>
                <a:lnTo>
                  <a:pt x="709663" y="145046"/>
                </a:lnTo>
                <a:lnTo>
                  <a:pt x="717600" y="145046"/>
                </a:lnTo>
                <a:lnTo>
                  <a:pt x="718591" y="145046"/>
                </a:lnTo>
                <a:lnTo>
                  <a:pt x="718794" y="144856"/>
                </a:lnTo>
                <a:lnTo>
                  <a:pt x="718985" y="144259"/>
                </a:lnTo>
                <a:lnTo>
                  <a:pt x="730897" y="78778"/>
                </a:lnTo>
                <a:lnTo>
                  <a:pt x="731363" y="58456"/>
                </a:lnTo>
                <a:lnTo>
                  <a:pt x="725687" y="46451"/>
                </a:lnTo>
                <a:lnTo>
                  <a:pt x="716663" y="40735"/>
                </a:lnTo>
                <a:lnTo>
                  <a:pt x="707085" y="39281"/>
                </a:lnTo>
                <a:lnTo>
                  <a:pt x="694955" y="40841"/>
                </a:lnTo>
                <a:lnTo>
                  <a:pt x="684293" y="45212"/>
                </a:lnTo>
                <a:lnTo>
                  <a:pt x="674857" y="51925"/>
                </a:lnTo>
                <a:lnTo>
                  <a:pt x="666407" y="60515"/>
                </a:lnTo>
                <a:lnTo>
                  <a:pt x="667600" y="53771"/>
                </a:lnTo>
                <a:lnTo>
                  <a:pt x="668782" y="44246"/>
                </a:lnTo>
                <a:lnTo>
                  <a:pt x="668782" y="42062"/>
                </a:lnTo>
                <a:lnTo>
                  <a:pt x="668782" y="41465"/>
                </a:lnTo>
                <a:lnTo>
                  <a:pt x="668591" y="41275"/>
                </a:lnTo>
                <a:lnTo>
                  <a:pt x="667994" y="41275"/>
                </a:lnTo>
                <a:lnTo>
                  <a:pt x="660654" y="41275"/>
                </a:lnTo>
                <a:lnTo>
                  <a:pt x="659663" y="41275"/>
                </a:lnTo>
                <a:lnTo>
                  <a:pt x="659663" y="41668"/>
                </a:lnTo>
                <a:lnTo>
                  <a:pt x="659460" y="42265"/>
                </a:lnTo>
                <a:lnTo>
                  <a:pt x="659066" y="47028"/>
                </a:lnTo>
                <a:lnTo>
                  <a:pt x="658075" y="54165"/>
                </a:lnTo>
                <a:lnTo>
                  <a:pt x="656082" y="65481"/>
                </a:lnTo>
                <a:lnTo>
                  <a:pt x="641794" y="144259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502" y="2900765"/>
            <a:ext cx="1313133" cy="19669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769102" y="2912833"/>
            <a:ext cx="374597" cy="138889"/>
            <a:chOff x="9393914" y="3209510"/>
            <a:chExt cx="412750" cy="153035"/>
          </a:xfrm>
        </p:grpSpPr>
        <p:sp>
          <p:nvSpPr>
            <p:cNvPr id="9" name="object 9"/>
            <p:cNvSpPr/>
            <p:nvPr/>
          </p:nvSpPr>
          <p:spPr>
            <a:xfrm>
              <a:off x="9397009" y="3217367"/>
              <a:ext cx="41275" cy="139700"/>
            </a:xfrm>
            <a:custGeom>
              <a:avLst/>
              <a:gdLst/>
              <a:ahLst/>
              <a:cxnLst/>
              <a:rect l="l" t="t" r="r" b="b"/>
              <a:pathLst>
                <a:path w="41275" h="139700">
                  <a:moveTo>
                    <a:pt x="40284" y="139700"/>
                  </a:moveTo>
                  <a:lnTo>
                    <a:pt x="40881" y="139700"/>
                  </a:lnTo>
                  <a:lnTo>
                    <a:pt x="41071" y="139496"/>
                  </a:lnTo>
                  <a:lnTo>
                    <a:pt x="41071" y="138709"/>
                  </a:lnTo>
                  <a:lnTo>
                    <a:pt x="41071" y="990"/>
                  </a:lnTo>
                  <a:lnTo>
                    <a:pt x="41071" y="393"/>
                  </a:lnTo>
                  <a:lnTo>
                    <a:pt x="40881" y="0"/>
                  </a:lnTo>
                  <a:lnTo>
                    <a:pt x="40474" y="0"/>
                  </a:lnTo>
                  <a:lnTo>
                    <a:pt x="34328" y="0"/>
                  </a:lnTo>
                  <a:lnTo>
                    <a:pt x="33337" y="0"/>
                  </a:lnTo>
                  <a:lnTo>
                    <a:pt x="32537" y="203"/>
                  </a:lnTo>
                  <a:lnTo>
                    <a:pt x="31546" y="787"/>
                  </a:lnTo>
                  <a:lnTo>
                    <a:pt x="25483" y="4475"/>
                  </a:lnTo>
                  <a:lnTo>
                    <a:pt x="17857" y="8383"/>
                  </a:lnTo>
                  <a:lnTo>
                    <a:pt x="9338" y="12065"/>
                  </a:lnTo>
                  <a:lnTo>
                    <a:pt x="596" y="15074"/>
                  </a:lnTo>
                  <a:lnTo>
                    <a:pt x="0" y="15278"/>
                  </a:lnTo>
                  <a:lnTo>
                    <a:pt x="0" y="15481"/>
                  </a:lnTo>
                  <a:lnTo>
                    <a:pt x="0" y="16471"/>
                  </a:lnTo>
                  <a:lnTo>
                    <a:pt x="0" y="23609"/>
                  </a:lnTo>
                  <a:lnTo>
                    <a:pt x="0" y="24409"/>
                  </a:lnTo>
                  <a:lnTo>
                    <a:pt x="393" y="24599"/>
                  </a:lnTo>
                  <a:lnTo>
                    <a:pt x="990" y="24409"/>
                  </a:lnTo>
                  <a:lnTo>
                    <a:pt x="8005" y="22345"/>
                  </a:lnTo>
                  <a:lnTo>
                    <a:pt x="15897" y="19350"/>
                  </a:lnTo>
                  <a:lnTo>
                    <a:pt x="23679" y="15756"/>
                  </a:lnTo>
                  <a:lnTo>
                    <a:pt x="30365" y="11899"/>
                  </a:lnTo>
                  <a:lnTo>
                    <a:pt x="30365" y="138709"/>
                  </a:lnTo>
                  <a:lnTo>
                    <a:pt x="30365" y="139306"/>
                  </a:lnTo>
                  <a:lnTo>
                    <a:pt x="30759" y="139700"/>
                  </a:lnTo>
                  <a:lnTo>
                    <a:pt x="31546" y="139700"/>
                  </a:lnTo>
                  <a:lnTo>
                    <a:pt x="40284" y="139700"/>
                  </a:lnTo>
                  <a:close/>
                </a:path>
              </a:pathLst>
            </a:custGeom>
            <a:ln w="6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9175" y="3212888"/>
              <a:ext cx="98060" cy="14945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592716" y="3212604"/>
              <a:ext cx="210820" cy="145415"/>
            </a:xfrm>
            <a:custGeom>
              <a:avLst/>
              <a:gdLst/>
              <a:ahLst/>
              <a:cxnLst/>
              <a:rect l="l" t="t" r="r" b="b"/>
              <a:pathLst>
                <a:path w="210820" h="145414">
                  <a:moveTo>
                    <a:pt x="88506" y="393"/>
                  </a:moveTo>
                  <a:lnTo>
                    <a:pt x="87706" y="393"/>
                  </a:lnTo>
                  <a:lnTo>
                    <a:pt x="87312" y="596"/>
                  </a:lnTo>
                  <a:lnTo>
                    <a:pt x="86525" y="1384"/>
                  </a:lnTo>
                  <a:lnTo>
                    <a:pt x="15875" y="70446"/>
                  </a:lnTo>
                  <a:lnTo>
                    <a:pt x="14884" y="71234"/>
                  </a:lnTo>
                  <a:lnTo>
                    <a:pt x="14490" y="72034"/>
                  </a:lnTo>
                  <a:lnTo>
                    <a:pt x="15671" y="73025"/>
                  </a:lnTo>
                  <a:lnTo>
                    <a:pt x="91084" y="143471"/>
                  </a:lnTo>
                  <a:lnTo>
                    <a:pt x="91871" y="144462"/>
                  </a:lnTo>
                  <a:lnTo>
                    <a:pt x="92671" y="144462"/>
                  </a:lnTo>
                  <a:lnTo>
                    <a:pt x="93268" y="144462"/>
                  </a:lnTo>
                  <a:lnTo>
                    <a:pt x="104381" y="144462"/>
                  </a:lnTo>
                  <a:lnTo>
                    <a:pt x="105371" y="144462"/>
                  </a:lnTo>
                  <a:lnTo>
                    <a:pt x="105575" y="143662"/>
                  </a:lnTo>
                  <a:lnTo>
                    <a:pt x="104978" y="142875"/>
                  </a:lnTo>
                  <a:lnTo>
                    <a:pt x="28778" y="71234"/>
                  </a:lnTo>
                  <a:lnTo>
                    <a:pt x="28181" y="70840"/>
                  </a:lnTo>
                  <a:lnTo>
                    <a:pt x="28181" y="70446"/>
                  </a:lnTo>
                  <a:lnTo>
                    <a:pt x="28778" y="69850"/>
                  </a:lnTo>
                  <a:lnTo>
                    <a:pt x="99021" y="1790"/>
                  </a:lnTo>
                  <a:lnTo>
                    <a:pt x="99618" y="1193"/>
                  </a:lnTo>
                  <a:lnTo>
                    <a:pt x="99415" y="393"/>
                  </a:lnTo>
                  <a:lnTo>
                    <a:pt x="98628" y="393"/>
                  </a:lnTo>
                  <a:lnTo>
                    <a:pt x="88506" y="393"/>
                  </a:lnTo>
                  <a:close/>
                </a:path>
                <a:path w="210820" h="145414">
                  <a:moveTo>
                    <a:pt x="10718" y="1587"/>
                  </a:moveTo>
                  <a:lnTo>
                    <a:pt x="10718" y="787"/>
                  </a:lnTo>
                  <a:lnTo>
                    <a:pt x="10515" y="393"/>
                  </a:lnTo>
                  <a:lnTo>
                    <a:pt x="9728" y="393"/>
                  </a:lnTo>
                  <a:lnTo>
                    <a:pt x="1193" y="393"/>
                  </a:lnTo>
                  <a:lnTo>
                    <a:pt x="0" y="393"/>
                  </a:lnTo>
                  <a:lnTo>
                    <a:pt x="0" y="787"/>
                  </a:lnTo>
                  <a:lnTo>
                    <a:pt x="0" y="1384"/>
                  </a:lnTo>
                  <a:lnTo>
                    <a:pt x="0" y="142875"/>
                  </a:lnTo>
                  <a:lnTo>
                    <a:pt x="0" y="144068"/>
                  </a:lnTo>
                  <a:lnTo>
                    <a:pt x="393" y="144462"/>
                  </a:lnTo>
                  <a:lnTo>
                    <a:pt x="1384" y="144462"/>
                  </a:lnTo>
                  <a:lnTo>
                    <a:pt x="9728" y="144462"/>
                  </a:lnTo>
                  <a:lnTo>
                    <a:pt x="10325" y="144462"/>
                  </a:lnTo>
                  <a:lnTo>
                    <a:pt x="10718" y="144259"/>
                  </a:lnTo>
                  <a:lnTo>
                    <a:pt x="10718" y="143078"/>
                  </a:lnTo>
                  <a:lnTo>
                    <a:pt x="10718" y="1587"/>
                  </a:lnTo>
                  <a:close/>
                </a:path>
                <a:path w="210820" h="145414">
                  <a:moveTo>
                    <a:pt x="119405" y="142875"/>
                  </a:moveTo>
                  <a:lnTo>
                    <a:pt x="119405" y="143865"/>
                  </a:lnTo>
                  <a:lnTo>
                    <a:pt x="119811" y="144259"/>
                  </a:lnTo>
                  <a:lnTo>
                    <a:pt x="120599" y="144462"/>
                  </a:lnTo>
                  <a:lnTo>
                    <a:pt x="127773" y="144638"/>
                  </a:lnTo>
                  <a:lnTo>
                    <a:pt x="135856" y="144811"/>
                  </a:lnTo>
                  <a:lnTo>
                    <a:pt x="144346" y="144908"/>
                  </a:lnTo>
                  <a:lnTo>
                    <a:pt x="152742" y="144856"/>
                  </a:lnTo>
                  <a:lnTo>
                    <a:pt x="174828" y="142465"/>
                  </a:lnTo>
                  <a:lnTo>
                    <a:pt x="193227" y="134958"/>
                  </a:lnTo>
                  <a:lnTo>
                    <a:pt x="205820" y="121833"/>
                  </a:lnTo>
                  <a:lnTo>
                    <a:pt x="210489" y="102590"/>
                  </a:lnTo>
                  <a:lnTo>
                    <a:pt x="207950" y="88820"/>
                  </a:lnTo>
                  <a:lnTo>
                    <a:pt x="201636" y="78732"/>
                  </a:lnTo>
                  <a:lnTo>
                    <a:pt x="193500" y="71842"/>
                  </a:lnTo>
                  <a:lnTo>
                    <a:pt x="185496" y="67665"/>
                  </a:lnTo>
                  <a:lnTo>
                    <a:pt x="190724" y="63581"/>
                  </a:lnTo>
                  <a:lnTo>
                    <a:pt x="196234" y="57151"/>
                  </a:lnTo>
                  <a:lnTo>
                    <a:pt x="200590" y="48189"/>
                  </a:lnTo>
                  <a:lnTo>
                    <a:pt x="202361" y="36512"/>
                  </a:lnTo>
                  <a:lnTo>
                    <a:pt x="200887" y="25615"/>
                  </a:lnTo>
                  <a:lnTo>
                    <a:pt x="194444" y="13641"/>
                  </a:lnTo>
                  <a:lnTo>
                    <a:pt x="180003" y="3974"/>
                  </a:lnTo>
                  <a:lnTo>
                    <a:pt x="154533" y="0"/>
                  </a:lnTo>
                  <a:lnTo>
                    <a:pt x="145854" y="64"/>
                  </a:lnTo>
                  <a:lnTo>
                    <a:pt x="136728" y="222"/>
                  </a:lnTo>
                  <a:lnTo>
                    <a:pt x="127973" y="417"/>
                  </a:lnTo>
                  <a:lnTo>
                    <a:pt x="120408" y="596"/>
                  </a:lnTo>
                  <a:lnTo>
                    <a:pt x="119405" y="787"/>
                  </a:lnTo>
                  <a:lnTo>
                    <a:pt x="119405" y="1193"/>
                  </a:lnTo>
                  <a:lnTo>
                    <a:pt x="119405" y="2184"/>
                  </a:lnTo>
                  <a:lnTo>
                    <a:pt x="119405" y="142875"/>
                  </a:lnTo>
                  <a:close/>
                </a:path>
                <a:path w="210820" h="145414">
                  <a:moveTo>
                    <a:pt x="129933" y="72224"/>
                  </a:moveTo>
                  <a:lnTo>
                    <a:pt x="155130" y="72224"/>
                  </a:lnTo>
                  <a:lnTo>
                    <a:pt x="162267" y="72224"/>
                  </a:lnTo>
                  <a:lnTo>
                    <a:pt x="169214" y="72428"/>
                  </a:lnTo>
                  <a:lnTo>
                    <a:pt x="199783" y="102793"/>
                  </a:lnTo>
                  <a:lnTo>
                    <a:pt x="196087" y="117673"/>
                  </a:lnTo>
                  <a:lnTo>
                    <a:pt x="185840" y="127941"/>
                  </a:lnTo>
                  <a:lnTo>
                    <a:pt x="170310" y="133820"/>
                  </a:lnTo>
                  <a:lnTo>
                    <a:pt x="150761" y="135534"/>
                  </a:lnTo>
                  <a:lnTo>
                    <a:pt x="143624" y="135534"/>
                  </a:lnTo>
                  <a:lnTo>
                    <a:pt x="135089" y="135331"/>
                  </a:lnTo>
                  <a:lnTo>
                    <a:pt x="129933" y="135140"/>
                  </a:lnTo>
                  <a:lnTo>
                    <a:pt x="129933" y="72224"/>
                  </a:lnTo>
                  <a:close/>
                </a:path>
                <a:path w="210820" h="145414">
                  <a:moveTo>
                    <a:pt x="129933" y="9728"/>
                  </a:moveTo>
                  <a:lnTo>
                    <a:pt x="133692" y="9525"/>
                  </a:lnTo>
                  <a:lnTo>
                    <a:pt x="145605" y="9321"/>
                  </a:lnTo>
                  <a:lnTo>
                    <a:pt x="153149" y="9321"/>
                  </a:lnTo>
                  <a:lnTo>
                    <a:pt x="169241" y="10968"/>
                  </a:lnTo>
                  <a:lnTo>
                    <a:pt x="181427" y="16094"/>
                  </a:lnTo>
                  <a:lnTo>
                    <a:pt x="189148" y="24977"/>
                  </a:lnTo>
                  <a:lnTo>
                    <a:pt x="191846" y="37896"/>
                  </a:lnTo>
                  <a:lnTo>
                    <a:pt x="190508" y="46988"/>
                  </a:lnTo>
                  <a:lnTo>
                    <a:pt x="186956" y="54368"/>
                  </a:lnTo>
                  <a:lnTo>
                    <a:pt x="181880" y="60110"/>
                  </a:lnTo>
                  <a:lnTo>
                    <a:pt x="175971" y="64287"/>
                  </a:lnTo>
                  <a:lnTo>
                    <a:pt x="172593" y="63703"/>
                  </a:lnTo>
                  <a:lnTo>
                    <a:pt x="163664" y="62699"/>
                  </a:lnTo>
                  <a:lnTo>
                    <a:pt x="154533" y="62699"/>
                  </a:lnTo>
                  <a:lnTo>
                    <a:pt x="129933" y="62699"/>
                  </a:lnTo>
                  <a:lnTo>
                    <a:pt x="129933" y="9728"/>
                  </a:lnTo>
                  <a:close/>
                </a:path>
              </a:pathLst>
            </a:custGeom>
            <a:ln w="6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2" name="object 12"/>
          <p:cNvSpPr/>
          <p:nvPr/>
        </p:nvSpPr>
        <p:spPr>
          <a:xfrm>
            <a:off x="1737666" y="3225312"/>
            <a:ext cx="422430" cy="123905"/>
          </a:xfrm>
          <a:custGeom>
            <a:avLst/>
            <a:gdLst/>
            <a:ahLst/>
            <a:cxnLst/>
            <a:rect l="l" t="t" r="r" b="b"/>
            <a:pathLst>
              <a:path w="465455" h="136525">
                <a:moveTo>
                  <a:pt x="67868" y="42075"/>
                </a:moveTo>
                <a:lnTo>
                  <a:pt x="68465" y="42265"/>
                </a:lnTo>
                <a:lnTo>
                  <a:pt x="68859" y="42265"/>
                </a:lnTo>
                <a:lnTo>
                  <a:pt x="69062" y="41668"/>
                </a:lnTo>
                <a:lnTo>
                  <a:pt x="70650" y="34734"/>
                </a:lnTo>
                <a:lnTo>
                  <a:pt x="70840" y="33934"/>
                </a:lnTo>
                <a:lnTo>
                  <a:pt x="70650" y="33337"/>
                </a:lnTo>
                <a:lnTo>
                  <a:pt x="70243" y="33147"/>
                </a:lnTo>
                <a:lnTo>
                  <a:pt x="66471" y="30556"/>
                </a:lnTo>
                <a:lnTo>
                  <a:pt x="58737" y="28575"/>
                </a:lnTo>
                <a:lnTo>
                  <a:pt x="48615" y="28575"/>
                </a:lnTo>
                <a:lnTo>
                  <a:pt x="33940" y="30758"/>
                </a:lnTo>
                <a:lnTo>
                  <a:pt x="22744" y="36810"/>
                </a:lnTo>
                <a:lnTo>
                  <a:pt x="15602" y="45987"/>
                </a:lnTo>
                <a:lnTo>
                  <a:pt x="13093" y="57543"/>
                </a:lnTo>
                <a:lnTo>
                  <a:pt x="14818" y="66542"/>
                </a:lnTo>
                <a:lnTo>
                  <a:pt x="19594" y="73698"/>
                </a:lnTo>
                <a:lnTo>
                  <a:pt x="26825" y="79625"/>
                </a:lnTo>
                <a:lnTo>
                  <a:pt x="35915" y="84937"/>
                </a:lnTo>
                <a:lnTo>
                  <a:pt x="43968" y="89950"/>
                </a:lnTo>
                <a:lnTo>
                  <a:pt x="49884" y="94980"/>
                </a:lnTo>
                <a:lnTo>
                  <a:pt x="53530" y="100643"/>
                </a:lnTo>
                <a:lnTo>
                  <a:pt x="54775" y="107556"/>
                </a:lnTo>
                <a:lnTo>
                  <a:pt x="53350" y="114989"/>
                </a:lnTo>
                <a:lnTo>
                  <a:pt x="48891" y="121473"/>
                </a:lnTo>
                <a:lnTo>
                  <a:pt x="41123" y="126060"/>
                </a:lnTo>
                <a:lnTo>
                  <a:pt x="29768" y="127800"/>
                </a:lnTo>
                <a:lnTo>
                  <a:pt x="22514" y="127214"/>
                </a:lnTo>
                <a:lnTo>
                  <a:pt x="15505" y="125493"/>
                </a:lnTo>
                <a:lnTo>
                  <a:pt x="8978" y="122694"/>
                </a:lnTo>
                <a:lnTo>
                  <a:pt x="3175" y="118872"/>
                </a:lnTo>
                <a:lnTo>
                  <a:pt x="2781" y="118465"/>
                </a:lnTo>
                <a:lnTo>
                  <a:pt x="2184" y="118465"/>
                </a:lnTo>
                <a:lnTo>
                  <a:pt x="1981" y="119265"/>
                </a:lnTo>
                <a:lnTo>
                  <a:pt x="203" y="126809"/>
                </a:lnTo>
                <a:lnTo>
                  <a:pt x="0" y="127596"/>
                </a:lnTo>
                <a:lnTo>
                  <a:pt x="28968" y="136525"/>
                </a:lnTo>
                <a:lnTo>
                  <a:pt x="42702" y="134655"/>
                </a:lnTo>
                <a:lnTo>
                  <a:pt x="54146" y="129011"/>
                </a:lnTo>
                <a:lnTo>
                  <a:pt x="61979" y="119535"/>
                </a:lnTo>
                <a:lnTo>
                  <a:pt x="64884" y="106172"/>
                </a:lnTo>
                <a:lnTo>
                  <a:pt x="63195" y="96695"/>
                </a:lnTo>
                <a:lnTo>
                  <a:pt x="58362" y="89026"/>
                </a:lnTo>
                <a:lnTo>
                  <a:pt x="50739" y="82586"/>
                </a:lnTo>
                <a:lnTo>
                  <a:pt x="40678" y="76796"/>
                </a:lnTo>
                <a:lnTo>
                  <a:pt x="32899" y="72183"/>
                </a:lnTo>
                <a:lnTo>
                  <a:pt x="27389" y="67570"/>
                </a:lnTo>
                <a:lnTo>
                  <a:pt x="24109" y="62509"/>
                </a:lnTo>
                <a:lnTo>
                  <a:pt x="23025" y="56553"/>
                </a:lnTo>
                <a:lnTo>
                  <a:pt x="24549" y="49244"/>
                </a:lnTo>
                <a:lnTo>
                  <a:pt x="29122" y="43035"/>
                </a:lnTo>
                <a:lnTo>
                  <a:pt x="36746" y="38724"/>
                </a:lnTo>
                <a:lnTo>
                  <a:pt x="47421" y="37109"/>
                </a:lnTo>
                <a:lnTo>
                  <a:pt x="54178" y="37109"/>
                </a:lnTo>
                <a:lnTo>
                  <a:pt x="61912" y="38493"/>
                </a:lnTo>
                <a:lnTo>
                  <a:pt x="67868" y="42075"/>
                </a:lnTo>
                <a:close/>
              </a:path>
              <a:path w="465455" h="136525">
                <a:moveTo>
                  <a:pt x="151460" y="120459"/>
                </a:moveTo>
                <a:lnTo>
                  <a:pt x="151460" y="119862"/>
                </a:lnTo>
                <a:lnTo>
                  <a:pt x="151256" y="119456"/>
                </a:lnTo>
                <a:lnTo>
                  <a:pt x="150469" y="119659"/>
                </a:lnTo>
                <a:lnTo>
                  <a:pt x="143572" y="123350"/>
                </a:lnTo>
                <a:lnTo>
                  <a:pt x="136675" y="125664"/>
                </a:lnTo>
                <a:lnTo>
                  <a:pt x="129929" y="126862"/>
                </a:lnTo>
                <a:lnTo>
                  <a:pt x="123482" y="127203"/>
                </a:lnTo>
                <a:lnTo>
                  <a:pt x="109635" y="124791"/>
                </a:lnTo>
                <a:lnTo>
                  <a:pt x="100215" y="118175"/>
                </a:lnTo>
                <a:lnTo>
                  <a:pt x="94739" y="108284"/>
                </a:lnTo>
                <a:lnTo>
                  <a:pt x="92722" y="96050"/>
                </a:lnTo>
                <a:lnTo>
                  <a:pt x="92722" y="94056"/>
                </a:lnTo>
                <a:lnTo>
                  <a:pt x="92925" y="89293"/>
                </a:lnTo>
                <a:lnTo>
                  <a:pt x="93510" y="85928"/>
                </a:lnTo>
                <a:lnTo>
                  <a:pt x="124995" y="85008"/>
                </a:lnTo>
                <a:lnTo>
                  <a:pt x="147418" y="78882"/>
                </a:lnTo>
                <a:lnTo>
                  <a:pt x="160797" y="67847"/>
                </a:lnTo>
                <a:lnTo>
                  <a:pt x="165150" y="52197"/>
                </a:lnTo>
                <a:lnTo>
                  <a:pt x="163684" y="43566"/>
                </a:lnTo>
                <a:lnTo>
                  <a:pt x="158926" y="35994"/>
                </a:lnTo>
                <a:lnTo>
                  <a:pt x="150336" y="30619"/>
                </a:lnTo>
                <a:lnTo>
                  <a:pt x="137375" y="28575"/>
                </a:lnTo>
                <a:lnTo>
                  <a:pt x="115682" y="34118"/>
                </a:lnTo>
                <a:lnTo>
                  <a:pt x="98528" y="48814"/>
                </a:lnTo>
                <a:lnTo>
                  <a:pt x="87253" y="69760"/>
                </a:lnTo>
                <a:lnTo>
                  <a:pt x="83197" y="94056"/>
                </a:lnTo>
                <a:lnTo>
                  <a:pt x="85811" y="112077"/>
                </a:lnTo>
                <a:lnTo>
                  <a:pt x="93392" y="125410"/>
                </a:lnTo>
                <a:lnTo>
                  <a:pt x="105550" y="133684"/>
                </a:lnTo>
                <a:lnTo>
                  <a:pt x="121894" y="136525"/>
                </a:lnTo>
                <a:lnTo>
                  <a:pt x="130351" y="136115"/>
                </a:lnTo>
                <a:lnTo>
                  <a:pt x="137448" y="134888"/>
                </a:lnTo>
                <a:lnTo>
                  <a:pt x="143465" y="132844"/>
                </a:lnTo>
                <a:lnTo>
                  <a:pt x="148678" y="129984"/>
                </a:lnTo>
                <a:lnTo>
                  <a:pt x="149669" y="129578"/>
                </a:lnTo>
                <a:lnTo>
                  <a:pt x="149872" y="128587"/>
                </a:lnTo>
                <a:lnTo>
                  <a:pt x="151460" y="120459"/>
                </a:lnTo>
                <a:close/>
              </a:path>
              <a:path w="465455" h="136525">
                <a:moveTo>
                  <a:pt x="94513" y="77787"/>
                </a:moveTo>
                <a:lnTo>
                  <a:pt x="100820" y="61085"/>
                </a:lnTo>
                <a:lnTo>
                  <a:pt x="110331" y="48325"/>
                </a:lnTo>
                <a:lnTo>
                  <a:pt x="122299" y="40177"/>
                </a:lnTo>
                <a:lnTo>
                  <a:pt x="135978" y="37312"/>
                </a:lnTo>
                <a:lnTo>
                  <a:pt x="154038" y="37312"/>
                </a:lnTo>
                <a:lnTo>
                  <a:pt x="155625" y="47828"/>
                </a:lnTo>
                <a:lnTo>
                  <a:pt x="155625" y="53187"/>
                </a:lnTo>
                <a:lnTo>
                  <a:pt x="153445" y="62832"/>
                </a:lnTo>
                <a:lnTo>
                  <a:pt x="144567" y="71288"/>
                </a:lnTo>
                <a:lnTo>
                  <a:pt x="125939" y="76844"/>
                </a:lnTo>
                <a:lnTo>
                  <a:pt x="94513" y="77787"/>
                </a:lnTo>
                <a:close/>
              </a:path>
              <a:path w="465455" h="136525">
                <a:moveTo>
                  <a:pt x="239509" y="124625"/>
                </a:moveTo>
                <a:lnTo>
                  <a:pt x="239509" y="124218"/>
                </a:lnTo>
                <a:lnTo>
                  <a:pt x="239509" y="123634"/>
                </a:lnTo>
                <a:lnTo>
                  <a:pt x="238518" y="124028"/>
                </a:lnTo>
                <a:lnTo>
                  <a:pt x="231178" y="126809"/>
                </a:lnTo>
                <a:lnTo>
                  <a:pt x="225031" y="127203"/>
                </a:lnTo>
                <a:lnTo>
                  <a:pt x="218478" y="127203"/>
                </a:lnTo>
                <a:lnTo>
                  <a:pt x="203223" y="124303"/>
                </a:lnTo>
                <a:lnTo>
                  <a:pt x="192879" y="116509"/>
                </a:lnTo>
                <a:lnTo>
                  <a:pt x="187000" y="105182"/>
                </a:lnTo>
                <a:lnTo>
                  <a:pt x="185140" y="91681"/>
                </a:lnTo>
                <a:lnTo>
                  <a:pt x="188837" y="70271"/>
                </a:lnTo>
                <a:lnTo>
                  <a:pt x="199083" y="53159"/>
                </a:lnTo>
                <a:lnTo>
                  <a:pt x="214613" y="41814"/>
                </a:lnTo>
                <a:lnTo>
                  <a:pt x="234162" y="37706"/>
                </a:lnTo>
                <a:lnTo>
                  <a:pt x="239509" y="37706"/>
                </a:lnTo>
                <a:lnTo>
                  <a:pt x="244081" y="38303"/>
                </a:lnTo>
                <a:lnTo>
                  <a:pt x="249034" y="40081"/>
                </a:lnTo>
                <a:lnTo>
                  <a:pt x="250037" y="40284"/>
                </a:lnTo>
                <a:lnTo>
                  <a:pt x="250228" y="40284"/>
                </a:lnTo>
                <a:lnTo>
                  <a:pt x="250431" y="39687"/>
                </a:lnTo>
                <a:lnTo>
                  <a:pt x="252209" y="32346"/>
                </a:lnTo>
                <a:lnTo>
                  <a:pt x="252412" y="31559"/>
                </a:lnTo>
                <a:lnTo>
                  <a:pt x="252209" y="31153"/>
                </a:lnTo>
                <a:lnTo>
                  <a:pt x="251815" y="30962"/>
                </a:lnTo>
                <a:lnTo>
                  <a:pt x="248246" y="29375"/>
                </a:lnTo>
                <a:lnTo>
                  <a:pt x="242493" y="28575"/>
                </a:lnTo>
                <a:lnTo>
                  <a:pt x="234353" y="28575"/>
                </a:lnTo>
                <a:lnTo>
                  <a:pt x="210907" y="33510"/>
                </a:lnTo>
                <a:lnTo>
                  <a:pt x="192017" y="47078"/>
                </a:lnTo>
                <a:lnTo>
                  <a:pt x="179414" y="67419"/>
                </a:lnTo>
                <a:lnTo>
                  <a:pt x="174828" y="92671"/>
                </a:lnTo>
                <a:lnTo>
                  <a:pt x="177944" y="111412"/>
                </a:lnTo>
                <a:lnTo>
                  <a:pt x="186659" y="125166"/>
                </a:lnTo>
                <a:lnTo>
                  <a:pt x="200025" y="133635"/>
                </a:lnTo>
                <a:lnTo>
                  <a:pt x="217093" y="136525"/>
                </a:lnTo>
                <a:lnTo>
                  <a:pt x="224637" y="136525"/>
                </a:lnTo>
                <a:lnTo>
                  <a:pt x="239509" y="124625"/>
                </a:lnTo>
                <a:close/>
              </a:path>
              <a:path w="465455" h="136525">
                <a:moveTo>
                  <a:pt x="276377" y="30556"/>
                </a:moveTo>
                <a:lnTo>
                  <a:pt x="275780" y="30556"/>
                </a:lnTo>
                <a:lnTo>
                  <a:pt x="275386" y="30759"/>
                </a:lnTo>
                <a:lnTo>
                  <a:pt x="275386" y="31356"/>
                </a:lnTo>
                <a:lnTo>
                  <a:pt x="275134" y="36125"/>
                </a:lnTo>
                <a:lnTo>
                  <a:pt x="274415" y="42143"/>
                </a:lnTo>
                <a:lnTo>
                  <a:pt x="273286" y="49463"/>
                </a:lnTo>
                <a:lnTo>
                  <a:pt x="271805" y="58140"/>
                </a:lnTo>
                <a:lnTo>
                  <a:pt x="257924" y="133553"/>
                </a:lnTo>
                <a:lnTo>
                  <a:pt x="257924" y="133946"/>
                </a:lnTo>
                <a:lnTo>
                  <a:pt x="258317" y="134340"/>
                </a:lnTo>
                <a:lnTo>
                  <a:pt x="258914" y="134340"/>
                </a:lnTo>
                <a:lnTo>
                  <a:pt x="267042" y="134340"/>
                </a:lnTo>
                <a:lnTo>
                  <a:pt x="267842" y="134340"/>
                </a:lnTo>
                <a:lnTo>
                  <a:pt x="267842" y="134150"/>
                </a:lnTo>
                <a:lnTo>
                  <a:pt x="268046" y="133553"/>
                </a:lnTo>
                <a:lnTo>
                  <a:pt x="279552" y="69456"/>
                </a:lnTo>
                <a:lnTo>
                  <a:pt x="280542" y="65684"/>
                </a:lnTo>
                <a:lnTo>
                  <a:pt x="281330" y="64096"/>
                </a:lnTo>
                <a:lnTo>
                  <a:pt x="283921" y="61125"/>
                </a:lnTo>
                <a:lnTo>
                  <a:pt x="290883" y="52941"/>
                </a:lnTo>
                <a:lnTo>
                  <a:pt x="299445" y="46266"/>
                </a:lnTo>
                <a:lnTo>
                  <a:pt x="308976" y="41561"/>
                </a:lnTo>
                <a:lnTo>
                  <a:pt x="318846" y="39293"/>
                </a:lnTo>
                <a:lnTo>
                  <a:pt x="319430" y="39293"/>
                </a:lnTo>
                <a:lnTo>
                  <a:pt x="320027" y="38696"/>
                </a:lnTo>
                <a:lnTo>
                  <a:pt x="320230" y="38100"/>
                </a:lnTo>
                <a:lnTo>
                  <a:pt x="321817" y="29768"/>
                </a:lnTo>
                <a:lnTo>
                  <a:pt x="322021" y="28968"/>
                </a:lnTo>
                <a:lnTo>
                  <a:pt x="321424" y="28575"/>
                </a:lnTo>
                <a:lnTo>
                  <a:pt x="320827" y="28575"/>
                </a:lnTo>
                <a:lnTo>
                  <a:pt x="310650" y="30599"/>
                </a:lnTo>
                <a:lnTo>
                  <a:pt x="299988" y="35991"/>
                </a:lnTo>
                <a:lnTo>
                  <a:pt x="290071" y="43726"/>
                </a:lnTo>
                <a:lnTo>
                  <a:pt x="282130" y="52781"/>
                </a:lnTo>
                <a:lnTo>
                  <a:pt x="283121" y="47625"/>
                </a:lnTo>
                <a:lnTo>
                  <a:pt x="284708" y="34137"/>
                </a:lnTo>
                <a:lnTo>
                  <a:pt x="284505" y="31356"/>
                </a:lnTo>
                <a:lnTo>
                  <a:pt x="284505" y="30759"/>
                </a:lnTo>
                <a:lnTo>
                  <a:pt x="284314" y="30556"/>
                </a:lnTo>
                <a:lnTo>
                  <a:pt x="283717" y="30556"/>
                </a:lnTo>
                <a:lnTo>
                  <a:pt x="276377" y="30556"/>
                </a:lnTo>
                <a:close/>
              </a:path>
              <a:path w="465455" h="136525">
                <a:moveTo>
                  <a:pt x="389331" y="120459"/>
                </a:moveTo>
                <a:lnTo>
                  <a:pt x="389331" y="119862"/>
                </a:lnTo>
                <a:lnTo>
                  <a:pt x="389140" y="119456"/>
                </a:lnTo>
                <a:lnTo>
                  <a:pt x="388340" y="119659"/>
                </a:lnTo>
                <a:lnTo>
                  <a:pt x="381443" y="123350"/>
                </a:lnTo>
                <a:lnTo>
                  <a:pt x="374546" y="125664"/>
                </a:lnTo>
                <a:lnTo>
                  <a:pt x="367800" y="126862"/>
                </a:lnTo>
                <a:lnTo>
                  <a:pt x="361353" y="127203"/>
                </a:lnTo>
                <a:lnTo>
                  <a:pt x="347506" y="124791"/>
                </a:lnTo>
                <a:lnTo>
                  <a:pt x="338086" y="118175"/>
                </a:lnTo>
                <a:lnTo>
                  <a:pt x="332610" y="108284"/>
                </a:lnTo>
                <a:lnTo>
                  <a:pt x="330593" y="96050"/>
                </a:lnTo>
                <a:lnTo>
                  <a:pt x="330593" y="94056"/>
                </a:lnTo>
                <a:lnTo>
                  <a:pt x="330796" y="89293"/>
                </a:lnTo>
                <a:lnTo>
                  <a:pt x="331393" y="85928"/>
                </a:lnTo>
                <a:lnTo>
                  <a:pt x="362872" y="85008"/>
                </a:lnTo>
                <a:lnTo>
                  <a:pt x="385291" y="78882"/>
                </a:lnTo>
                <a:lnTo>
                  <a:pt x="398668" y="67847"/>
                </a:lnTo>
                <a:lnTo>
                  <a:pt x="403021" y="52197"/>
                </a:lnTo>
                <a:lnTo>
                  <a:pt x="401555" y="43566"/>
                </a:lnTo>
                <a:lnTo>
                  <a:pt x="396797" y="35994"/>
                </a:lnTo>
                <a:lnTo>
                  <a:pt x="388207" y="30619"/>
                </a:lnTo>
                <a:lnTo>
                  <a:pt x="375246" y="28575"/>
                </a:lnTo>
                <a:lnTo>
                  <a:pt x="353553" y="34118"/>
                </a:lnTo>
                <a:lnTo>
                  <a:pt x="336399" y="48814"/>
                </a:lnTo>
                <a:lnTo>
                  <a:pt x="325124" y="69760"/>
                </a:lnTo>
                <a:lnTo>
                  <a:pt x="321068" y="94056"/>
                </a:lnTo>
                <a:lnTo>
                  <a:pt x="323682" y="112077"/>
                </a:lnTo>
                <a:lnTo>
                  <a:pt x="331263" y="125410"/>
                </a:lnTo>
                <a:lnTo>
                  <a:pt x="343421" y="133684"/>
                </a:lnTo>
                <a:lnTo>
                  <a:pt x="359765" y="136525"/>
                </a:lnTo>
                <a:lnTo>
                  <a:pt x="368222" y="136115"/>
                </a:lnTo>
                <a:lnTo>
                  <a:pt x="375321" y="134888"/>
                </a:lnTo>
                <a:lnTo>
                  <a:pt x="381341" y="132844"/>
                </a:lnTo>
                <a:lnTo>
                  <a:pt x="386562" y="129984"/>
                </a:lnTo>
                <a:lnTo>
                  <a:pt x="387553" y="129578"/>
                </a:lnTo>
                <a:lnTo>
                  <a:pt x="387743" y="128587"/>
                </a:lnTo>
                <a:lnTo>
                  <a:pt x="389331" y="120459"/>
                </a:lnTo>
                <a:close/>
              </a:path>
              <a:path w="465455" h="136525">
                <a:moveTo>
                  <a:pt x="332384" y="77787"/>
                </a:moveTo>
                <a:lnTo>
                  <a:pt x="338699" y="61085"/>
                </a:lnTo>
                <a:lnTo>
                  <a:pt x="348213" y="48325"/>
                </a:lnTo>
                <a:lnTo>
                  <a:pt x="360182" y="40177"/>
                </a:lnTo>
                <a:lnTo>
                  <a:pt x="373862" y="37312"/>
                </a:lnTo>
                <a:lnTo>
                  <a:pt x="391909" y="37312"/>
                </a:lnTo>
                <a:lnTo>
                  <a:pt x="393496" y="47828"/>
                </a:lnTo>
                <a:lnTo>
                  <a:pt x="393496" y="53187"/>
                </a:lnTo>
                <a:lnTo>
                  <a:pt x="391316" y="62832"/>
                </a:lnTo>
                <a:lnTo>
                  <a:pt x="382438" y="71288"/>
                </a:lnTo>
                <a:lnTo>
                  <a:pt x="363810" y="76844"/>
                </a:lnTo>
                <a:lnTo>
                  <a:pt x="332384" y="77787"/>
                </a:lnTo>
                <a:close/>
              </a:path>
              <a:path w="465455" h="136525">
                <a:moveTo>
                  <a:pt x="451002" y="125412"/>
                </a:moveTo>
                <a:lnTo>
                  <a:pt x="451002" y="124815"/>
                </a:lnTo>
                <a:lnTo>
                  <a:pt x="450608" y="124625"/>
                </a:lnTo>
                <a:lnTo>
                  <a:pt x="450011" y="124815"/>
                </a:lnTo>
                <a:lnTo>
                  <a:pt x="444842" y="127203"/>
                </a:lnTo>
                <a:lnTo>
                  <a:pt x="441274" y="127596"/>
                </a:lnTo>
                <a:lnTo>
                  <a:pt x="437502" y="127596"/>
                </a:lnTo>
                <a:lnTo>
                  <a:pt x="428777" y="127596"/>
                </a:lnTo>
                <a:lnTo>
                  <a:pt x="425996" y="121640"/>
                </a:lnTo>
                <a:lnTo>
                  <a:pt x="427786" y="111328"/>
                </a:lnTo>
                <a:lnTo>
                  <a:pt x="441083" y="39497"/>
                </a:lnTo>
                <a:lnTo>
                  <a:pt x="462508" y="39497"/>
                </a:lnTo>
                <a:lnTo>
                  <a:pt x="463308" y="39497"/>
                </a:lnTo>
                <a:lnTo>
                  <a:pt x="463499" y="39293"/>
                </a:lnTo>
                <a:lnTo>
                  <a:pt x="463702" y="38303"/>
                </a:lnTo>
                <a:lnTo>
                  <a:pt x="465086" y="31559"/>
                </a:lnTo>
                <a:lnTo>
                  <a:pt x="465289" y="30962"/>
                </a:lnTo>
                <a:lnTo>
                  <a:pt x="464896" y="30556"/>
                </a:lnTo>
                <a:lnTo>
                  <a:pt x="464096" y="30556"/>
                </a:lnTo>
                <a:lnTo>
                  <a:pt x="442861" y="30556"/>
                </a:lnTo>
                <a:lnTo>
                  <a:pt x="448614" y="393"/>
                </a:lnTo>
                <a:lnTo>
                  <a:pt x="448221" y="0"/>
                </a:lnTo>
                <a:lnTo>
                  <a:pt x="447624" y="203"/>
                </a:lnTo>
                <a:lnTo>
                  <a:pt x="444652" y="1587"/>
                </a:lnTo>
                <a:lnTo>
                  <a:pt x="442074" y="1981"/>
                </a:lnTo>
                <a:lnTo>
                  <a:pt x="438696" y="2387"/>
                </a:lnTo>
                <a:lnTo>
                  <a:pt x="438302" y="2387"/>
                </a:lnTo>
                <a:lnTo>
                  <a:pt x="438099" y="2578"/>
                </a:lnTo>
                <a:lnTo>
                  <a:pt x="432739" y="30556"/>
                </a:lnTo>
                <a:lnTo>
                  <a:pt x="417664" y="30556"/>
                </a:lnTo>
                <a:lnTo>
                  <a:pt x="416864" y="30556"/>
                </a:lnTo>
                <a:lnTo>
                  <a:pt x="416674" y="30759"/>
                </a:lnTo>
                <a:lnTo>
                  <a:pt x="416471" y="31356"/>
                </a:lnTo>
                <a:lnTo>
                  <a:pt x="415086" y="38303"/>
                </a:lnTo>
                <a:lnTo>
                  <a:pt x="414883" y="39497"/>
                </a:lnTo>
                <a:lnTo>
                  <a:pt x="415086" y="39497"/>
                </a:lnTo>
                <a:lnTo>
                  <a:pt x="415874" y="39497"/>
                </a:lnTo>
                <a:lnTo>
                  <a:pt x="430961" y="39497"/>
                </a:lnTo>
                <a:lnTo>
                  <a:pt x="418261" y="110134"/>
                </a:lnTo>
                <a:lnTo>
                  <a:pt x="417618" y="122632"/>
                </a:lnTo>
                <a:lnTo>
                  <a:pt x="420712" y="130773"/>
                </a:lnTo>
                <a:lnTo>
                  <a:pt x="426598" y="135192"/>
                </a:lnTo>
                <a:lnTo>
                  <a:pt x="434327" y="136525"/>
                </a:lnTo>
                <a:lnTo>
                  <a:pt x="439889" y="136525"/>
                </a:lnTo>
                <a:lnTo>
                  <a:pt x="449605" y="131965"/>
                </a:lnTo>
                <a:lnTo>
                  <a:pt x="451002" y="125412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object 13"/>
          <p:cNvSpPr txBox="1"/>
          <p:nvPr/>
        </p:nvSpPr>
        <p:spPr>
          <a:xfrm>
            <a:off x="1546822" y="1570445"/>
            <a:ext cx="8640504" cy="1857185"/>
          </a:xfrm>
          <a:prstGeom prst="rect">
            <a:avLst/>
          </a:prstGeom>
        </p:spPr>
        <p:txBody>
          <a:bodyPr vert="horz" wrap="square" lIns="0" tIns="69733" rIns="0" bIns="0" rtlCol="0">
            <a:spAutoFit/>
          </a:bodyPr>
          <a:lstStyle/>
          <a:p>
            <a:pPr marL="11527">
              <a:spcBef>
                <a:spcPts val="54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77" dirty="0">
                <a:latin typeface="Times New Roman"/>
                <a:cs typeface="Times New Roman"/>
              </a:rPr>
              <a:t>accessKey</a:t>
            </a:r>
            <a:r>
              <a:rPr sz="1588" spc="-77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AWS access</a:t>
            </a:r>
            <a:r>
              <a:rPr sz="1588" spc="113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key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82" dirty="0">
                <a:latin typeface="Times New Roman"/>
                <a:cs typeface="Times New Roman"/>
              </a:rPr>
              <a:t>secretKey</a:t>
            </a:r>
            <a:r>
              <a:rPr sz="1588" spc="-82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AWS secret access</a:t>
            </a:r>
            <a:r>
              <a:rPr sz="1588" spc="13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key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86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77" dirty="0">
                <a:latin typeface="Times New Roman"/>
                <a:cs typeface="Times New Roman"/>
              </a:rPr>
              <a:t>s3Bucket</a:t>
            </a:r>
            <a:r>
              <a:rPr sz="1588" spc="-77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bucket</a:t>
            </a:r>
            <a:r>
              <a:rPr sz="1588" spc="103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name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59" dirty="0">
                <a:latin typeface="Times New Roman"/>
                <a:cs typeface="Times New Roman"/>
              </a:rPr>
              <a:t>s3Region</a:t>
            </a:r>
            <a:r>
              <a:rPr sz="1588" spc="-59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bucket</a:t>
            </a:r>
            <a:r>
              <a:rPr sz="1588" spc="8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region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81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50" dirty="0">
                <a:latin typeface="Times New Roman"/>
                <a:cs typeface="Times New Roman"/>
              </a:rPr>
              <a:t>minRecordLength</a:t>
            </a:r>
            <a:r>
              <a:rPr sz="1588" spc="-50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minimum size of an object that should be stored in the data store. The</a:t>
            </a:r>
            <a:r>
              <a:rPr sz="1588" spc="95" dirty="0">
                <a:latin typeface="Times New Roman"/>
                <a:cs typeface="Times New Roman"/>
              </a:rPr>
              <a:t> </a:t>
            </a:r>
            <a:r>
              <a:rPr sz="1588" spc="-132" dirty="0">
                <a:latin typeface="Times New Roman"/>
                <a:cs typeface="Times New Roman"/>
              </a:rPr>
              <a:t>default</a:t>
            </a:r>
            <a:r>
              <a:rPr sz="1543" spc="-132" dirty="0">
                <a:latin typeface="Times New Roman"/>
                <a:cs typeface="Times New Roman"/>
              </a:rPr>
              <a:t>1</a:t>
            </a:r>
            <a:r>
              <a:rPr sz="1588" spc="-132" dirty="0">
                <a:latin typeface="Times New Roman"/>
                <a:cs typeface="Times New Roman"/>
              </a:rPr>
              <a:t>i</a:t>
            </a:r>
            <a:r>
              <a:rPr sz="1543" spc="-132" dirty="0">
                <a:latin typeface="Times New Roman"/>
                <a:cs typeface="Times New Roman"/>
              </a:rPr>
              <a:t>6</a:t>
            </a:r>
            <a:r>
              <a:rPr sz="1588" spc="-132" dirty="0">
                <a:latin typeface="Times New Roman"/>
                <a:cs typeface="Times New Roman"/>
              </a:rPr>
              <a:t>s</a:t>
            </a:r>
            <a:r>
              <a:rPr sz="1543" spc="-132" dirty="0">
                <a:latin typeface="Times New Roman"/>
                <a:cs typeface="Times New Roman"/>
              </a:rPr>
              <a:t>KB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62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50" dirty="0">
                <a:latin typeface="Times New Roman"/>
                <a:cs typeface="Times New Roman"/>
              </a:rPr>
              <a:t>secret</a:t>
            </a:r>
            <a:r>
              <a:rPr sz="1588" spc="-50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Shared secret between instances sharing DataStore for binary-less</a:t>
            </a:r>
            <a:r>
              <a:rPr sz="1588" spc="100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replication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173</a:t>
            </a:fld>
            <a:endParaRPr spc="14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536595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864415" algn="l"/>
              </a:tabLst>
            </a:pPr>
            <a:r>
              <a:rPr spc="14" dirty="0"/>
              <a:t>Configuration	Azure Configuration</a:t>
            </a:r>
            <a:r>
              <a:rPr spc="-27" dirty="0"/>
              <a:t> </a:t>
            </a:r>
            <a:r>
              <a:rPr spc="14" dirty="0"/>
              <a:t>parameters</a:t>
            </a:r>
          </a:p>
        </p:txBody>
      </p:sp>
      <p:sp>
        <p:nvSpPr>
          <p:cNvPr id="3" name="object 3"/>
          <p:cNvSpPr/>
          <p:nvPr/>
        </p:nvSpPr>
        <p:spPr>
          <a:xfrm>
            <a:off x="1745953" y="1708506"/>
            <a:ext cx="730752" cy="176925"/>
          </a:xfrm>
          <a:custGeom>
            <a:avLst/>
            <a:gdLst/>
            <a:ahLst/>
            <a:cxnLst/>
            <a:rect l="l" t="t" r="r" b="b"/>
            <a:pathLst>
              <a:path w="805180" h="194944">
                <a:moveTo>
                  <a:pt x="90093" y="42075"/>
                </a:moveTo>
                <a:lnTo>
                  <a:pt x="90093" y="41274"/>
                </a:lnTo>
                <a:lnTo>
                  <a:pt x="90093" y="41084"/>
                </a:lnTo>
                <a:lnTo>
                  <a:pt x="89890" y="40881"/>
                </a:lnTo>
                <a:lnTo>
                  <a:pt x="84137" y="38900"/>
                </a:lnTo>
                <a:lnTo>
                  <a:pt x="77190" y="38303"/>
                </a:lnTo>
                <a:lnTo>
                  <a:pt x="69646" y="38303"/>
                </a:lnTo>
                <a:lnTo>
                  <a:pt x="41019" y="43903"/>
                </a:lnTo>
                <a:lnTo>
                  <a:pt x="19049" y="58694"/>
                </a:lnTo>
                <a:lnTo>
                  <a:pt x="4967" y="79660"/>
                </a:lnTo>
                <a:lnTo>
                  <a:pt x="0" y="103784"/>
                </a:lnTo>
                <a:lnTo>
                  <a:pt x="3174" y="122646"/>
                </a:lnTo>
                <a:lnTo>
                  <a:pt x="12004" y="135886"/>
                </a:lnTo>
                <a:lnTo>
                  <a:pt x="25449" y="143692"/>
                </a:lnTo>
                <a:lnTo>
                  <a:pt x="42468" y="146253"/>
                </a:lnTo>
                <a:lnTo>
                  <a:pt x="50313" y="145878"/>
                </a:lnTo>
                <a:lnTo>
                  <a:pt x="90093" y="42075"/>
                </a:lnTo>
                <a:close/>
              </a:path>
              <a:path w="805180" h="194944">
                <a:moveTo>
                  <a:pt x="63296" y="133946"/>
                </a:moveTo>
                <a:lnTo>
                  <a:pt x="58140" y="136334"/>
                </a:lnTo>
                <a:lnTo>
                  <a:pt x="51993" y="137325"/>
                </a:lnTo>
                <a:lnTo>
                  <a:pt x="44450" y="137325"/>
                </a:lnTo>
                <a:lnTo>
                  <a:pt x="29206" y="134977"/>
                </a:lnTo>
                <a:lnTo>
                  <a:pt x="18503" y="128219"/>
                </a:lnTo>
                <a:lnTo>
                  <a:pt x="12192" y="117479"/>
                </a:lnTo>
                <a:lnTo>
                  <a:pt x="10121" y="103187"/>
                </a:lnTo>
                <a:lnTo>
                  <a:pt x="14459" y="81861"/>
                </a:lnTo>
                <a:lnTo>
                  <a:pt x="26517" y="63955"/>
                </a:lnTo>
                <a:lnTo>
                  <a:pt x="44861" y="51629"/>
                </a:lnTo>
                <a:lnTo>
                  <a:pt x="68059" y="47040"/>
                </a:lnTo>
                <a:lnTo>
                  <a:pt x="73418" y="47040"/>
                </a:lnTo>
                <a:lnTo>
                  <a:pt x="76987" y="47624"/>
                </a:lnTo>
                <a:lnTo>
                  <a:pt x="78981" y="48031"/>
                </a:lnTo>
                <a:lnTo>
                  <a:pt x="63296" y="133946"/>
                </a:lnTo>
                <a:close/>
              </a:path>
              <a:path w="805180" h="194944">
                <a:moveTo>
                  <a:pt x="170103" y="134353"/>
                </a:moveTo>
                <a:lnTo>
                  <a:pt x="170103" y="133946"/>
                </a:lnTo>
                <a:lnTo>
                  <a:pt x="170103" y="133349"/>
                </a:lnTo>
                <a:lnTo>
                  <a:pt x="169113" y="133756"/>
                </a:lnTo>
                <a:lnTo>
                  <a:pt x="161772" y="136524"/>
                </a:lnTo>
                <a:lnTo>
                  <a:pt x="155625" y="136931"/>
                </a:lnTo>
                <a:lnTo>
                  <a:pt x="149072" y="136931"/>
                </a:lnTo>
                <a:lnTo>
                  <a:pt x="133817" y="134031"/>
                </a:lnTo>
                <a:lnTo>
                  <a:pt x="123474" y="126237"/>
                </a:lnTo>
                <a:lnTo>
                  <a:pt x="117595" y="114910"/>
                </a:lnTo>
                <a:lnTo>
                  <a:pt x="115735" y="101409"/>
                </a:lnTo>
                <a:lnTo>
                  <a:pt x="119431" y="79999"/>
                </a:lnTo>
                <a:lnTo>
                  <a:pt x="129678" y="62887"/>
                </a:lnTo>
                <a:lnTo>
                  <a:pt x="145208" y="51542"/>
                </a:lnTo>
                <a:lnTo>
                  <a:pt x="164757" y="47434"/>
                </a:lnTo>
                <a:lnTo>
                  <a:pt x="170103" y="47434"/>
                </a:lnTo>
                <a:lnTo>
                  <a:pt x="174675" y="48031"/>
                </a:lnTo>
                <a:lnTo>
                  <a:pt x="179628" y="49809"/>
                </a:lnTo>
                <a:lnTo>
                  <a:pt x="180632" y="50012"/>
                </a:lnTo>
                <a:lnTo>
                  <a:pt x="180822" y="50012"/>
                </a:lnTo>
                <a:lnTo>
                  <a:pt x="181025" y="49415"/>
                </a:lnTo>
                <a:lnTo>
                  <a:pt x="182803" y="42075"/>
                </a:lnTo>
                <a:lnTo>
                  <a:pt x="183006" y="41274"/>
                </a:lnTo>
                <a:lnTo>
                  <a:pt x="182803" y="40881"/>
                </a:lnTo>
                <a:lnTo>
                  <a:pt x="182410" y="40690"/>
                </a:lnTo>
                <a:lnTo>
                  <a:pt x="178841" y="39103"/>
                </a:lnTo>
                <a:lnTo>
                  <a:pt x="173088" y="38303"/>
                </a:lnTo>
                <a:lnTo>
                  <a:pt x="164947" y="38303"/>
                </a:lnTo>
                <a:lnTo>
                  <a:pt x="141502" y="43239"/>
                </a:lnTo>
                <a:lnTo>
                  <a:pt x="122612" y="56807"/>
                </a:lnTo>
                <a:lnTo>
                  <a:pt x="110008" y="77147"/>
                </a:lnTo>
                <a:lnTo>
                  <a:pt x="105422" y="102400"/>
                </a:lnTo>
                <a:lnTo>
                  <a:pt x="108538" y="121141"/>
                </a:lnTo>
                <a:lnTo>
                  <a:pt x="117254" y="134894"/>
                </a:lnTo>
                <a:lnTo>
                  <a:pt x="130620" y="143364"/>
                </a:lnTo>
                <a:lnTo>
                  <a:pt x="147688" y="146253"/>
                </a:lnTo>
                <a:lnTo>
                  <a:pt x="155232" y="146253"/>
                </a:lnTo>
                <a:lnTo>
                  <a:pt x="170103" y="134353"/>
                </a:lnTo>
                <a:close/>
              </a:path>
              <a:path w="805180" h="194944">
                <a:moveTo>
                  <a:pt x="252514" y="134353"/>
                </a:moveTo>
                <a:lnTo>
                  <a:pt x="252514" y="133946"/>
                </a:lnTo>
                <a:lnTo>
                  <a:pt x="252514" y="133349"/>
                </a:lnTo>
                <a:lnTo>
                  <a:pt x="251523" y="133756"/>
                </a:lnTo>
                <a:lnTo>
                  <a:pt x="244170" y="136524"/>
                </a:lnTo>
                <a:lnTo>
                  <a:pt x="238023" y="136931"/>
                </a:lnTo>
                <a:lnTo>
                  <a:pt x="231470" y="136931"/>
                </a:lnTo>
                <a:lnTo>
                  <a:pt x="216215" y="134031"/>
                </a:lnTo>
                <a:lnTo>
                  <a:pt x="205871" y="126237"/>
                </a:lnTo>
                <a:lnTo>
                  <a:pt x="199993" y="114910"/>
                </a:lnTo>
                <a:lnTo>
                  <a:pt x="198132" y="101409"/>
                </a:lnTo>
                <a:lnTo>
                  <a:pt x="201829" y="79999"/>
                </a:lnTo>
                <a:lnTo>
                  <a:pt x="212075" y="62887"/>
                </a:lnTo>
                <a:lnTo>
                  <a:pt x="227606" y="51542"/>
                </a:lnTo>
                <a:lnTo>
                  <a:pt x="247154" y="47434"/>
                </a:lnTo>
                <a:lnTo>
                  <a:pt x="252514" y="47434"/>
                </a:lnTo>
                <a:lnTo>
                  <a:pt x="257073" y="48031"/>
                </a:lnTo>
                <a:lnTo>
                  <a:pt x="262039" y="49809"/>
                </a:lnTo>
                <a:lnTo>
                  <a:pt x="263029" y="50012"/>
                </a:lnTo>
                <a:lnTo>
                  <a:pt x="263220" y="50012"/>
                </a:lnTo>
                <a:lnTo>
                  <a:pt x="263423" y="49415"/>
                </a:lnTo>
                <a:lnTo>
                  <a:pt x="265214" y="42075"/>
                </a:lnTo>
                <a:lnTo>
                  <a:pt x="265404" y="41274"/>
                </a:lnTo>
                <a:lnTo>
                  <a:pt x="265214" y="40881"/>
                </a:lnTo>
                <a:lnTo>
                  <a:pt x="264807" y="40690"/>
                </a:lnTo>
                <a:lnTo>
                  <a:pt x="261238" y="39103"/>
                </a:lnTo>
                <a:lnTo>
                  <a:pt x="255485" y="38303"/>
                </a:lnTo>
                <a:lnTo>
                  <a:pt x="247345" y="38303"/>
                </a:lnTo>
                <a:lnTo>
                  <a:pt x="223899" y="43239"/>
                </a:lnTo>
                <a:lnTo>
                  <a:pt x="205009" y="56807"/>
                </a:lnTo>
                <a:lnTo>
                  <a:pt x="192406" y="77147"/>
                </a:lnTo>
                <a:lnTo>
                  <a:pt x="187820" y="102400"/>
                </a:lnTo>
                <a:lnTo>
                  <a:pt x="190936" y="121141"/>
                </a:lnTo>
                <a:lnTo>
                  <a:pt x="199651" y="134894"/>
                </a:lnTo>
                <a:lnTo>
                  <a:pt x="213018" y="143364"/>
                </a:lnTo>
                <a:lnTo>
                  <a:pt x="230085" y="146253"/>
                </a:lnTo>
                <a:lnTo>
                  <a:pt x="237629" y="146253"/>
                </a:lnTo>
                <a:lnTo>
                  <a:pt x="252514" y="134353"/>
                </a:lnTo>
                <a:close/>
              </a:path>
              <a:path w="805180" h="194944">
                <a:moveTo>
                  <a:pt x="338531" y="130174"/>
                </a:moveTo>
                <a:lnTo>
                  <a:pt x="338531" y="129590"/>
                </a:lnTo>
                <a:lnTo>
                  <a:pt x="338328" y="129184"/>
                </a:lnTo>
                <a:lnTo>
                  <a:pt x="337540" y="129387"/>
                </a:lnTo>
                <a:lnTo>
                  <a:pt x="330643" y="133079"/>
                </a:lnTo>
                <a:lnTo>
                  <a:pt x="323746" y="135393"/>
                </a:lnTo>
                <a:lnTo>
                  <a:pt x="317000" y="136590"/>
                </a:lnTo>
                <a:lnTo>
                  <a:pt x="310553" y="136931"/>
                </a:lnTo>
                <a:lnTo>
                  <a:pt x="296706" y="134519"/>
                </a:lnTo>
                <a:lnTo>
                  <a:pt x="287286" y="127903"/>
                </a:lnTo>
                <a:lnTo>
                  <a:pt x="281810" y="118012"/>
                </a:lnTo>
                <a:lnTo>
                  <a:pt x="279793" y="105778"/>
                </a:lnTo>
                <a:lnTo>
                  <a:pt x="279793" y="103784"/>
                </a:lnTo>
                <a:lnTo>
                  <a:pt x="279996" y="99021"/>
                </a:lnTo>
                <a:lnTo>
                  <a:pt x="280593" y="95656"/>
                </a:lnTo>
                <a:lnTo>
                  <a:pt x="312072" y="94734"/>
                </a:lnTo>
                <a:lnTo>
                  <a:pt x="334491" y="88604"/>
                </a:lnTo>
                <a:lnTo>
                  <a:pt x="347868" y="77564"/>
                </a:lnTo>
                <a:lnTo>
                  <a:pt x="352221" y="61912"/>
                </a:lnTo>
                <a:lnTo>
                  <a:pt x="350755" y="53289"/>
                </a:lnTo>
                <a:lnTo>
                  <a:pt x="345997" y="45721"/>
                </a:lnTo>
                <a:lnTo>
                  <a:pt x="337407" y="40347"/>
                </a:lnTo>
                <a:lnTo>
                  <a:pt x="324446" y="38303"/>
                </a:lnTo>
                <a:lnTo>
                  <a:pt x="302753" y="43846"/>
                </a:lnTo>
                <a:lnTo>
                  <a:pt x="285599" y="58542"/>
                </a:lnTo>
                <a:lnTo>
                  <a:pt x="274324" y="79488"/>
                </a:lnTo>
                <a:lnTo>
                  <a:pt x="270268" y="103784"/>
                </a:lnTo>
                <a:lnTo>
                  <a:pt x="272882" y="121805"/>
                </a:lnTo>
                <a:lnTo>
                  <a:pt x="280463" y="135139"/>
                </a:lnTo>
                <a:lnTo>
                  <a:pt x="292621" y="143412"/>
                </a:lnTo>
                <a:lnTo>
                  <a:pt x="308965" y="146253"/>
                </a:lnTo>
                <a:lnTo>
                  <a:pt x="317422" y="145843"/>
                </a:lnTo>
                <a:lnTo>
                  <a:pt x="324519" y="144614"/>
                </a:lnTo>
                <a:lnTo>
                  <a:pt x="330536" y="142567"/>
                </a:lnTo>
                <a:lnTo>
                  <a:pt x="335749" y="139699"/>
                </a:lnTo>
                <a:lnTo>
                  <a:pt x="336740" y="139306"/>
                </a:lnTo>
                <a:lnTo>
                  <a:pt x="336943" y="138315"/>
                </a:lnTo>
                <a:lnTo>
                  <a:pt x="338531" y="130174"/>
                </a:lnTo>
                <a:close/>
              </a:path>
              <a:path w="805180" h="194944">
                <a:moveTo>
                  <a:pt x="281584" y="87515"/>
                </a:moveTo>
                <a:lnTo>
                  <a:pt x="287891" y="70813"/>
                </a:lnTo>
                <a:lnTo>
                  <a:pt x="297402" y="58053"/>
                </a:lnTo>
                <a:lnTo>
                  <a:pt x="309370" y="49905"/>
                </a:lnTo>
                <a:lnTo>
                  <a:pt x="323049" y="47040"/>
                </a:lnTo>
                <a:lnTo>
                  <a:pt x="341109" y="47040"/>
                </a:lnTo>
                <a:lnTo>
                  <a:pt x="342696" y="57556"/>
                </a:lnTo>
                <a:lnTo>
                  <a:pt x="342696" y="62915"/>
                </a:lnTo>
                <a:lnTo>
                  <a:pt x="340516" y="72560"/>
                </a:lnTo>
                <a:lnTo>
                  <a:pt x="331638" y="81016"/>
                </a:lnTo>
                <a:lnTo>
                  <a:pt x="313010" y="86572"/>
                </a:lnTo>
                <a:lnTo>
                  <a:pt x="281584" y="87515"/>
                </a:lnTo>
                <a:close/>
              </a:path>
              <a:path w="805180" h="194944">
                <a:moveTo>
                  <a:pt x="420979" y="51803"/>
                </a:moveTo>
                <a:lnTo>
                  <a:pt x="421576" y="51993"/>
                </a:lnTo>
                <a:lnTo>
                  <a:pt x="421970" y="51993"/>
                </a:lnTo>
                <a:lnTo>
                  <a:pt x="422173" y="51396"/>
                </a:lnTo>
                <a:lnTo>
                  <a:pt x="423760" y="44449"/>
                </a:lnTo>
                <a:lnTo>
                  <a:pt x="423964" y="43662"/>
                </a:lnTo>
                <a:lnTo>
                  <a:pt x="423760" y="43065"/>
                </a:lnTo>
                <a:lnTo>
                  <a:pt x="423367" y="42862"/>
                </a:lnTo>
                <a:lnTo>
                  <a:pt x="419595" y="40284"/>
                </a:lnTo>
                <a:lnTo>
                  <a:pt x="411860" y="38303"/>
                </a:lnTo>
                <a:lnTo>
                  <a:pt x="401739" y="38303"/>
                </a:lnTo>
                <a:lnTo>
                  <a:pt x="387064" y="40486"/>
                </a:lnTo>
                <a:lnTo>
                  <a:pt x="375867" y="46539"/>
                </a:lnTo>
                <a:lnTo>
                  <a:pt x="368726" y="55716"/>
                </a:lnTo>
                <a:lnTo>
                  <a:pt x="366217" y="67271"/>
                </a:lnTo>
                <a:lnTo>
                  <a:pt x="367940" y="76270"/>
                </a:lnTo>
                <a:lnTo>
                  <a:pt x="372713" y="83426"/>
                </a:lnTo>
                <a:lnTo>
                  <a:pt x="379943" y="89353"/>
                </a:lnTo>
                <a:lnTo>
                  <a:pt x="389039" y="94665"/>
                </a:lnTo>
                <a:lnTo>
                  <a:pt x="397089" y="99673"/>
                </a:lnTo>
                <a:lnTo>
                  <a:pt x="403001" y="104703"/>
                </a:lnTo>
                <a:lnTo>
                  <a:pt x="406643" y="110369"/>
                </a:lnTo>
                <a:lnTo>
                  <a:pt x="407885" y="117284"/>
                </a:lnTo>
                <a:lnTo>
                  <a:pt x="406462" y="124717"/>
                </a:lnTo>
                <a:lnTo>
                  <a:pt x="402007" y="131202"/>
                </a:lnTo>
                <a:lnTo>
                  <a:pt x="394239" y="135788"/>
                </a:lnTo>
                <a:lnTo>
                  <a:pt x="382879" y="137528"/>
                </a:lnTo>
                <a:lnTo>
                  <a:pt x="375631" y="136942"/>
                </a:lnTo>
                <a:lnTo>
                  <a:pt x="368622" y="135220"/>
                </a:lnTo>
                <a:lnTo>
                  <a:pt x="362096" y="132416"/>
                </a:lnTo>
                <a:lnTo>
                  <a:pt x="356298" y="128587"/>
                </a:lnTo>
                <a:lnTo>
                  <a:pt x="355892" y="128193"/>
                </a:lnTo>
                <a:lnTo>
                  <a:pt x="355295" y="128193"/>
                </a:lnTo>
                <a:lnTo>
                  <a:pt x="355104" y="128993"/>
                </a:lnTo>
                <a:lnTo>
                  <a:pt x="353313" y="136524"/>
                </a:lnTo>
                <a:lnTo>
                  <a:pt x="353123" y="137325"/>
                </a:lnTo>
                <a:lnTo>
                  <a:pt x="382092" y="146253"/>
                </a:lnTo>
                <a:lnTo>
                  <a:pt x="395821" y="144383"/>
                </a:lnTo>
                <a:lnTo>
                  <a:pt x="407265" y="138737"/>
                </a:lnTo>
                <a:lnTo>
                  <a:pt x="415101" y="129258"/>
                </a:lnTo>
                <a:lnTo>
                  <a:pt x="418007" y="115887"/>
                </a:lnTo>
                <a:lnTo>
                  <a:pt x="416318" y="106418"/>
                </a:lnTo>
                <a:lnTo>
                  <a:pt x="411486" y="98753"/>
                </a:lnTo>
                <a:lnTo>
                  <a:pt x="403863" y="92314"/>
                </a:lnTo>
                <a:lnTo>
                  <a:pt x="393801" y="86525"/>
                </a:lnTo>
                <a:lnTo>
                  <a:pt x="386015" y="81911"/>
                </a:lnTo>
                <a:lnTo>
                  <a:pt x="380501" y="77298"/>
                </a:lnTo>
                <a:lnTo>
                  <a:pt x="377220" y="72237"/>
                </a:lnTo>
                <a:lnTo>
                  <a:pt x="376135" y="66281"/>
                </a:lnTo>
                <a:lnTo>
                  <a:pt x="377662" y="58973"/>
                </a:lnTo>
                <a:lnTo>
                  <a:pt x="382239" y="52763"/>
                </a:lnTo>
                <a:lnTo>
                  <a:pt x="389867" y="48452"/>
                </a:lnTo>
                <a:lnTo>
                  <a:pt x="400545" y="46837"/>
                </a:lnTo>
                <a:lnTo>
                  <a:pt x="407288" y="46837"/>
                </a:lnTo>
                <a:lnTo>
                  <a:pt x="415035" y="48221"/>
                </a:lnTo>
                <a:lnTo>
                  <a:pt x="420979" y="51803"/>
                </a:lnTo>
                <a:close/>
              </a:path>
              <a:path w="805180" h="194944">
                <a:moveTo>
                  <a:pt x="495147" y="51803"/>
                </a:moveTo>
                <a:lnTo>
                  <a:pt x="495744" y="51993"/>
                </a:lnTo>
                <a:lnTo>
                  <a:pt x="496138" y="51993"/>
                </a:lnTo>
                <a:lnTo>
                  <a:pt x="496341" y="51396"/>
                </a:lnTo>
                <a:lnTo>
                  <a:pt x="497928" y="44449"/>
                </a:lnTo>
                <a:lnTo>
                  <a:pt x="498132" y="43662"/>
                </a:lnTo>
                <a:lnTo>
                  <a:pt x="497928" y="43065"/>
                </a:lnTo>
                <a:lnTo>
                  <a:pt x="497535" y="42862"/>
                </a:lnTo>
                <a:lnTo>
                  <a:pt x="493763" y="40284"/>
                </a:lnTo>
                <a:lnTo>
                  <a:pt x="486016" y="38303"/>
                </a:lnTo>
                <a:lnTo>
                  <a:pt x="475907" y="38303"/>
                </a:lnTo>
                <a:lnTo>
                  <a:pt x="461227" y="40486"/>
                </a:lnTo>
                <a:lnTo>
                  <a:pt x="450030" y="46539"/>
                </a:lnTo>
                <a:lnTo>
                  <a:pt x="442892" y="55716"/>
                </a:lnTo>
                <a:lnTo>
                  <a:pt x="440385" y="67271"/>
                </a:lnTo>
                <a:lnTo>
                  <a:pt x="442108" y="76270"/>
                </a:lnTo>
                <a:lnTo>
                  <a:pt x="446881" y="83426"/>
                </a:lnTo>
                <a:lnTo>
                  <a:pt x="454111" y="89353"/>
                </a:lnTo>
                <a:lnTo>
                  <a:pt x="463207" y="94665"/>
                </a:lnTo>
                <a:lnTo>
                  <a:pt x="471257" y="99673"/>
                </a:lnTo>
                <a:lnTo>
                  <a:pt x="477169" y="104703"/>
                </a:lnTo>
                <a:lnTo>
                  <a:pt x="480811" y="110369"/>
                </a:lnTo>
                <a:lnTo>
                  <a:pt x="482053" y="117284"/>
                </a:lnTo>
                <a:lnTo>
                  <a:pt x="480630" y="124717"/>
                </a:lnTo>
                <a:lnTo>
                  <a:pt x="476175" y="131202"/>
                </a:lnTo>
                <a:lnTo>
                  <a:pt x="468407" y="135788"/>
                </a:lnTo>
                <a:lnTo>
                  <a:pt x="457047" y="137528"/>
                </a:lnTo>
                <a:lnTo>
                  <a:pt x="449799" y="136942"/>
                </a:lnTo>
                <a:lnTo>
                  <a:pt x="442788" y="135220"/>
                </a:lnTo>
                <a:lnTo>
                  <a:pt x="436259" y="132416"/>
                </a:lnTo>
                <a:lnTo>
                  <a:pt x="430453" y="128587"/>
                </a:lnTo>
                <a:lnTo>
                  <a:pt x="430060" y="128193"/>
                </a:lnTo>
                <a:lnTo>
                  <a:pt x="429463" y="128193"/>
                </a:lnTo>
                <a:lnTo>
                  <a:pt x="429272" y="128993"/>
                </a:lnTo>
                <a:lnTo>
                  <a:pt x="427481" y="136524"/>
                </a:lnTo>
                <a:lnTo>
                  <a:pt x="427278" y="137325"/>
                </a:lnTo>
                <a:lnTo>
                  <a:pt x="456260" y="146253"/>
                </a:lnTo>
                <a:lnTo>
                  <a:pt x="469989" y="144383"/>
                </a:lnTo>
                <a:lnTo>
                  <a:pt x="481433" y="138737"/>
                </a:lnTo>
                <a:lnTo>
                  <a:pt x="489269" y="129258"/>
                </a:lnTo>
                <a:lnTo>
                  <a:pt x="492175" y="115887"/>
                </a:lnTo>
                <a:lnTo>
                  <a:pt x="490484" y="106418"/>
                </a:lnTo>
                <a:lnTo>
                  <a:pt x="485649" y="98753"/>
                </a:lnTo>
                <a:lnTo>
                  <a:pt x="478025" y="92314"/>
                </a:lnTo>
                <a:lnTo>
                  <a:pt x="467969" y="86525"/>
                </a:lnTo>
                <a:lnTo>
                  <a:pt x="460183" y="81911"/>
                </a:lnTo>
                <a:lnTo>
                  <a:pt x="454669" y="77298"/>
                </a:lnTo>
                <a:lnTo>
                  <a:pt x="451388" y="72237"/>
                </a:lnTo>
                <a:lnTo>
                  <a:pt x="450303" y="66281"/>
                </a:lnTo>
                <a:lnTo>
                  <a:pt x="451830" y="58973"/>
                </a:lnTo>
                <a:lnTo>
                  <a:pt x="456407" y="52763"/>
                </a:lnTo>
                <a:lnTo>
                  <a:pt x="464035" y="48452"/>
                </a:lnTo>
                <a:lnTo>
                  <a:pt x="474713" y="46837"/>
                </a:lnTo>
                <a:lnTo>
                  <a:pt x="481456" y="46837"/>
                </a:lnTo>
                <a:lnTo>
                  <a:pt x="489191" y="48221"/>
                </a:lnTo>
                <a:lnTo>
                  <a:pt x="495147" y="51803"/>
                </a:lnTo>
                <a:close/>
              </a:path>
              <a:path w="805180" h="194944">
                <a:moveTo>
                  <a:pt x="548335" y="1003"/>
                </a:moveTo>
                <a:lnTo>
                  <a:pt x="548525" y="203"/>
                </a:lnTo>
                <a:lnTo>
                  <a:pt x="548132" y="0"/>
                </a:lnTo>
                <a:lnTo>
                  <a:pt x="547738" y="0"/>
                </a:lnTo>
                <a:lnTo>
                  <a:pt x="539203" y="0"/>
                </a:lnTo>
                <a:lnTo>
                  <a:pt x="538607" y="0"/>
                </a:lnTo>
                <a:lnTo>
                  <a:pt x="538213" y="203"/>
                </a:lnTo>
                <a:lnTo>
                  <a:pt x="538010" y="1003"/>
                </a:lnTo>
                <a:lnTo>
                  <a:pt x="512419" y="143078"/>
                </a:lnTo>
                <a:lnTo>
                  <a:pt x="512216" y="144068"/>
                </a:lnTo>
                <a:lnTo>
                  <a:pt x="522338" y="144068"/>
                </a:lnTo>
                <a:lnTo>
                  <a:pt x="522528" y="143281"/>
                </a:lnTo>
                <a:lnTo>
                  <a:pt x="548335" y="1003"/>
                </a:lnTo>
                <a:close/>
              </a:path>
              <a:path w="805180" h="194944">
                <a:moveTo>
                  <a:pt x="600519" y="143471"/>
                </a:moveTo>
                <a:lnTo>
                  <a:pt x="600913" y="143878"/>
                </a:lnTo>
                <a:lnTo>
                  <a:pt x="601510" y="144068"/>
                </a:lnTo>
                <a:lnTo>
                  <a:pt x="602500" y="144068"/>
                </a:lnTo>
                <a:lnTo>
                  <a:pt x="612432" y="144068"/>
                </a:lnTo>
                <a:lnTo>
                  <a:pt x="613219" y="144068"/>
                </a:lnTo>
                <a:lnTo>
                  <a:pt x="613422" y="143675"/>
                </a:lnTo>
                <a:lnTo>
                  <a:pt x="613016" y="143078"/>
                </a:lnTo>
                <a:lnTo>
                  <a:pt x="551700" y="70446"/>
                </a:lnTo>
                <a:lnTo>
                  <a:pt x="631482" y="1193"/>
                </a:lnTo>
                <a:lnTo>
                  <a:pt x="631875" y="596"/>
                </a:lnTo>
                <a:lnTo>
                  <a:pt x="631672" y="0"/>
                </a:lnTo>
                <a:lnTo>
                  <a:pt x="631075" y="0"/>
                </a:lnTo>
                <a:lnTo>
                  <a:pt x="620953" y="0"/>
                </a:lnTo>
                <a:lnTo>
                  <a:pt x="620166" y="0"/>
                </a:lnTo>
                <a:lnTo>
                  <a:pt x="619772" y="203"/>
                </a:lnTo>
                <a:lnTo>
                  <a:pt x="619366" y="596"/>
                </a:lnTo>
                <a:lnTo>
                  <a:pt x="540791" y="69265"/>
                </a:lnTo>
                <a:lnTo>
                  <a:pt x="539991" y="70256"/>
                </a:lnTo>
                <a:lnTo>
                  <a:pt x="539991" y="70650"/>
                </a:lnTo>
                <a:lnTo>
                  <a:pt x="540588" y="71640"/>
                </a:lnTo>
                <a:lnTo>
                  <a:pt x="600519" y="143471"/>
                </a:lnTo>
                <a:close/>
              </a:path>
              <a:path w="805180" h="194944">
                <a:moveTo>
                  <a:pt x="692302" y="130174"/>
                </a:moveTo>
                <a:lnTo>
                  <a:pt x="692302" y="129590"/>
                </a:lnTo>
                <a:lnTo>
                  <a:pt x="692099" y="129184"/>
                </a:lnTo>
                <a:lnTo>
                  <a:pt x="691299" y="129387"/>
                </a:lnTo>
                <a:lnTo>
                  <a:pt x="684408" y="133079"/>
                </a:lnTo>
                <a:lnTo>
                  <a:pt x="677514" y="135393"/>
                </a:lnTo>
                <a:lnTo>
                  <a:pt x="670766" y="136590"/>
                </a:lnTo>
                <a:lnTo>
                  <a:pt x="664311" y="136931"/>
                </a:lnTo>
                <a:lnTo>
                  <a:pt x="650465" y="134519"/>
                </a:lnTo>
                <a:lnTo>
                  <a:pt x="641046" y="127903"/>
                </a:lnTo>
                <a:lnTo>
                  <a:pt x="635574" y="118012"/>
                </a:lnTo>
                <a:lnTo>
                  <a:pt x="633564" y="105778"/>
                </a:lnTo>
                <a:lnTo>
                  <a:pt x="633564" y="103784"/>
                </a:lnTo>
                <a:lnTo>
                  <a:pt x="633755" y="99021"/>
                </a:lnTo>
                <a:lnTo>
                  <a:pt x="634352" y="95656"/>
                </a:lnTo>
                <a:lnTo>
                  <a:pt x="665830" y="94734"/>
                </a:lnTo>
                <a:lnTo>
                  <a:pt x="688251" y="88604"/>
                </a:lnTo>
                <a:lnTo>
                  <a:pt x="701632" y="77564"/>
                </a:lnTo>
                <a:lnTo>
                  <a:pt x="705993" y="61912"/>
                </a:lnTo>
                <a:lnTo>
                  <a:pt x="704526" y="53289"/>
                </a:lnTo>
                <a:lnTo>
                  <a:pt x="699766" y="45721"/>
                </a:lnTo>
                <a:lnTo>
                  <a:pt x="691173" y="40347"/>
                </a:lnTo>
                <a:lnTo>
                  <a:pt x="678205" y="38303"/>
                </a:lnTo>
                <a:lnTo>
                  <a:pt x="656513" y="43846"/>
                </a:lnTo>
                <a:lnTo>
                  <a:pt x="639364" y="58542"/>
                </a:lnTo>
                <a:lnTo>
                  <a:pt x="628093" y="79488"/>
                </a:lnTo>
                <a:lnTo>
                  <a:pt x="624039" y="103784"/>
                </a:lnTo>
                <a:lnTo>
                  <a:pt x="626653" y="121805"/>
                </a:lnTo>
                <a:lnTo>
                  <a:pt x="634233" y="135139"/>
                </a:lnTo>
                <a:lnTo>
                  <a:pt x="646387" y="143412"/>
                </a:lnTo>
                <a:lnTo>
                  <a:pt x="662724" y="146253"/>
                </a:lnTo>
                <a:lnTo>
                  <a:pt x="671181" y="145843"/>
                </a:lnTo>
                <a:lnTo>
                  <a:pt x="678280" y="144614"/>
                </a:lnTo>
                <a:lnTo>
                  <a:pt x="684300" y="142567"/>
                </a:lnTo>
                <a:lnTo>
                  <a:pt x="689521" y="139699"/>
                </a:lnTo>
                <a:lnTo>
                  <a:pt x="690511" y="139306"/>
                </a:lnTo>
                <a:lnTo>
                  <a:pt x="690714" y="138315"/>
                </a:lnTo>
                <a:lnTo>
                  <a:pt x="692302" y="130174"/>
                </a:lnTo>
                <a:close/>
              </a:path>
              <a:path w="805180" h="194944">
                <a:moveTo>
                  <a:pt x="635342" y="87515"/>
                </a:moveTo>
                <a:lnTo>
                  <a:pt x="641657" y="70813"/>
                </a:lnTo>
                <a:lnTo>
                  <a:pt x="651171" y="58053"/>
                </a:lnTo>
                <a:lnTo>
                  <a:pt x="663141" y="49905"/>
                </a:lnTo>
                <a:lnTo>
                  <a:pt x="676821" y="47040"/>
                </a:lnTo>
                <a:lnTo>
                  <a:pt x="694880" y="47040"/>
                </a:lnTo>
                <a:lnTo>
                  <a:pt x="696468" y="57556"/>
                </a:lnTo>
                <a:lnTo>
                  <a:pt x="696468" y="62915"/>
                </a:lnTo>
                <a:lnTo>
                  <a:pt x="694280" y="72560"/>
                </a:lnTo>
                <a:lnTo>
                  <a:pt x="685398" y="81016"/>
                </a:lnTo>
                <a:lnTo>
                  <a:pt x="666769" y="86572"/>
                </a:lnTo>
                <a:lnTo>
                  <a:pt x="635342" y="87515"/>
                </a:lnTo>
                <a:close/>
              </a:path>
              <a:path w="805180" h="194944">
                <a:moveTo>
                  <a:pt x="717791" y="40284"/>
                </a:moveTo>
                <a:lnTo>
                  <a:pt x="717397" y="40284"/>
                </a:lnTo>
                <a:lnTo>
                  <a:pt x="717003" y="40690"/>
                </a:lnTo>
                <a:lnTo>
                  <a:pt x="717207" y="41084"/>
                </a:lnTo>
                <a:lnTo>
                  <a:pt x="721110" y="59785"/>
                </a:lnTo>
                <a:lnTo>
                  <a:pt x="728067" y="92625"/>
                </a:lnTo>
                <a:lnTo>
                  <a:pt x="734950" y="124796"/>
                </a:lnTo>
                <a:lnTo>
                  <a:pt x="738632" y="141490"/>
                </a:lnTo>
                <a:lnTo>
                  <a:pt x="738835" y="142087"/>
                </a:lnTo>
                <a:lnTo>
                  <a:pt x="738632" y="142481"/>
                </a:lnTo>
                <a:lnTo>
                  <a:pt x="712672" y="182118"/>
                </a:lnTo>
                <a:lnTo>
                  <a:pt x="704303" y="194081"/>
                </a:lnTo>
                <a:lnTo>
                  <a:pt x="704303" y="194868"/>
                </a:lnTo>
                <a:lnTo>
                  <a:pt x="705091" y="194868"/>
                </a:lnTo>
                <a:lnTo>
                  <a:pt x="714616" y="193878"/>
                </a:lnTo>
                <a:lnTo>
                  <a:pt x="715416" y="193878"/>
                </a:lnTo>
                <a:lnTo>
                  <a:pt x="739815" y="158594"/>
                </a:lnTo>
                <a:lnTo>
                  <a:pt x="766120" y="114868"/>
                </a:lnTo>
                <a:lnTo>
                  <a:pt x="793056" y="64416"/>
                </a:lnTo>
                <a:lnTo>
                  <a:pt x="804519" y="41274"/>
                </a:lnTo>
                <a:lnTo>
                  <a:pt x="804913" y="40690"/>
                </a:lnTo>
                <a:lnTo>
                  <a:pt x="804519" y="40284"/>
                </a:lnTo>
                <a:lnTo>
                  <a:pt x="803922" y="40284"/>
                </a:lnTo>
                <a:lnTo>
                  <a:pt x="795388" y="40284"/>
                </a:lnTo>
                <a:lnTo>
                  <a:pt x="794791" y="40284"/>
                </a:lnTo>
                <a:lnTo>
                  <a:pt x="794397" y="40487"/>
                </a:lnTo>
                <a:lnTo>
                  <a:pt x="793991" y="41084"/>
                </a:lnTo>
                <a:lnTo>
                  <a:pt x="781892" y="65639"/>
                </a:lnTo>
                <a:lnTo>
                  <a:pt x="769959" y="88855"/>
                </a:lnTo>
                <a:lnTo>
                  <a:pt x="758136" y="110957"/>
                </a:lnTo>
                <a:lnTo>
                  <a:pt x="746366" y="132168"/>
                </a:lnTo>
                <a:lnTo>
                  <a:pt x="745972" y="132168"/>
                </a:lnTo>
                <a:lnTo>
                  <a:pt x="744489" y="123125"/>
                </a:lnTo>
                <a:lnTo>
                  <a:pt x="741533" y="107310"/>
                </a:lnTo>
                <a:lnTo>
                  <a:pt x="736235" y="81153"/>
                </a:lnTo>
                <a:lnTo>
                  <a:pt x="727722" y="41084"/>
                </a:lnTo>
                <a:lnTo>
                  <a:pt x="727316" y="40487"/>
                </a:lnTo>
                <a:lnTo>
                  <a:pt x="727125" y="40284"/>
                </a:lnTo>
                <a:lnTo>
                  <a:pt x="726732" y="40284"/>
                </a:lnTo>
                <a:lnTo>
                  <a:pt x="717791" y="40284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1737666" y="2009002"/>
            <a:ext cx="690410" cy="176925"/>
          </a:xfrm>
          <a:custGeom>
            <a:avLst/>
            <a:gdLst/>
            <a:ahLst/>
            <a:cxnLst/>
            <a:rect l="l" t="t" r="r" b="b"/>
            <a:pathLst>
              <a:path w="760730" h="194944">
                <a:moveTo>
                  <a:pt x="67868" y="51790"/>
                </a:moveTo>
                <a:lnTo>
                  <a:pt x="68465" y="51993"/>
                </a:lnTo>
                <a:lnTo>
                  <a:pt x="68859" y="51993"/>
                </a:lnTo>
                <a:lnTo>
                  <a:pt x="69062" y="51396"/>
                </a:lnTo>
                <a:lnTo>
                  <a:pt x="70650" y="44450"/>
                </a:lnTo>
                <a:lnTo>
                  <a:pt x="70840" y="43649"/>
                </a:lnTo>
                <a:lnTo>
                  <a:pt x="70650" y="43053"/>
                </a:lnTo>
                <a:lnTo>
                  <a:pt x="70243" y="42862"/>
                </a:lnTo>
                <a:lnTo>
                  <a:pt x="66471" y="40284"/>
                </a:lnTo>
                <a:lnTo>
                  <a:pt x="58737" y="38290"/>
                </a:lnTo>
                <a:lnTo>
                  <a:pt x="48615" y="38290"/>
                </a:lnTo>
                <a:lnTo>
                  <a:pt x="33940" y="40473"/>
                </a:lnTo>
                <a:lnTo>
                  <a:pt x="22744" y="46528"/>
                </a:lnTo>
                <a:lnTo>
                  <a:pt x="15602" y="55708"/>
                </a:lnTo>
                <a:lnTo>
                  <a:pt x="13093" y="67271"/>
                </a:lnTo>
                <a:lnTo>
                  <a:pt x="14818" y="76263"/>
                </a:lnTo>
                <a:lnTo>
                  <a:pt x="19594" y="83415"/>
                </a:lnTo>
                <a:lnTo>
                  <a:pt x="26825" y="89340"/>
                </a:lnTo>
                <a:lnTo>
                  <a:pt x="35915" y="94653"/>
                </a:lnTo>
                <a:lnTo>
                  <a:pt x="43968" y="99667"/>
                </a:lnTo>
                <a:lnTo>
                  <a:pt x="49884" y="104700"/>
                </a:lnTo>
                <a:lnTo>
                  <a:pt x="53530" y="110363"/>
                </a:lnTo>
                <a:lnTo>
                  <a:pt x="54775" y="117271"/>
                </a:lnTo>
                <a:lnTo>
                  <a:pt x="53350" y="124705"/>
                </a:lnTo>
                <a:lnTo>
                  <a:pt x="48891" y="131189"/>
                </a:lnTo>
                <a:lnTo>
                  <a:pt x="41123" y="135775"/>
                </a:lnTo>
                <a:lnTo>
                  <a:pt x="29768" y="137515"/>
                </a:lnTo>
                <a:lnTo>
                  <a:pt x="22514" y="136929"/>
                </a:lnTo>
                <a:lnTo>
                  <a:pt x="15505" y="135208"/>
                </a:lnTo>
                <a:lnTo>
                  <a:pt x="8978" y="132409"/>
                </a:lnTo>
                <a:lnTo>
                  <a:pt x="3175" y="128587"/>
                </a:lnTo>
                <a:lnTo>
                  <a:pt x="2781" y="128193"/>
                </a:lnTo>
                <a:lnTo>
                  <a:pt x="2184" y="128193"/>
                </a:lnTo>
                <a:lnTo>
                  <a:pt x="1981" y="128981"/>
                </a:lnTo>
                <a:lnTo>
                  <a:pt x="203" y="136525"/>
                </a:lnTo>
                <a:lnTo>
                  <a:pt x="0" y="137312"/>
                </a:lnTo>
                <a:lnTo>
                  <a:pt x="203" y="137515"/>
                </a:lnTo>
                <a:lnTo>
                  <a:pt x="990" y="138303"/>
                </a:lnTo>
                <a:lnTo>
                  <a:pt x="5478" y="141134"/>
                </a:lnTo>
                <a:lnTo>
                  <a:pt x="11860" y="143686"/>
                </a:lnTo>
                <a:lnTo>
                  <a:pt x="19801" y="145530"/>
                </a:lnTo>
                <a:lnTo>
                  <a:pt x="28968" y="146240"/>
                </a:lnTo>
                <a:lnTo>
                  <a:pt x="42702" y="144371"/>
                </a:lnTo>
                <a:lnTo>
                  <a:pt x="54146" y="138726"/>
                </a:lnTo>
                <a:lnTo>
                  <a:pt x="61979" y="129250"/>
                </a:lnTo>
                <a:lnTo>
                  <a:pt x="64884" y="115887"/>
                </a:lnTo>
                <a:lnTo>
                  <a:pt x="63195" y="106411"/>
                </a:lnTo>
                <a:lnTo>
                  <a:pt x="58362" y="98742"/>
                </a:lnTo>
                <a:lnTo>
                  <a:pt x="50739" y="92302"/>
                </a:lnTo>
                <a:lnTo>
                  <a:pt x="40678" y="86512"/>
                </a:lnTo>
                <a:lnTo>
                  <a:pt x="32899" y="81899"/>
                </a:lnTo>
                <a:lnTo>
                  <a:pt x="27389" y="77287"/>
                </a:lnTo>
                <a:lnTo>
                  <a:pt x="24109" y="72230"/>
                </a:lnTo>
                <a:lnTo>
                  <a:pt x="23025" y="66281"/>
                </a:lnTo>
                <a:lnTo>
                  <a:pt x="24549" y="58971"/>
                </a:lnTo>
                <a:lnTo>
                  <a:pt x="29122" y="52757"/>
                </a:lnTo>
                <a:lnTo>
                  <a:pt x="36746" y="48441"/>
                </a:lnTo>
                <a:lnTo>
                  <a:pt x="47421" y="46824"/>
                </a:lnTo>
                <a:lnTo>
                  <a:pt x="54178" y="46824"/>
                </a:lnTo>
                <a:lnTo>
                  <a:pt x="61912" y="48221"/>
                </a:lnTo>
                <a:lnTo>
                  <a:pt x="67868" y="51790"/>
                </a:lnTo>
                <a:close/>
              </a:path>
              <a:path w="760730" h="194944">
                <a:moveTo>
                  <a:pt x="151460" y="130175"/>
                </a:moveTo>
                <a:lnTo>
                  <a:pt x="151460" y="129578"/>
                </a:lnTo>
                <a:lnTo>
                  <a:pt x="151256" y="129184"/>
                </a:lnTo>
                <a:lnTo>
                  <a:pt x="150469" y="129374"/>
                </a:lnTo>
                <a:lnTo>
                  <a:pt x="143572" y="133066"/>
                </a:lnTo>
                <a:lnTo>
                  <a:pt x="136675" y="135380"/>
                </a:lnTo>
                <a:lnTo>
                  <a:pt x="129929" y="136577"/>
                </a:lnTo>
                <a:lnTo>
                  <a:pt x="123482" y="136918"/>
                </a:lnTo>
                <a:lnTo>
                  <a:pt x="109635" y="134506"/>
                </a:lnTo>
                <a:lnTo>
                  <a:pt x="100215" y="127890"/>
                </a:lnTo>
                <a:lnTo>
                  <a:pt x="94739" y="118000"/>
                </a:lnTo>
                <a:lnTo>
                  <a:pt x="92722" y="105765"/>
                </a:lnTo>
                <a:lnTo>
                  <a:pt x="92722" y="103784"/>
                </a:lnTo>
                <a:lnTo>
                  <a:pt x="92925" y="99021"/>
                </a:lnTo>
                <a:lnTo>
                  <a:pt x="93510" y="95643"/>
                </a:lnTo>
                <a:lnTo>
                  <a:pt x="124995" y="94729"/>
                </a:lnTo>
                <a:lnTo>
                  <a:pt x="147418" y="88603"/>
                </a:lnTo>
                <a:lnTo>
                  <a:pt x="160797" y="77564"/>
                </a:lnTo>
                <a:lnTo>
                  <a:pt x="165150" y="61912"/>
                </a:lnTo>
                <a:lnTo>
                  <a:pt x="163684" y="53281"/>
                </a:lnTo>
                <a:lnTo>
                  <a:pt x="158926" y="45710"/>
                </a:lnTo>
                <a:lnTo>
                  <a:pt x="150336" y="40334"/>
                </a:lnTo>
                <a:lnTo>
                  <a:pt x="137375" y="38290"/>
                </a:lnTo>
                <a:lnTo>
                  <a:pt x="115682" y="43835"/>
                </a:lnTo>
                <a:lnTo>
                  <a:pt x="98528" y="58535"/>
                </a:lnTo>
                <a:lnTo>
                  <a:pt x="87253" y="79486"/>
                </a:lnTo>
                <a:lnTo>
                  <a:pt x="83197" y="103784"/>
                </a:lnTo>
                <a:lnTo>
                  <a:pt x="85811" y="121803"/>
                </a:lnTo>
                <a:lnTo>
                  <a:pt x="93392" y="135132"/>
                </a:lnTo>
                <a:lnTo>
                  <a:pt x="105550" y="143401"/>
                </a:lnTo>
                <a:lnTo>
                  <a:pt x="121894" y="146240"/>
                </a:lnTo>
                <a:lnTo>
                  <a:pt x="130351" y="145832"/>
                </a:lnTo>
                <a:lnTo>
                  <a:pt x="137448" y="144608"/>
                </a:lnTo>
                <a:lnTo>
                  <a:pt x="143465" y="142565"/>
                </a:lnTo>
                <a:lnTo>
                  <a:pt x="148678" y="139700"/>
                </a:lnTo>
                <a:lnTo>
                  <a:pt x="149669" y="139306"/>
                </a:lnTo>
                <a:lnTo>
                  <a:pt x="149872" y="138303"/>
                </a:lnTo>
                <a:lnTo>
                  <a:pt x="151460" y="130175"/>
                </a:lnTo>
                <a:close/>
              </a:path>
              <a:path w="760730" h="194944">
                <a:moveTo>
                  <a:pt x="94513" y="87503"/>
                </a:moveTo>
                <a:lnTo>
                  <a:pt x="100820" y="70800"/>
                </a:lnTo>
                <a:lnTo>
                  <a:pt x="110331" y="58040"/>
                </a:lnTo>
                <a:lnTo>
                  <a:pt x="122299" y="49892"/>
                </a:lnTo>
                <a:lnTo>
                  <a:pt x="135978" y="47028"/>
                </a:lnTo>
                <a:lnTo>
                  <a:pt x="154038" y="47028"/>
                </a:lnTo>
                <a:lnTo>
                  <a:pt x="155625" y="57543"/>
                </a:lnTo>
                <a:lnTo>
                  <a:pt x="155625" y="62903"/>
                </a:lnTo>
                <a:lnTo>
                  <a:pt x="153445" y="72554"/>
                </a:lnTo>
                <a:lnTo>
                  <a:pt x="144567" y="81013"/>
                </a:lnTo>
                <a:lnTo>
                  <a:pt x="125939" y="86566"/>
                </a:lnTo>
                <a:lnTo>
                  <a:pt x="94513" y="87503"/>
                </a:lnTo>
                <a:close/>
              </a:path>
              <a:path w="760730" h="194944">
                <a:moveTo>
                  <a:pt x="239509" y="134340"/>
                </a:moveTo>
                <a:lnTo>
                  <a:pt x="239509" y="133946"/>
                </a:lnTo>
                <a:lnTo>
                  <a:pt x="239509" y="133350"/>
                </a:lnTo>
                <a:lnTo>
                  <a:pt x="238518" y="133743"/>
                </a:lnTo>
                <a:lnTo>
                  <a:pt x="231178" y="136525"/>
                </a:lnTo>
                <a:lnTo>
                  <a:pt x="225031" y="136918"/>
                </a:lnTo>
                <a:lnTo>
                  <a:pt x="218478" y="136918"/>
                </a:lnTo>
                <a:lnTo>
                  <a:pt x="203223" y="134020"/>
                </a:lnTo>
                <a:lnTo>
                  <a:pt x="192879" y="126230"/>
                </a:lnTo>
                <a:lnTo>
                  <a:pt x="187000" y="114903"/>
                </a:lnTo>
                <a:lnTo>
                  <a:pt x="185140" y="101396"/>
                </a:lnTo>
                <a:lnTo>
                  <a:pt x="188837" y="79986"/>
                </a:lnTo>
                <a:lnTo>
                  <a:pt x="199083" y="62874"/>
                </a:lnTo>
                <a:lnTo>
                  <a:pt x="214613" y="51529"/>
                </a:lnTo>
                <a:lnTo>
                  <a:pt x="234162" y="47421"/>
                </a:lnTo>
                <a:lnTo>
                  <a:pt x="239509" y="47421"/>
                </a:lnTo>
                <a:lnTo>
                  <a:pt x="244081" y="48018"/>
                </a:lnTo>
                <a:lnTo>
                  <a:pt x="249034" y="49809"/>
                </a:lnTo>
                <a:lnTo>
                  <a:pt x="250037" y="49999"/>
                </a:lnTo>
                <a:lnTo>
                  <a:pt x="250228" y="49999"/>
                </a:lnTo>
                <a:lnTo>
                  <a:pt x="250431" y="49403"/>
                </a:lnTo>
                <a:lnTo>
                  <a:pt x="252209" y="42062"/>
                </a:lnTo>
                <a:lnTo>
                  <a:pt x="252412" y="41275"/>
                </a:lnTo>
                <a:lnTo>
                  <a:pt x="252209" y="40881"/>
                </a:lnTo>
                <a:lnTo>
                  <a:pt x="251815" y="40678"/>
                </a:lnTo>
                <a:lnTo>
                  <a:pt x="248246" y="39090"/>
                </a:lnTo>
                <a:lnTo>
                  <a:pt x="242493" y="38290"/>
                </a:lnTo>
                <a:lnTo>
                  <a:pt x="234353" y="38290"/>
                </a:lnTo>
                <a:lnTo>
                  <a:pt x="210907" y="43228"/>
                </a:lnTo>
                <a:lnTo>
                  <a:pt x="192017" y="56799"/>
                </a:lnTo>
                <a:lnTo>
                  <a:pt x="179414" y="77139"/>
                </a:lnTo>
                <a:lnTo>
                  <a:pt x="174828" y="102387"/>
                </a:lnTo>
                <a:lnTo>
                  <a:pt x="177944" y="121128"/>
                </a:lnTo>
                <a:lnTo>
                  <a:pt x="186659" y="134881"/>
                </a:lnTo>
                <a:lnTo>
                  <a:pt x="200025" y="143351"/>
                </a:lnTo>
                <a:lnTo>
                  <a:pt x="217093" y="146240"/>
                </a:lnTo>
                <a:lnTo>
                  <a:pt x="224637" y="146240"/>
                </a:lnTo>
                <a:lnTo>
                  <a:pt x="239509" y="134340"/>
                </a:lnTo>
                <a:close/>
              </a:path>
              <a:path w="760730" h="194944">
                <a:moveTo>
                  <a:pt x="276377" y="40284"/>
                </a:moveTo>
                <a:lnTo>
                  <a:pt x="275780" y="40284"/>
                </a:lnTo>
                <a:lnTo>
                  <a:pt x="275386" y="40474"/>
                </a:lnTo>
                <a:lnTo>
                  <a:pt x="275386" y="41071"/>
                </a:lnTo>
                <a:lnTo>
                  <a:pt x="275134" y="45846"/>
                </a:lnTo>
                <a:lnTo>
                  <a:pt x="274415" y="51865"/>
                </a:lnTo>
                <a:lnTo>
                  <a:pt x="273286" y="59186"/>
                </a:lnTo>
                <a:lnTo>
                  <a:pt x="271805" y="67868"/>
                </a:lnTo>
                <a:lnTo>
                  <a:pt x="257924" y="143268"/>
                </a:lnTo>
                <a:lnTo>
                  <a:pt x="257924" y="143662"/>
                </a:lnTo>
                <a:lnTo>
                  <a:pt x="258317" y="144068"/>
                </a:lnTo>
                <a:lnTo>
                  <a:pt x="258914" y="144068"/>
                </a:lnTo>
                <a:lnTo>
                  <a:pt x="267042" y="144068"/>
                </a:lnTo>
                <a:lnTo>
                  <a:pt x="267842" y="144068"/>
                </a:lnTo>
                <a:lnTo>
                  <a:pt x="267842" y="143865"/>
                </a:lnTo>
                <a:lnTo>
                  <a:pt x="268046" y="143268"/>
                </a:lnTo>
                <a:lnTo>
                  <a:pt x="279552" y="79171"/>
                </a:lnTo>
                <a:lnTo>
                  <a:pt x="280542" y="75399"/>
                </a:lnTo>
                <a:lnTo>
                  <a:pt x="281330" y="73812"/>
                </a:lnTo>
                <a:lnTo>
                  <a:pt x="283921" y="70840"/>
                </a:lnTo>
                <a:lnTo>
                  <a:pt x="290883" y="62657"/>
                </a:lnTo>
                <a:lnTo>
                  <a:pt x="299445" y="55981"/>
                </a:lnTo>
                <a:lnTo>
                  <a:pt x="308976" y="51277"/>
                </a:lnTo>
                <a:lnTo>
                  <a:pt x="318846" y="49009"/>
                </a:lnTo>
                <a:lnTo>
                  <a:pt x="319430" y="49009"/>
                </a:lnTo>
                <a:lnTo>
                  <a:pt x="320027" y="48412"/>
                </a:lnTo>
                <a:lnTo>
                  <a:pt x="320230" y="47815"/>
                </a:lnTo>
                <a:lnTo>
                  <a:pt x="321817" y="39484"/>
                </a:lnTo>
                <a:lnTo>
                  <a:pt x="322021" y="38696"/>
                </a:lnTo>
                <a:lnTo>
                  <a:pt x="321424" y="38290"/>
                </a:lnTo>
                <a:lnTo>
                  <a:pt x="320827" y="38290"/>
                </a:lnTo>
                <a:lnTo>
                  <a:pt x="310650" y="40315"/>
                </a:lnTo>
                <a:lnTo>
                  <a:pt x="299988" y="45708"/>
                </a:lnTo>
                <a:lnTo>
                  <a:pt x="290071" y="53447"/>
                </a:lnTo>
                <a:lnTo>
                  <a:pt x="282130" y="62509"/>
                </a:lnTo>
                <a:lnTo>
                  <a:pt x="283121" y="57340"/>
                </a:lnTo>
                <a:lnTo>
                  <a:pt x="284708" y="43853"/>
                </a:lnTo>
                <a:lnTo>
                  <a:pt x="284505" y="41071"/>
                </a:lnTo>
                <a:lnTo>
                  <a:pt x="284505" y="40474"/>
                </a:lnTo>
                <a:lnTo>
                  <a:pt x="284314" y="40284"/>
                </a:lnTo>
                <a:lnTo>
                  <a:pt x="283717" y="40284"/>
                </a:lnTo>
                <a:lnTo>
                  <a:pt x="276377" y="40284"/>
                </a:lnTo>
                <a:close/>
              </a:path>
              <a:path w="760730" h="194944">
                <a:moveTo>
                  <a:pt x="389331" y="130175"/>
                </a:moveTo>
                <a:lnTo>
                  <a:pt x="389331" y="129578"/>
                </a:lnTo>
                <a:lnTo>
                  <a:pt x="389140" y="129184"/>
                </a:lnTo>
                <a:lnTo>
                  <a:pt x="388340" y="129374"/>
                </a:lnTo>
                <a:lnTo>
                  <a:pt x="381443" y="133066"/>
                </a:lnTo>
                <a:lnTo>
                  <a:pt x="374546" y="135380"/>
                </a:lnTo>
                <a:lnTo>
                  <a:pt x="367800" y="136577"/>
                </a:lnTo>
                <a:lnTo>
                  <a:pt x="361353" y="136918"/>
                </a:lnTo>
                <a:lnTo>
                  <a:pt x="347506" y="134506"/>
                </a:lnTo>
                <a:lnTo>
                  <a:pt x="338086" y="127890"/>
                </a:lnTo>
                <a:lnTo>
                  <a:pt x="332610" y="118000"/>
                </a:lnTo>
                <a:lnTo>
                  <a:pt x="330593" y="105765"/>
                </a:lnTo>
                <a:lnTo>
                  <a:pt x="330593" y="103784"/>
                </a:lnTo>
                <a:lnTo>
                  <a:pt x="330796" y="99021"/>
                </a:lnTo>
                <a:lnTo>
                  <a:pt x="331393" y="95643"/>
                </a:lnTo>
                <a:lnTo>
                  <a:pt x="362872" y="94729"/>
                </a:lnTo>
                <a:lnTo>
                  <a:pt x="385291" y="88603"/>
                </a:lnTo>
                <a:lnTo>
                  <a:pt x="398668" y="77564"/>
                </a:lnTo>
                <a:lnTo>
                  <a:pt x="403021" y="61912"/>
                </a:lnTo>
                <a:lnTo>
                  <a:pt x="401555" y="53281"/>
                </a:lnTo>
                <a:lnTo>
                  <a:pt x="396797" y="45710"/>
                </a:lnTo>
                <a:lnTo>
                  <a:pt x="388207" y="40334"/>
                </a:lnTo>
                <a:lnTo>
                  <a:pt x="375246" y="38290"/>
                </a:lnTo>
                <a:lnTo>
                  <a:pt x="353553" y="43835"/>
                </a:lnTo>
                <a:lnTo>
                  <a:pt x="336399" y="58535"/>
                </a:lnTo>
                <a:lnTo>
                  <a:pt x="325124" y="79486"/>
                </a:lnTo>
                <a:lnTo>
                  <a:pt x="321068" y="103784"/>
                </a:lnTo>
                <a:lnTo>
                  <a:pt x="323682" y="121803"/>
                </a:lnTo>
                <a:lnTo>
                  <a:pt x="331263" y="135132"/>
                </a:lnTo>
                <a:lnTo>
                  <a:pt x="343421" y="143401"/>
                </a:lnTo>
                <a:lnTo>
                  <a:pt x="359765" y="146240"/>
                </a:lnTo>
                <a:lnTo>
                  <a:pt x="368222" y="145832"/>
                </a:lnTo>
                <a:lnTo>
                  <a:pt x="375321" y="144608"/>
                </a:lnTo>
                <a:lnTo>
                  <a:pt x="381341" y="142565"/>
                </a:lnTo>
                <a:lnTo>
                  <a:pt x="386562" y="139700"/>
                </a:lnTo>
                <a:lnTo>
                  <a:pt x="387553" y="139306"/>
                </a:lnTo>
                <a:lnTo>
                  <a:pt x="387743" y="138303"/>
                </a:lnTo>
                <a:lnTo>
                  <a:pt x="389331" y="130175"/>
                </a:lnTo>
                <a:close/>
              </a:path>
              <a:path w="760730" h="194944">
                <a:moveTo>
                  <a:pt x="332384" y="87503"/>
                </a:moveTo>
                <a:lnTo>
                  <a:pt x="338699" y="70800"/>
                </a:lnTo>
                <a:lnTo>
                  <a:pt x="348213" y="58040"/>
                </a:lnTo>
                <a:lnTo>
                  <a:pt x="360182" y="49892"/>
                </a:lnTo>
                <a:lnTo>
                  <a:pt x="373862" y="47028"/>
                </a:lnTo>
                <a:lnTo>
                  <a:pt x="391909" y="47028"/>
                </a:lnTo>
                <a:lnTo>
                  <a:pt x="393496" y="57543"/>
                </a:lnTo>
                <a:lnTo>
                  <a:pt x="393496" y="62903"/>
                </a:lnTo>
                <a:lnTo>
                  <a:pt x="391316" y="72554"/>
                </a:lnTo>
                <a:lnTo>
                  <a:pt x="382438" y="81013"/>
                </a:lnTo>
                <a:lnTo>
                  <a:pt x="363810" y="86566"/>
                </a:lnTo>
                <a:lnTo>
                  <a:pt x="332384" y="87503"/>
                </a:lnTo>
                <a:close/>
              </a:path>
              <a:path w="760730" h="194944">
                <a:moveTo>
                  <a:pt x="451002" y="135128"/>
                </a:moveTo>
                <a:lnTo>
                  <a:pt x="451002" y="134543"/>
                </a:lnTo>
                <a:lnTo>
                  <a:pt x="450608" y="134340"/>
                </a:lnTo>
                <a:lnTo>
                  <a:pt x="450011" y="134543"/>
                </a:lnTo>
                <a:lnTo>
                  <a:pt x="444842" y="136918"/>
                </a:lnTo>
                <a:lnTo>
                  <a:pt x="441274" y="137312"/>
                </a:lnTo>
                <a:lnTo>
                  <a:pt x="437502" y="137312"/>
                </a:lnTo>
                <a:lnTo>
                  <a:pt x="428777" y="137312"/>
                </a:lnTo>
                <a:lnTo>
                  <a:pt x="425996" y="131368"/>
                </a:lnTo>
                <a:lnTo>
                  <a:pt x="427786" y="121043"/>
                </a:lnTo>
                <a:lnTo>
                  <a:pt x="441083" y="49212"/>
                </a:lnTo>
                <a:lnTo>
                  <a:pt x="462508" y="49212"/>
                </a:lnTo>
                <a:lnTo>
                  <a:pt x="463308" y="49212"/>
                </a:lnTo>
                <a:lnTo>
                  <a:pt x="463499" y="49009"/>
                </a:lnTo>
                <a:lnTo>
                  <a:pt x="463702" y="48018"/>
                </a:lnTo>
                <a:lnTo>
                  <a:pt x="465086" y="41275"/>
                </a:lnTo>
                <a:lnTo>
                  <a:pt x="465289" y="40678"/>
                </a:lnTo>
                <a:lnTo>
                  <a:pt x="464896" y="40284"/>
                </a:lnTo>
                <a:lnTo>
                  <a:pt x="464096" y="40284"/>
                </a:lnTo>
                <a:lnTo>
                  <a:pt x="442861" y="40284"/>
                </a:lnTo>
                <a:lnTo>
                  <a:pt x="448614" y="10121"/>
                </a:lnTo>
                <a:lnTo>
                  <a:pt x="448221" y="9715"/>
                </a:lnTo>
                <a:lnTo>
                  <a:pt x="447624" y="9918"/>
                </a:lnTo>
                <a:lnTo>
                  <a:pt x="444652" y="11303"/>
                </a:lnTo>
                <a:lnTo>
                  <a:pt x="442074" y="11709"/>
                </a:lnTo>
                <a:lnTo>
                  <a:pt x="438696" y="12103"/>
                </a:lnTo>
                <a:lnTo>
                  <a:pt x="438302" y="12103"/>
                </a:lnTo>
                <a:lnTo>
                  <a:pt x="438099" y="12306"/>
                </a:lnTo>
                <a:lnTo>
                  <a:pt x="432739" y="40284"/>
                </a:lnTo>
                <a:lnTo>
                  <a:pt x="417664" y="40284"/>
                </a:lnTo>
                <a:lnTo>
                  <a:pt x="416864" y="40284"/>
                </a:lnTo>
                <a:lnTo>
                  <a:pt x="416674" y="40474"/>
                </a:lnTo>
                <a:lnTo>
                  <a:pt x="416471" y="41071"/>
                </a:lnTo>
                <a:lnTo>
                  <a:pt x="415086" y="48018"/>
                </a:lnTo>
                <a:lnTo>
                  <a:pt x="414883" y="49212"/>
                </a:lnTo>
                <a:lnTo>
                  <a:pt x="415086" y="49212"/>
                </a:lnTo>
                <a:lnTo>
                  <a:pt x="415874" y="49212"/>
                </a:lnTo>
                <a:lnTo>
                  <a:pt x="430961" y="49212"/>
                </a:lnTo>
                <a:lnTo>
                  <a:pt x="418261" y="119849"/>
                </a:lnTo>
                <a:lnTo>
                  <a:pt x="417618" y="132347"/>
                </a:lnTo>
                <a:lnTo>
                  <a:pt x="420712" y="140488"/>
                </a:lnTo>
                <a:lnTo>
                  <a:pt x="426598" y="144908"/>
                </a:lnTo>
                <a:lnTo>
                  <a:pt x="434327" y="146240"/>
                </a:lnTo>
                <a:lnTo>
                  <a:pt x="439889" y="146240"/>
                </a:lnTo>
                <a:lnTo>
                  <a:pt x="449605" y="141681"/>
                </a:lnTo>
                <a:lnTo>
                  <a:pt x="451002" y="135128"/>
                </a:lnTo>
                <a:close/>
              </a:path>
              <a:path w="760730" h="194944">
                <a:moveTo>
                  <a:pt x="503936" y="990"/>
                </a:moveTo>
                <a:lnTo>
                  <a:pt x="504126" y="190"/>
                </a:lnTo>
                <a:lnTo>
                  <a:pt x="503732" y="0"/>
                </a:lnTo>
                <a:lnTo>
                  <a:pt x="503339" y="0"/>
                </a:lnTo>
                <a:lnTo>
                  <a:pt x="494804" y="0"/>
                </a:lnTo>
                <a:lnTo>
                  <a:pt x="494207" y="0"/>
                </a:lnTo>
                <a:lnTo>
                  <a:pt x="493814" y="190"/>
                </a:lnTo>
                <a:lnTo>
                  <a:pt x="493610" y="990"/>
                </a:lnTo>
                <a:lnTo>
                  <a:pt x="468020" y="143065"/>
                </a:lnTo>
                <a:lnTo>
                  <a:pt x="467817" y="144068"/>
                </a:lnTo>
                <a:lnTo>
                  <a:pt x="477939" y="144068"/>
                </a:lnTo>
                <a:lnTo>
                  <a:pt x="478142" y="143268"/>
                </a:lnTo>
                <a:lnTo>
                  <a:pt x="503936" y="990"/>
                </a:lnTo>
                <a:close/>
              </a:path>
              <a:path w="760730" h="194944">
                <a:moveTo>
                  <a:pt x="556120" y="143471"/>
                </a:moveTo>
                <a:lnTo>
                  <a:pt x="556514" y="143865"/>
                </a:lnTo>
                <a:lnTo>
                  <a:pt x="557110" y="144068"/>
                </a:lnTo>
                <a:lnTo>
                  <a:pt x="558101" y="144068"/>
                </a:lnTo>
                <a:lnTo>
                  <a:pt x="568032" y="144068"/>
                </a:lnTo>
                <a:lnTo>
                  <a:pt x="568820" y="144068"/>
                </a:lnTo>
                <a:lnTo>
                  <a:pt x="569023" y="143662"/>
                </a:lnTo>
                <a:lnTo>
                  <a:pt x="568629" y="143065"/>
                </a:lnTo>
                <a:lnTo>
                  <a:pt x="507301" y="70446"/>
                </a:lnTo>
                <a:lnTo>
                  <a:pt x="587082" y="1193"/>
                </a:lnTo>
                <a:lnTo>
                  <a:pt x="587476" y="596"/>
                </a:lnTo>
                <a:lnTo>
                  <a:pt x="587273" y="0"/>
                </a:lnTo>
                <a:lnTo>
                  <a:pt x="586676" y="0"/>
                </a:lnTo>
                <a:lnTo>
                  <a:pt x="576567" y="0"/>
                </a:lnTo>
                <a:lnTo>
                  <a:pt x="575767" y="0"/>
                </a:lnTo>
                <a:lnTo>
                  <a:pt x="575373" y="190"/>
                </a:lnTo>
                <a:lnTo>
                  <a:pt x="574979" y="596"/>
                </a:lnTo>
                <a:lnTo>
                  <a:pt x="496392" y="69253"/>
                </a:lnTo>
                <a:lnTo>
                  <a:pt x="495604" y="70243"/>
                </a:lnTo>
                <a:lnTo>
                  <a:pt x="495604" y="70637"/>
                </a:lnTo>
                <a:lnTo>
                  <a:pt x="496189" y="71628"/>
                </a:lnTo>
                <a:lnTo>
                  <a:pt x="556120" y="143471"/>
                </a:lnTo>
                <a:close/>
              </a:path>
              <a:path w="760730" h="194944">
                <a:moveTo>
                  <a:pt x="648004" y="130175"/>
                </a:moveTo>
                <a:lnTo>
                  <a:pt x="648004" y="129578"/>
                </a:lnTo>
                <a:lnTo>
                  <a:pt x="647801" y="129184"/>
                </a:lnTo>
                <a:lnTo>
                  <a:pt x="647001" y="129374"/>
                </a:lnTo>
                <a:lnTo>
                  <a:pt x="640111" y="133066"/>
                </a:lnTo>
                <a:lnTo>
                  <a:pt x="633217" y="135380"/>
                </a:lnTo>
                <a:lnTo>
                  <a:pt x="626468" y="136577"/>
                </a:lnTo>
                <a:lnTo>
                  <a:pt x="620014" y="136918"/>
                </a:lnTo>
                <a:lnTo>
                  <a:pt x="606167" y="134506"/>
                </a:lnTo>
                <a:lnTo>
                  <a:pt x="596749" y="127890"/>
                </a:lnTo>
                <a:lnTo>
                  <a:pt x="591276" y="118000"/>
                </a:lnTo>
                <a:lnTo>
                  <a:pt x="589267" y="105765"/>
                </a:lnTo>
                <a:lnTo>
                  <a:pt x="589267" y="103784"/>
                </a:lnTo>
                <a:lnTo>
                  <a:pt x="589457" y="99021"/>
                </a:lnTo>
                <a:lnTo>
                  <a:pt x="590054" y="95643"/>
                </a:lnTo>
                <a:lnTo>
                  <a:pt x="621533" y="94729"/>
                </a:lnTo>
                <a:lnTo>
                  <a:pt x="643953" y="88603"/>
                </a:lnTo>
                <a:lnTo>
                  <a:pt x="657334" y="77564"/>
                </a:lnTo>
                <a:lnTo>
                  <a:pt x="661695" y="61912"/>
                </a:lnTo>
                <a:lnTo>
                  <a:pt x="660228" y="53281"/>
                </a:lnTo>
                <a:lnTo>
                  <a:pt x="655469" y="45710"/>
                </a:lnTo>
                <a:lnTo>
                  <a:pt x="646875" y="40334"/>
                </a:lnTo>
                <a:lnTo>
                  <a:pt x="633907" y="38290"/>
                </a:lnTo>
                <a:lnTo>
                  <a:pt x="612216" y="43835"/>
                </a:lnTo>
                <a:lnTo>
                  <a:pt x="595066" y="58535"/>
                </a:lnTo>
                <a:lnTo>
                  <a:pt x="583796" y="79486"/>
                </a:lnTo>
                <a:lnTo>
                  <a:pt x="579742" y="103784"/>
                </a:lnTo>
                <a:lnTo>
                  <a:pt x="582355" y="121803"/>
                </a:lnTo>
                <a:lnTo>
                  <a:pt x="589935" y="135132"/>
                </a:lnTo>
                <a:lnTo>
                  <a:pt x="602089" y="143401"/>
                </a:lnTo>
                <a:lnTo>
                  <a:pt x="618426" y="146240"/>
                </a:lnTo>
                <a:lnTo>
                  <a:pt x="626883" y="145832"/>
                </a:lnTo>
                <a:lnTo>
                  <a:pt x="633982" y="144608"/>
                </a:lnTo>
                <a:lnTo>
                  <a:pt x="640002" y="142565"/>
                </a:lnTo>
                <a:lnTo>
                  <a:pt x="645223" y="139700"/>
                </a:lnTo>
                <a:lnTo>
                  <a:pt x="646214" y="139306"/>
                </a:lnTo>
                <a:lnTo>
                  <a:pt x="646417" y="138303"/>
                </a:lnTo>
                <a:lnTo>
                  <a:pt x="648004" y="130175"/>
                </a:lnTo>
                <a:close/>
              </a:path>
              <a:path w="760730" h="194944">
                <a:moveTo>
                  <a:pt x="591045" y="87503"/>
                </a:moveTo>
                <a:lnTo>
                  <a:pt x="597360" y="70800"/>
                </a:lnTo>
                <a:lnTo>
                  <a:pt x="606874" y="58040"/>
                </a:lnTo>
                <a:lnTo>
                  <a:pt x="618843" y="49892"/>
                </a:lnTo>
                <a:lnTo>
                  <a:pt x="632523" y="47028"/>
                </a:lnTo>
                <a:lnTo>
                  <a:pt x="650582" y="47028"/>
                </a:lnTo>
                <a:lnTo>
                  <a:pt x="652170" y="57543"/>
                </a:lnTo>
                <a:lnTo>
                  <a:pt x="652170" y="62903"/>
                </a:lnTo>
                <a:lnTo>
                  <a:pt x="649983" y="72554"/>
                </a:lnTo>
                <a:lnTo>
                  <a:pt x="641100" y="81013"/>
                </a:lnTo>
                <a:lnTo>
                  <a:pt x="622472" y="86566"/>
                </a:lnTo>
                <a:lnTo>
                  <a:pt x="591045" y="87503"/>
                </a:lnTo>
                <a:close/>
              </a:path>
              <a:path w="760730" h="194944">
                <a:moveTo>
                  <a:pt x="673354" y="40284"/>
                </a:moveTo>
                <a:lnTo>
                  <a:pt x="672947" y="40284"/>
                </a:lnTo>
                <a:lnTo>
                  <a:pt x="672553" y="40678"/>
                </a:lnTo>
                <a:lnTo>
                  <a:pt x="672757" y="41071"/>
                </a:lnTo>
                <a:lnTo>
                  <a:pt x="676660" y="59774"/>
                </a:lnTo>
                <a:lnTo>
                  <a:pt x="683617" y="92617"/>
                </a:lnTo>
                <a:lnTo>
                  <a:pt x="690500" y="124789"/>
                </a:lnTo>
                <a:lnTo>
                  <a:pt x="694182" y="141478"/>
                </a:lnTo>
                <a:lnTo>
                  <a:pt x="694385" y="142074"/>
                </a:lnTo>
                <a:lnTo>
                  <a:pt x="694182" y="142481"/>
                </a:lnTo>
                <a:lnTo>
                  <a:pt x="668222" y="182116"/>
                </a:lnTo>
                <a:lnTo>
                  <a:pt x="659853" y="194068"/>
                </a:lnTo>
                <a:lnTo>
                  <a:pt x="659853" y="194868"/>
                </a:lnTo>
                <a:lnTo>
                  <a:pt x="660654" y="194868"/>
                </a:lnTo>
                <a:lnTo>
                  <a:pt x="670179" y="193865"/>
                </a:lnTo>
                <a:lnTo>
                  <a:pt x="670966" y="193865"/>
                </a:lnTo>
                <a:lnTo>
                  <a:pt x="695373" y="158587"/>
                </a:lnTo>
                <a:lnTo>
                  <a:pt x="721670" y="114857"/>
                </a:lnTo>
                <a:lnTo>
                  <a:pt x="748606" y="64414"/>
                </a:lnTo>
                <a:lnTo>
                  <a:pt x="760069" y="41275"/>
                </a:lnTo>
                <a:lnTo>
                  <a:pt x="760463" y="40678"/>
                </a:lnTo>
                <a:lnTo>
                  <a:pt x="760069" y="40284"/>
                </a:lnTo>
                <a:lnTo>
                  <a:pt x="759472" y="40284"/>
                </a:lnTo>
                <a:lnTo>
                  <a:pt x="750938" y="40284"/>
                </a:lnTo>
                <a:lnTo>
                  <a:pt x="750341" y="40284"/>
                </a:lnTo>
                <a:lnTo>
                  <a:pt x="749947" y="40474"/>
                </a:lnTo>
                <a:lnTo>
                  <a:pt x="749554" y="41071"/>
                </a:lnTo>
                <a:lnTo>
                  <a:pt x="737447" y="65628"/>
                </a:lnTo>
                <a:lnTo>
                  <a:pt x="725512" y="88847"/>
                </a:lnTo>
                <a:lnTo>
                  <a:pt x="713692" y="110950"/>
                </a:lnTo>
                <a:lnTo>
                  <a:pt x="701929" y="132156"/>
                </a:lnTo>
                <a:lnTo>
                  <a:pt x="701522" y="132156"/>
                </a:lnTo>
                <a:lnTo>
                  <a:pt x="700040" y="123114"/>
                </a:lnTo>
                <a:lnTo>
                  <a:pt x="697088" y="107302"/>
                </a:lnTo>
                <a:lnTo>
                  <a:pt x="691791" y="81146"/>
                </a:lnTo>
                <a:lnTo>
                  <a:pt x="683272" y="41071"/>
                </a:lnTo>
                <a:lnTo>
                  <a:pt x="682879" y="40474"/>
                </a:lnTo>
                <a:lnTo>
                  <a:pt x="682675" y="40284"/>
                </a:lnTo>
                <a:lnTo>
                  <a:pt x="682282" y="40284"/>
                </a:lnTo>
                <a:lnTo>
                  <a:pt x="673354" y="40284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1745769" y="2311376"/>
            <a:ext cx="699055" cy="133702"/>
          </a:xfrm>
          <a:custGeom>
            <a:avLst/>
            <a:gdLst/>
            <a:ahLst/>
            <a:cxnLst/>
            <a:rect l="l" t="t" r="r" b="b"/>
            <a:pathLst>
              <a:path w="770255" h="147319">
                <a:moveTo>
                  <a:pt x="64693" y="135331"/>
                </a:moveTo>
                <a:lnTo>
                  <a:pt x="64693" y="134937"/>
                </a:lnTo>
                <a:lnTo>
                  <a:pt x="64693" y="134340"/>
                </a:lnTo>
                <a:lnTo>
                  <a:pt x="63703" y="134747"/>
                </a:lnTo>
                <a:lnTo>
                  <a:pt x="56362" y="137515"/>
                </a:lnTo>
                <a:lnTo>
                  <a:pt x="50203" y="137922"/>
                </a:lnTo>
                <a:lnTo>
                  <a:pt x="43662" y="137922"/>
                </a:lnTo>
                <a:lnTo>
                  <a:pt x="28407" y="135022"/>
                </a:lnTo>
                <a:lnTo>
                  <a:pt x="18064" y="127228"/>
                </a:lnTo>
                <a:lnTo>
                  <a:pt x="12185" y="115901"/>
                </a:lnTo>
                <a:lnTo>
                  <a:pt x="10325" y="102400"/>
                </a:lnTo>
                <a:lnTo>
                  <a:pt x="14019" y="80989"/>
                </a:lnTo>
                <a:lnTo>
                  <a:pt x="24261" y="63877"/>
                </a:lnTo>
                <a:lnTo>
                  <a:pt x="39787" y="52533"/>
                </a:lnTo>
                <a:lnTo>
                  <a:pt x="59334" y="48425"/>
                </a:lnTo>
                <a:lnTo>
                  <a:pt x="64693" y="48425"/>
                </a:lnTo>
                <a:lnTo>
                  <a:pt x="69253" y="49022"/>
                </a:lnTo>
                <a:lnTo>
                  <a:pt x="74218" y="50800"/>
                </a:lnTo>
                <a:lnTo>
                  <a:pt x="75209" y="51003"/>
                </a:lnTo>
                <a:lnTo>
                  <a:pt x="75412" y="51003"/>
                </a:lnTo>
                <a:lnTo>
                  <a:pt x="75603" y="50406"/>
                </a:lnTo>
                <a:lnTo>
                  <a:pt x="77393" y="43065"/>
                </a:lnTo>
                <a:lnTo>
                  <a:pt x="77597" y="42265"/>
                </a:lnTo>
                <a:lnTo>
                  <a:pt x="77393" y="41871"/>
                </a:lnTo>
                <a:lnTo>
                  <a:pt x="77000" y="41668"/>
                </a:lnTo>
                <a:lnTo>
                  <a:pt x="73418" y="40081"/>
                </a:lnTo>
                <a:lnTo>
                  <a:pt x="67665" y="39293"/>
                </a:lnTo>
                <a:lnTo>
                  <a:pt x="59537" y="39293"/>
                </a:lnTo>
                <a:lnTo>
                  <a:pt x="36084" y="44229"/>
                </a:lnTo>
                <a:lnTo>
                  <a:pt x="17191" y="57797"/>
                </a:lnTo>
                <a:lnTo>
                  <a:pt x="4586" y="78137"/>
                </a:lnTo>
                <a:lnTo>
                  <a:pt x="0" y="103390"/>
                </a:lnTo>
                <a:lnTo>
                  <a:pt x="3116" y="122131"/>
                </a:lnTo>
                <a:lnTo>
                  <a:pt x="11831" y="135885"/>
                </a:lnTo>
                <a:lnTo>
                  <a:pt x="25197" y="144354"/>
                </a:lnTo>
                <a:lnTo>
                  <a:pt x="42265" y="147243"/>
                </a:lnTo>
                <a:lnTo>
                  <a:pt x="49809" y="147243"/>
                </a:lnTo>
                <a:lnTo>
                  <a:pt x="64693" y="135331"/>
                </a:lnTo>
                <a:close/>
              </a:path>
              <a:path w="770255" h="147319">
                <a:moveTo>
                  <a:pt x="135585" y="39293"/>
                </a:moveTo>
                <a:lnTo>
                  <a:pt x="113882" y="44691"/>
                </a:lnTo>
                <a:lnTo>
                  <a:pt x="97091" y="59112"/>
                </a:lnTo>
                <a:lnTo>
                  <a:pt x="86254" y="79895"/>
                </a:lnTo>
                <a:lnTo>
                  <a:pt x="82410" y="104381"/>
                </a:lnTo>
                <a:lnTo>
                  <a:pt x="85014" y="122463"/>
                </a:lnTo>
                <a:lnTo>
                  <a:pt x="92530" y="135932"/>
                </a:lnTo>
                <a:lnTo>
                  <a:pt x="104511" y="144341"/>
                </a:lnTo>
                <a:lnTo>
                  <a:pt x="120510" y="147243"/>
                </a:lnTo>
                <a:lnTo>
                  <a:pt x="142138" y="141622"/>
                </a:lnTo>
                <a:lnTo>
                  <a:pt x="158580" y="126830"/>
                </a:lnTo>
                <a:lnTo>
                  <a:pt x="169032" y="105972"/>
                </a:lnTo>
                <a:lnTo>
                  <a:pt x="172694" y="82156"/>
                </a:lnTo>
                <a:lnTo>
                  <a:pt x="170105" y="64159"/>
                </a:lnTo>
                <a:lnTo>
                  <a:pt x="162698" y="50680"/>
                </a:lnTo>
                <a:lnTo>
                  <a:pt x="151011" y="42224"/>
                </a:lnTo>
                <a:lnTo>
                  <a:pt x="135585" y="39293"/>
                </a:lnTo>
                <a:close/>
              </a:path>
              <a:path w="770255" h="147319">
                <a:moveTo>
                  <a:pt x="134391" y="48221"/>
                </a:moveTo>
                <a:lnTo>
                  <a:pt x="147583" y="51097"/>
                </a:lnTo>
                <a:lnTo>
                  <a:pt x="156271" y="58716"/>
                </a:lnTo>
                <a:lnTo>
                  <a:pt x="161014" y="69572"/>
                </a:lnTo>
                <a:lnTo>
                  <a:pt x="162369" y="82156"/>
                </a:lnTo>
                <a:lnTo>
                  <a:pt x="158947" y="104379"/>
                </a:lnTo>
                <a:lnTo>
                  <a:pt x="149998" y="122116"/>
                </a:lnTo>
                <a:lnTo>
                  <a:pt x="137064" y="133862"/>
                </a:lnTo>
                <a:lnTo>
                  <a:pt x="121691" y="138112"/>
                </a:lnTo>
                <a:lnTo>
                  <a:pt x="108346" y="135462"/>
                </a:lnTo>
                <a:lnTo>
                  <a:pt x="99294" y="128217"/>
                </a:lnTo>
                <a:lnTo>
                  <a:pt x="94148" y="117436"/>
                </a:lnTo>
                <a:lnTo>
                  <a:pt x="92519" y="104178"/>
                </a:lnTo>
                <a:lnTo>
                  <a:pt x="95770" y="82458"/>
                </a:lnTo>
                <a:lnTo>
                  <a:pt x="104678" y="64665"/>
                </a:lnTo>
                <a:lnTo>
                  <a:pt x="117974" y="52639"/>
                </a:lnTo>
                <a:lnTo>
                  <a:pt x="134391" y="48221"/>
                </a:lnTo>
                <a:close/>
              </a:path>
              <a:path w="770255" h="147319">
                <a:moveTo>
                  <a:pt x="187426" y="144272"/>
                </a:moveTo>
                <a:lnTo>
                  <a:pt x="187426" y="144856"/>
                </a:lnTo>
                <a:lnTo>
                  <a:pt x="187426" y="145059"/>
                </a:lnTo>
                <a:lnTo>
                  <a:pt x="188226" y="145059"/>
                </a:lnTo>
                <a:lnTo>
                  <a:pt x="196557" y="145059"/>
                </a:lnTo>
                <a:lnTo>
                  <a:pt x="197345" y="145059"/>
                </a:lnTo>
                <a:lnTo>
                  <a:pt x="197345" y="144856"/>
                </a:lnTo>
                <a:lnTo>
                  <a:pt x="197548" y="144272"/>
                </a:lnTo>
                <a:lnTo>
                  <a:pt x="209257" y="78587"/>
                </a:lnTo>
                <a:lnTo>
                  <a:pt x="210045" y="75006"/>
                </a:lnTo>
                <a:lnTo>
                  <a:pt x="240325" y="49303"/>
                </a:lnTo>
                <a:lnTo>
                  <a:pt x="249732" y="48018"/>
                </a:lnTo>
                <a:lnTo>
                  <a:pt x="259735" y="50289"/>
                </a:lnTo>
                <a:lnTo>
                  <a:pt x="265290" y="56503"/>
                </a:lnTo>
                <a:lnTo>
                  <a:pt x="267234" y="65769"/>
                </a:lnTo>
                <a:lnTo>
                  <a:pt x="266407" y="77190"/>
                </a:lnTo>
                <a:lnTo>
                  <a:pt x="254304" y="144068"/>
                </a:lnTo>
                <a:lnTo>
                  <a:pt x="254101" y="144665"/>
                </a:lnTo>
                <a:lnTo>
                  <a:pt x="254495" y="145059"/>
                </a:lnTo>
                <a:lnTo>
                  <a:pt x="255295" y="145059"/>
                </a:lnTo>
                <a:lnTo>
                  <a:pt x="263232" y="145059"/>
                </a:lnTo>
                <a:lnTo>
                  <a:pt x="264223" y="145059"/>
                </a:lnTo>
                <a:lnTo>
                  <a:pt x="264426" y="144856"/>
                </a:lnTo>
                <a:lnTo>
                  <a:pt x="264617" y="144272"/>
                </a:lnTo>
                <a:lnTo>
                  <a:pt x="276529" y="78778"/>
                </a:lnTo>
                <a:lnTo>
                  <a:pt x="276989" y="58464"/>
                </a:lnTo>
                <a:lnTo>
                  <a:pt x="271314" y="46462"/>
                </a:lnTo>
                <a:lnTo>
                  <a:pt x="262294" y="40748"/>
                </a:lnTo>
                <a:lnTo>
                  <a:pt x="252717" y="39293"/>
                </a:lnTo>
                <a:lnTo>
                  <a:pt x="240580" y="40852"/>
                </a:lnTo>
                <a:lnTo>
                  <a:pt x="229916" y="45219"/>
                </a:lnTo>
                <a:lnTo>
                  <a:pt x="220482" y="51932"/>
                </a:lnTo>
                <a:lnTo>
                  <a:pt x="212039" y="60528"/>
                </a:lnTo>
                <a:lnTo>
                  <a:pt x="213220" y="53784"/>
                </a:lnTo>
                <a:lnTo>
                  <a:pt x="214414" y="44259"/>
                </a:lnTo>
                <a:lnTo>
                  <a:pt x="214414" y="42075"/>
                </a:lnTo>
                <a:lnTo>
                  <a:pt x="214414" y="41478"/>
                </a:lnTo>
                <a:lnTo>
                  <a:pt x="214210" y="41275"/>
                </a:lnTo>
                <a:lnTo>
                  <a:pt x="213626" y="41275"/>
                </a:lnTo>
                <a:lnTo>
                  <a:pt x="206273" y="41275"/>
                </a:lnTo>
                <a:lnTo>
                  <a:pt x="205282" y="41275"/>
                </a:lnTo>
                <a:lnTo>
                  <a:pt x="205282" y="41668"/>
                </a:lnTo>
                <a:lnTo>
                  <a:pt x="205092" y="42265"/>
                </a:lnTo>
                <a:lnTo>
                  <a:pt x="204685" y="47028"/>
                </a:lnTo>
                <a:lnTo>
                  <a:pt x="203695" y="54178"/>
                </a:lnTo>
                <a:lnTo>
                  <a:pt x="201714" y="65481"/>
                </a:lnTo>
                <a:lnTo>
                  <a:pt x="187426" y="144272"/>
                </a:lnTo>
                <a:close/>
              </a:path>
              <a:path w="770255" h="147319">
                <a:moveTo>
                  <a:pt x="336448" y="136131"/>
                </a:moveTo>
                <a:lnTo>
                  <a:pt x="336448" y="135534"/>
                </a:lnTo>
                <a:lnTo>
                  <a:pt x="336054" y="135331"/>
                </a:lnTo>
                <a:lnTo>
                  <a:pt x="335457" y="135534"/>
                </a:lnTo>
                <a:lnTo>
                  <a:pt x="330301" y="137922"/>
                </a:lnTo>
                <a:lnTo>
                  <a:pt x="326732" y="138315"/>
                </a:lnTo>
                <a:lnTo>
                  <a:pt x="322961" y="138315"/>
                </a:lnTo>
                <a:lnTo>
                  <a:pt x="314223" y="138315"/>
                </a:lnTo>
                <a:lnTo>
                  <a:pt x="311454" y="132359"/>
                </a:lnTo>
                <a:lnTo>
                  <a:pt x="313232" y="122047"/>
                </a:lnTo>
                <a:lnTo>
                  <a:pt x="326529" y="50203"/>
                </a:lnTo>
                <a:lnTo>
                  <a:pt x="347967" y="50203"/>
                </a:lnTo>
                <a:lnTo>
                  <a:pt x="348754" y="50203"/>
                </a:lnTo>
                <a:lnTo>
                  <a:pt x="348957" y="50012"/>
                </a:lnTo>
                <a:lnTo>
                  <a:pt x="349148" y="49022"/>
                </a:lnTo>
                <a:lnTo>
                  <a:pt x="350545" y="42265"/>
                </a:lnTo>
                <a:lnTo>
                  <a:pt x="350735" y="41668"/>
                </a:lnTo>
                <a:lnTo>
                  <a:pt x="350342" y="41275"/>
                </a:lnTo>
                <a:lnTo>
                  <a:pt x="349554" y="41275"/>
                </a:lnTo>
                <a:lnTo>
                  <a:pt x="328320" y="41275"/>
                </a:lnTo>
                <a:lnTo>
                  <a:pt x="334073" y="11112"/>
                </a:lnTo>
                <a:lnTo>
                  <a:pt x="333679" y="10718"/>
                </a:lnTo>
                <a:lnTo>
                  <a:pt x="333082" y="10922"/>
                </a:lnTo>
                <a:lnTo>
                  <a:pt x="330098" y="12306"/>
                </a:lnTo>
                <a:lnTo>
                  <a:pt x="327520" y="12700"/>
                </a:lnTo>
                <a:lnTo>
                  <a:pt x="324154" y="13093"/>
                </a:lnTo>
                <a:lnTo>
                  <a:pt x="323748" y="13093"/>
                </a:lnTo>
                <a:lnTo>
                  <a:pt x="323557" y="13296"/>
                </a:lnTo>
                <a:lnTo>
                  <a:pt x="318198" y="41275"/>
                </a:lnTo>
                <a:lnTo>
                  <a:pt x="303110" y="41275"/>
                </a:lnTo>
                <a:lnTo>
                  <a:pt x="302323" y="41275"/>
                </a:lnTo>
                <a:lnTo>
                  <a:pt x="302120" y="41478"/>
                </a:lnTo>
                <a:lnTo>
                  <a:pt x="301929" y="42075"/>
                </a:lnTo>
                <a:lnTo>
                  <a:pt x="300532" y="49022"/>
                </a:lnTo>
                <a:lnTo>
                  <a:pt x="300342" y="50203"/>
                </a:lnTo>
                <a:lnTo>
                  <a:pt x="300532" y="50203"/>
                </a:lnTo>
                <a:lnTo>
                  <a:pt x="301332" y="50203"/>
                </a:lnTo>
                <a:lnTo>
                  <a:pt x="316407" y="50203"/>
                </a:lnTo>
                <a:lnTo>
                  <a:pt x="303707" y="120853"/>
                </a:lnTo>
                <a:lnTo>
                  <a:pt x="303066" y="133345"/>
                </a:lnTo>
                <a:lnTo>
                  <a:pt x="306165" y="141487"/>
                </a:lnTo>
                <a:lnTo>
                  <a:pt x="312055" y="145909"/>
                </a:lnTo>
                <a:lnTo>
                  <a:pt x="319786" y="147243"/>
                </a:lnTo>
                <a:lnTo>
                  <a:pt x="325335" y="147243"/>
                </a:lnTo>
                <a:lnTo>
                  <a:pt x="335064" y="142684"/>
                </a:lnTo>
                <a:lnTo>
                  <a:pt x="336448" y="136131"/>
                </a:lnTo>
                <a:close/>
              </a:path>
              <a:path w="770255" h="147319">
                <a:moveTo>
                  <a:pt x="441871" y="43065"/>
                </a:moveTo>
                <a:lnTo>
                  <a:pt x="441871" y="42265"/>
                </a:lnTo>
                <a:lnTo>
                  <a:pt x="441871" y="42075"/>
                </a:lnTo>
                <a:lnTo>
                  <a:pt x="441680" y="41871"/>
                </a:lnTo>
                <a:lnTo>
                  <a:pt x="435914" y="39890"/>
                </a:lnTo>
                <a:lnTo>
                  <a:pt x="428980" y="39293"/>
                </a:lnTo>
                <a:lnTo>
                  <a:pt x="421436" y="39293"/>
                </a:lnTo>
                <a:lnTo>
                  <a:pt x="392802" y="44892"/>
                </a:lnTo>
                <a:lnTo>
                  <a:pt x="370828" y="59680"/>
                </a:lnTo>
                <a:lnTo>
                  <a:pt x="356744" y="80645"/>
                </a:lnTo>
                <a:lnTo>
                  <a:pt x="351777" y="104775"/>
                </a:lnTo>
                <a:lnTo>
                  <a:pt x="354953" y="123631"/>
                </a:lnTo>
                <a:lnTo>
                  <a:pt x="363786" y="136872"/>
                </a:lnTo>
                <a:lnTo>
                  <a:pt x="377232" y="144681"/>
                </a:lnTo>
                <a:lnTo>
                  <a:pt x="394246" y="147243"/>
                </a:lnTo>
                <a:lnTo>
                  <a:pt x="402097" y="146869"/>
                </a:lnTo>
                <a:lnTo>
                  <a:pt x="441871" y="43065"/>
                </a:lnTo>
                <a:close/>
              </a:path>
              <a:path w="770255" h="147319">
                <a:moveTo>
                  <a:pt x="415086" y="134937"/>
                </a:moveTo>
                <a:lnTo>
                  <a:pt x="409930" y="137325"/>
                </a:lnTo>
                <a:lnTo>
                  <a:pt x="403771" y="138315"/>
                </a:lnTo>
                <a:lnTo>
                  <a:pt x="396227" y="138315"/>
                </a:lnTo>
                <a:lnTo>
                  <a:pt x="380989" y="135967"/>
                </a:lnTo>
                <a:lnTo>
                  <a:pt x="370285" y="129209"/>
                </a:lnTo>
                <a:lnTo>
                  <a:pt x="363971" y="118470"/>
                </a:lnTo>
                <a:lnTo>
                  <a:pt x="361899" y="104178"/>
                </a:lnTo>
                <a:lnTo>
                  <a:pt x="366237" y="82849"/>
                </a:lnTo>
                <a:lnTo>
                  <a:pt x="378296" y="64939"/>
                </a:lnTo>
                <a:lnTo>
                  <a:pt x="396644" y="52609"/>
                </a:lnTo>
                <a:lnTo>
                  <a:pt x="419849" y="48018"/>
                </a:lnTo>
                <a:lnTo>
                  <a:pt x="425208" y="48018"/>
                </a:lnTo>
                <a:lnTo>
                  <a:pt x="428777" y="48615"/>
                </a:lnTo>
                <a:lnTo>
                  <a:pt x="430758" y="49022"/>
                </a:lnTo>
                <a:lnTo>
                  <a:pt x="415086" y="134937"/>
                </a:lnTo>
                <a:close/>
              </a:path>
              <a:path w="770255" h="147319">
                <a:moveTo>
                  <a:pt x="457746" y="144068"/>
                </a:moveTo>
                <a:lnTo>
                  <a:pt x="457746" y="144856"/>
                </a:lnTo>
                <a:lnTo>
                  <a:pt x="458139" y="145059"/>
                </a:lnTo>
                <a:lnTo>
                  <a:pt x="458736" y="145059"/>
                </a:lnTo>
                <a:lnTo>
                  <a:pt x="466674" y="145059"/>
                </a:lnTo>
                <a:lnTo>
                  <a:pt x="467474" y="145059"/>
                </a:lnTo>
                <a:lnTo>
                  <a:pt x="467664" y="144856"/>
                </a:lnTo>
                <a:lnTo>
                  <a:pt x="467868" y="144272"/>
                </a:lnTo>
                <a:lnTo>
                  <a:pt x="486321" y="42468"/>
                </a:lnTo>
                <a:lnTo>
                  <a:pt x="486524" y="41668"/>
                </a:lnTo>
                <a:lnTo>
                  <a:pt x="486321" y="41275"/>
                </a:lnTo>
                <a:lnTo>
                  <a:pt x="485533" y="41275"/>
                </a:lnTo>
                <a:lnTo>
                  <a:pt x="477393" y="41275"/>
                </a:lnTo>
                <a:lnTo>
                  <a:pt x="476796" y="41275"/>
                </a:lnTo>
                <a:lnTo>
                  <a:pt x="476605" y="41275"/>
                </a:lnTo>
                <a:lnTo>
                  <a:pt x="476402" y="42075"/>
                </a:lnTo>
                <a:lnTo>
                  <a:pt x="457746" y="144068"/>
                </a:lnTo>
                <a:close/>
              </a:path>
              <a:path w="770255" h="147319">
                <a:moveTo>
                  <a:pt x="486714" y="13893"/>
                </a:moveTo>
                <a:lnTo>
                  <a:pt x="491083" y="13893"/>
                </a:lnTo>
                <a:lnTo>
                  <a:pt x="493864" y="10922"/>
                </a:lnTo>
                <a:lnTo>
                  <a:pt x="494068" y="7150"/>
                </a:lnTo>
                <a:lnTo>
                  <a:pt x="494652" y="3378"/>
                </a:lnTo>
                <a:lnTo>
                  <a:pt x="492671" y="0"/>
                </a:lnTo>
                <a:lnTo>
                  <a:pt x="488302" y="0"/>
                </a:lnTo>
                <a:lnTo>
                  <a:pt x="483743" y="0"/>
                </a:lnTo>
                <a:lnTo>
                  <a:pt x="480961" y="2984"/>
                </a:lnTo>
                <a:lnTo>
                  <a:pt x="480364" y="6743"/>
                </a:lnTo>
                <a:lnTo>
                  <a:pt x="479971" y="10922"/>
                </a:lnTo>
                <a:lnTo>
                  <a:pt x="482358" y="13893"/>
                </a:lnTo>
                <a:lnTo>
                  <a:pt x="486714" y="13893"/>
                </a:lnTo>
                <a:close/>
              </a:path>
              <a:path w="770255" h="147319">
                <a:moveTo>
                  <a:pt x="502945" y="144272"/>
                </a:moveTo>
                <a:lnTo>
                  <a:pt x="502945" y="144856"/>
                </a:lnTo>
                <a:lnTo>
                  <a:pt x="502945" y="145059"/>
                </a:lnTo>
                <a:lnTo>
                  <a:pt x="503732" y="145059"/>
                </a:lnTo>
                <a:lnTo>
                  <a:pt x="512076" y="145059"/>
                </a:lnTo>
                <a:lnTo>
                  <a:pt x="512864" y="145059"/>
                </a:lnTo>
                <a:lnTo>
                  <a:pt x="512864" y="144856"/>
                </a:lnTo>
                <a:lnTo>
                  <a:pt x="513067" y="144272"/>
                </a:lnTo>
                <a:lnTo>
                  <a:pt x="524776" y="78587"/>
                </a:lnTo>
                <a:lnTo>
                  <a:pt x="525564" y="75006"/>
                </a:lnTo>
                <a:lnTo>
                  <a:pt x="555844" y="49303"/>
                </a:lnTo>
                <a:lnTo>
                  <a:pt x="565251" y="48018"/>
                </a:lnTo>
                <a:lnTo>
                  <a:pt x="575254" y="50289"/>
                </a:lnTo>
                <a:lnTo>
                  <a:pt x="580809" y="56503"/>
                </a:lnTo>
                <a:lnTo>
                  <a:pt x="582753" y="65769"/>
                </a:lnTo>
                <a:lnTo>
                  <a:pt x="581926" y="77190"/>
                </a:lnTo>
                <a:lnTo>
                  <a:pt x="569810" y="144068"/>
                </a:lnTo>
                <a:lnTo>
                  <a:pt x="569620" y="144665"/>
                </a:lnTo>
                <a:lnTo>
                  <a:pt x="570014" y="145059"/>
                </a:lnTo>
                <a:lnTo>
                  <a:pt x="570814" y="145059"/>
                </a:lnTo>
                <a:lnTo>
                  <a:pt x="578751" y="145059"/>
                </a:lnTo>
                <a:lnTo>
                  <a:pt x="579742" y="145059"/>
                </a:lnTo>
                <a:lnTo>
                  <a:pt x="579932" y="144856"/>
                </a:lnTo>
                <a:lnTo>
                  <a:pt x="580136" y="144272"/>
                </a:lnTo>
                <a:lnTo>
                  <a:pt x="592035" y="78778"/>
                </a:lnTo>
                <a:lnTo>
                  <a:pt x="592503" y="58464"/>
                </a:lnTo>
                <a:lnTo>
                  <a:pt x="586830" y="46462"/>
                </a:lnTo>
                <a:lnTo>
                  <a:pt x="577807" y="40748"/>
                </a:lnTo>
                <a:lnTo>
                  <a:pt x="568223" y="39293"/>
                </a:lnTo>
                <a:lnTo>
                  <a:pt x="556093" y="40852"/>
                </a:lnTo>
                <a:lnTo>
                  <a:pt x="545431" y="45219"/>
                </a:lnTo>
                <a:lnTo>
                  <a:pt x="535996" y="51932"/>
                </a:lnTo>
                <a:lnTo>
                  <a:pt x="527545" y="60528"/>
                </a:lnTo>
                <a:lnTo>
                  <a:pt x="528739" y="53784"/>
                </a:lnTo>
                <a:lnTo>
                  <a:pt x="529932" y="44259"/>
                </a:lnTo>
                <a:lnTo>
                  <a:pt x="529932" y="42075"/>
                </a:lnTo>
                <a:lnTo>
                  <a:pt x="529932" y="41478"/>
                </a:lnTo>
                <a:lnTo>
                  <a:pt x="529729" y="41275"/>
                </a:lnTo>
                <a:lnTo>
                  <a:pt x="529132" y="41275"/>
                </a:lnTo>
                <a:lnTo>
                  <a:pt x="521792" y="41275"/>
                </a:lnTo>
                <a:lnTo>
                  <a:pt x="520801" y="41275"/>
                </a:lnTo>
                <a:lnTo>
                  <a:pt x="520801" y="41668"/>
                </a:lnTo>
                <a:lnTo>
                  <a:pt x="520598" y="42265"/>
                </a:lnTo>
                <a:lnTo>
                  <a:pt x="520204" y="47028"/>
                </a:lnTo>
                <a:lnTo>
                  <a:pt x="519214" y="54178"/>
                </a:lnTo>
                <a:lnTo>
                  <a:pt x="517232" y="65481"/>
                </a:lnTo>
                <a:lnTo>
                  <a:pt x="502945" y="144272"/>
                </a:lnTo>
                <a:close/>
              </a:path>
              <a:path w="770255" h="147319">
                <a:moveTo>
                  <a:pt x="681939" y="131165"/>
                </a:moveTo>
                <a:lnTo>
                  <a:pt x="681939" y="130568"/>
                </a:lnTo>
                <a:lnTo>
                  <a:pt x="681736" y="130175"/>
                </a:lnTo>
                <a:lnTo>
                  <a:pt x="680935" y="130378"/>
                </a:lnTo>
                <a:lnTo>
                  <a:pt x="674045" y="134069"/>
                </a:lnTo>
                <a:lnTo>
                  <a:pt x="667151" y="136383"/>
                </a:lnTo>
                <a:lnTo>
                  <a:pt x="660402" y="137580"/>
                </a:lnTo>
                <a:lnTo>
                  <a:pt x="653948" y="137922"/>
                </a:lnTo>
                <a:lnTo>
                  <a:pt x="640102" y="135508"/>
                </a:lnTo>
                <a:lnTo>
                  <a:pt x="630683" y="128887"/>
                </a:lnTo>
                <a:lnTo>
                  <a:pt x="625210" y="118992"/>
                </a:lnTo>
                <a:lnTo>
                  <a:pt x="623201" y="106756"/>
                </a:lnTo>
                <a:lnTo>
                  <a:pt x="623201" y="104775"/>
                </a:lnTo>
                <a:lnTo>
                  <a:pt x="623392" y="100012"/>
                </a:lnTo>
                <a:lnTo>
                  <a:pt x="623989" y="96647"/>
                </a:lnTo>
                <a:lnTo>
                  <a:pt x="655467" y="95725"/>
                </a:lnTo>
                <a:lnTo>
                  <a:pt x="677887" y="89595"/>
                </a:lnTo>
                <a:lnTo>
                  <a:pt x="691268" y="78555"/>
                </a:lnTo>
                <a:lnTo>
                  <a:pt x="695629" y="62903"/>
                </a:lnTo>
                <a:lnTo>
                  <a:pt x="694163" y="54274"/>
                </a:lnTo>
                <a:lnTo>
                  <a:pt x="689403" y="46707"/>
                </a:lnTo>
                <a:lnTo>
                  <a:pt x="680810" y="41336"/>
                </a:lnTo>
                <a:lnTo>
                  <a:pt x="667842" y="39293"/>
                </a:lnTo>
                <a:lnTo>
                  <a:pt x="646150" y="44837"/>
                </a:lnTo>
                <a:lnTo>
                  <a:pt x="629000" y="59532"/>
                </a:lnTo>
                <a:lnTo>
                  <a:pt x="617730" y="80479"/>
                </a:lnTo>
                <a:lnTo>
                  <a:pt x="613676" y="104775"/>
                </a:lnTo>
                <a:lnTo>
                  <a:pt x="616290" y="122796"/>
                </a:lnTo>
                <a:lnTo>
                  <a:pt x="623870" y="136129"/>
                </a:lnTo>
                <a:lnTo>
                  <a:pt x="636024" y="144403"/>
                </a:lnTo>
                <a:lnTo>
                  <a:pt x="652360" y="147243"/>
                </a:lnTo>
                <a:lnTo>
                  <a:pt x="660818" y="146834"/>
                </a:lnTo>
                <a:lnTo>
                  <a:pt x="667916" y="145605"/>
                </a:lnTo>
                <a:lnTo>
                  <a:pt x="673936" y="143557"/>
                </a:lnTo>
                <a:lnTo>
                  <a:pt x="679157" y="140690"/>
                </a:lnTo>
                <a:lnTo>
                  <a:pt x="680148" y="140296"/>
                </a:lnTo>
                <a:lnTo>
                  <a:pt x="680351" y="139306"/>
                </a:lnTo>
                <a:lnTo>
                  <a:pt x="681939" y="131165"/>
                </a:lnTo>
                <a:close/>
              </a:path>
              <a:path w="770255" h="147319">
                <a:moveTo>
                  <a:pt x="624979" y="88506"/>
                </a:moveTo>
                <a:lnTo>
                  <a:pt x="631294" y="71796"/>
                </a:lnTo>
                <a:lnTo>
                  <a:pt x="640808" y="59032"/>
                </a:lnTo>
                <a:lnTo>
                  <a:pt x="652777" y="50883"/>
                </a:lnTo>
                <a:lnTo>
                  <a:pt x="666457" y="48018"/>
                </a:lnTo>
                <a:lnTo>
                  <a:pt x="684517" y="48018"/>
                </a:lnTo>
                <a:lnTo>
                  <a:pt x="686104" y="58547"/>
                </a:lnTo>
                <a:lnTo>
                  <a:pt x="686104" y="63893"/>
                </a:lnTo>
                <a:lnTo>
                  <a:pt x="683917" y="73545"/>
                </a:lnTo>
                <a:lnTo>
                  <a:pt x="675035" y="82005"/>
                </a:lnTo>
                <a:lnTo>
                  <a:pt x="656406" y="87562"/>
                </a:lnTo>
                <a:lnTo>
                  <a:pt x="624979" y="88506"/>
                </a:lnTo>
                <a:close/>
              </a:path>
              <a:path w="770255" h="147319">
                <a:moveTo>
                  <a:pt x="724446" y="41275"/>
                </a:moveTo>
                <a:lnTo>
                  <a:pt x="723849" y="41275"/>
                </a:lnTo>
                <a:lnTo>
                  <a:pt x="723455" y="41478"/>
                </a:lnTo>
                <a:lnTo>
                  <a:pt x="723455" y="42075"/>
                </a:lnTo>
                <a:lnTo>
                  <a:pt x="723205" y="46844"/>
                </a:lnTo>
                <a:lnTo>
                  <a:pt x="722490" y="52862"/>
                </a:lnTo>
                <a:lnTo>
                  <a:pt x="721365" y="60182"/>
                </a:lnTo>
                <a:lnTo>
                  <a:pt x="719886" y="68859"/>
                </a:lnTo>
                <a:lnTo>
                  <a:pt x="705993" y="144272"/>
                </a:lnTo>
                <a:lnTo>
                  <a:pt x="705993" y="144665"/>
                </a:lnTo>
                <a:lnTo>
                  <a:pt x="706386" y="145059"/>
                </a:lnTo>
                <a:lnTo>
                  <a:pt x="706983" y="145059"/>
                </a:lnTo>
                <a:lnTo>
                  <a:pt x="715124" y="145059"/>
                </a:lnTo>
                <a:lnTo>
                  <a:pt x="715911" y="145059"/>
                </a:lnTo>
                <a:lnTo>
                  <a:pt x="715911" y="144856"/>
                </a:lnTo>
                <a:lnTo>
                  <a:pt x="716114" y="144272"/>
                </a:lnTo>
                <a:lnTo>
                  <a:pt x="727621" y="80175"/>
                </a:lnTo>
                <a:lnTo>
                  <a:pt x="728611" y="76403"/>
                </a:lnTo>
                <a:lnTo>
                  <a:pt x="729411" y="74815"/>
                </a:lnTo>
                <a:lnTo>
                  <a:pt x="731989" y="71831"/>
                </a:lnTo>
                <a:lnTo>
                  <a:pt x="738954" y="63653"/>
                </a:lnTo>
                <a:lnTo>
                  <a:pt x="747518" y="56978"/>
                </a:lnTo>
                <a:lnTo>
                  <a:pt x="757050" y="52275"/>
                </a:lnTo>
                <a:lnTo>
                  <a:pt x="766914" y="50012"/>
                </a:lnTo>
                <a:lnTo>
                  <a:pt x="767511" y="50012"/>
                </a:lnTo>
                <a:lnTo>
                  <a:pt x="768108" y="49415"/>
                </a:lnTo>
                <a:lnTo>
                  <a:pt x="768299" y="48818"/>
                </a:lnTo>
                <a:lnTo>
                  <a:pt x="769886" y="40487"/>
                </a:lnTo>
                <a:lnTo>
                  <a:pt x="770089" y="39687"/>
                </a:lnTo>
                <a:lnTo>
                  <a:pt x="769493" y="39293"/>
                </a:lnTo>
                <a:lnTo>
                  <a:pt x="768896" y="39293"/>
                </a:lnTo>
                <a:lnTo>
                  <a:pt x="758720" y="41318"/>
                </a:lnTo>
                <a:lnTo>
                  <a:pt x="748061" y="46710"/>
                </a:lnTo>
                <a:lnTo>
                  <a:pt x="738145" y="54445"/>
                </a:lnTo>
                <a:lnTo>
                  <a:pt x="730199" y="63500"/>
                </a:lnTo>
                <a:lnTo>
                  <a:pt x="731189" y="58343"/>
                </a:lnTo>
                <a:lnTo>
                  <a:pt x="732777" y="44843"/>
                </a:lnTo>
                <a:lnTo>
                  <a:pt x="732586" y="42075"/>
                </a:lnTo>
                <a:lnTo>
                  <a:pt x="732586" y="41478"/>
                </a:lnTo>
                <a:lnTo>
                  <a:pt x="732383" y="41275"/>
                </a:lnTo>
                <a:lnTo>
                  <a:pt x="731786" y="41275"/>
                </a:lnTo>
                <a:lnTo>
                  <a:pt x="724446" y="41275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1745954" y="2610915"/>
            <a:ext cx="644883" cy="134855"/>
          </a:xfrm>
          <a:custGeom>
            <a:avLst/>
            <a:gdLst/>
            <a:ahLst/>
            <a:cxnLst/>
            <a:rect l="l" t="t" r="r" b="b"/>
            <a:pathLst>
              <a:path w="710565" h="148589">
                <a:moveTo>
                  <a:pt x="90093" y="44056"/>
                </a:moveTo>
                <a:lnTo>
                  <a:pt x="90093" y="43268"/>
                </a:lnTo>
                <a:lnTo>
                  <a:pt x="90093" y="43065"/>
                </a:lnTo>
                <a:lnTo>
                  <a:pt x="89890" y="42862"/>
                </a:lnTo>
                <a:lnTo>
                  <a:pt x="84137" y="40881"/>
                </a:lnTo>
                <a:lnTo>
                  <a:pt x="77190" y="40284"/>
                </a:lnTo>
                <a:lnTo>
                  <a:pt x="69646" y="40284"/>
                </a:lnTo>
                <a:lnTo>
                  <a:pt x="41019" y="45885"/>
                </a:lnTo>
                <a:lnTo>
                  <a:pt x="19049" y="60677"/>
                </a:lnTo>
                <a:lnTo>
                  <a:pt x="4967" y="81646"/>
                </a:lnTo>
                <a:lnTo>
                  <a:pt x="0" y="105778"/>
                </a:lnTo>
                <a:lnTo>
                  <a:pt x="3174" y="124633"/>
                </a:lnTo>
                <a:lnTo>
                  <a:pt x="12004" y="137869"/>
                </a:lnTo>
                <a:lnTo>
                  <a:pt x="25449" y="145674"/>
                </a:lnTo>
                <a:lnTo>
                  <a:pt x="42468" y="148234"/>
                </a:lnTo>
                <a:lnTo>
                  <a:pt x="50313" y="147859"/>
                </a:lnTo>
                <a:lnTo>
                  <a:pt x="90093" y="44056"/>
                </a:lnTo>
                <a:close/>
              </a:path>
              <a:path w="710565" h="148589">
                <a:moveTo>
                  <a:pt x="63296" y="135940"/>
                </a:moveTo>
                <a:lnTo>
                  <a:pt x="58140" y="138315"/>
                </a:lnTo>
                <a:lnTo>
                  <a:pt x="51993" y="139306"/>
                </a:lnTo>
                <a:lnTo>
                  <a:pt x="44450" y="139306"/>
                </a:lnTo>
                <a:lnTo>
                  <a:pt x="29206" y="136960"/>
                </a:lnTo>
                <a:lnTo>
                  <a:pt x="18503" y="130206"/>
                </a:lnTo>
                <a:lnTo>
                  <a:pt x="12192" y="119471"/>
                </a:lnTo>
                <a:lnTo>
                  <a:pt x="10121" y="105181"/>
                </a:lnTo>
                <a:lnTo>
                  <a:pt x="14459" y="83847"/>
                </a:lnTo>
                <a:lnTo>
                  <a:pt x="26517" y="65938"/>
                </a:lnTo>
                <a:lnTo>
                  <a:pt x="44861" y="53610"/>
                </a:lnTo>
                <a:lnTo>
                  <a:pt x="68059" y="49021"/>
                </a:lnTo>
                <a:lnTo>
                  <a:pt x="73418" y="49021"/>
                </a:lnTo>
                <a:lnTo>
                  <a:pt x="76987" y="49618"/>
                </a:lnTo>
                <a:lnTo>
                  <a:pt x="78981" y="50012"/>
                </a:lnTo>
                <a:lnTo>
                  <a:pt x="63296" y="135940"/>
                </a:lnTo>
                <a:close/>
              </a:path>
              <a:path w="710565" h="148589">
                <a:moveTo>
                  <a:pt x="165747" y="146049"/>
                </a:moveTo>
                <a:lnTo>
                  <a:pt x="166535" y="146049"/>
                </a:lnTo>
                <a:lnTo>
                  <a:pt x="166738" y="145859"/>
                </a:lnTo>
                <a:lnTo>
                  <a:pt x="166928" y="145465"/>
                </a:lnTo>
                <a:lnTo>
                  <a:pt x="169519" y="138315"/>
                </a:lnTo>
                <a:lnTo>
                  <a:pt x="169913" y="137528"/>
                </a:lnTo>
                <a:lnTo>
                  <a:pt x="169519" y="137121"/>
                </a:lnTo>
                <a:lnTo>
                  <a:pt x="168922" y="137121"/>
                </a:lnTo>
                <a:lnTo>
                  <a:pt x="135585" y="137121"/>
                </a:lnTo>
                <a:lnTo>
                  <a:pt x="127916" y="137125"/>
                </a:lnTo>
                <a:lnTo>
                  <a:pt x="120548" y="137147"/>
                </a:lnTo>
                <a:lnTo>
                  <a:pt x="113703" y="137207"/>
                </a:lnTo>
                <a:lnTo>
                  <a:pt x="107607" y="137325"/>
                </a:lnTo>
                <a:lnTo>
                  <a:pt x="118794" y="124379"/>
                </a:lnTo>
                <a:lnTo>
                  <a:pt x="158584" y="76017"/>
                </a:lnTo>
                <a:lnTo>
                  <a:pt x="181025" y="43065"/>
                </a:lnTo>
                <a:lnTo>
                  <a:pt x="181025" y="42468"/>
                </a:lnTo>
                <a:lnTo>
                  <a:pt x="181025" y="42278"/>
                </a:lnTo>
                <a:lnTo>
                  <a:pt x="180632" y="42278"/>
                </a:lnTo>
                <a:lnTo>
                  <a:pt x="113156" y="42278"/>
                </a:lnTo>
                <a:lnTo>
                  <a:pt x="112763" y="42278"/>
                </a:lnTo>
                <a:lnTo>
                  <a:pt x="112560" y="42278"/>
                </a:lnTo>
                <a:lnTo>
                  <a:pt x="112369" y="42862"/>
                </a:lnTo>
                <a:lnTo>
                  <a:pt x="110185" y="50215"/>
                </a:lnTo>
                <a:lnTo>
                  <a:pt x="109981" y="51003"/>
                </a:lnTo>
                <a:lnTo>
                  <a:pt x="110185" y="51206"/>
                </a:lnTo>
                <a:lnTo>
                  <a:pt x="110782" y="51206"/>
                </a:lnTo>
                <a:lnTo>
                  <a:pt x="143116" y="51206"/>
                </a:lnTo>
                <a:lnTo>
                  <a:pt x="155422" y="51206"/>
                </a:lnTo>
                <a:lnTo>
                  <a:pt x="162166" y="51206"/>
                </a:lnTo>
                <a:lnTo>
                  <a:pt x="166535" y="51003"/>
                </a:lnTo>
                <a:lnTo>
                  <a:pt x="155680" y="64485"/>
                </a:lnTo>
                <a:lnTo>
                  <a:pt x="137140" y="87290"/>
                </a:lnTo>
                <a:lnTo>
                  <a:pt x="115439" y="113928"/>
                </a:lnTo>
                <a:lnTo>
                  <a:pt x="95097" y="138912"/>
                </a:lnTo>
                <a:lnTo>
                  <a:pt x="94703" y="139306"/>
                </a:lnTo>
                <a:lnTo>
                  <a:pt x="94500" y="139699"/>
                </a:lnTo>
                <a:lnTo>
                  <a:pt x="94310" y="140500"/>
                </a:lnTo>
                <a:lnTo>
                  <a:pt x="93319" y="145465"/>
                </a:lnTo>
                <a:lnTo>
                  <a:pt x="93116" y="145859"/>
                </a:lnTo>
                <a:lnTo>
                  <a:pt x="93713" y="146049"/>
                </a:lnTo>
                <a:lnTo>
                  <a:pt x="94106" y="146049"/>
                </a:lnTo>
                <a:lnTo>
                  <a:pt x="165747" y="146049"/>
                </a:lnTo>
                <a:close/>
              </a:path>
              <a:path w="710565" h="148589">
                <a:moveTo>
                  <a:pt x="276225" y="43268"/>
                </a:moveTo>
                <a:lnTo>
                  <a:pt x="276225" y="42671"/>
                </a:lnTo>
                <a:lnTo>
                  <a:pt x="276225" y="42278"/>
                </a:lnTo>
                <a:lnTo>
                  <a:pt x="275628" y="42278"/>
                </a:lnTo>
                <a:lnTo>
                  <a:pt x="267690" y="42278"/>
                </a:lnTo>
                <a:lnTo>
                  <a:pt x="266890" y="42278"/>
                </a:lnTo>
                <a:lnTo>
                  <a:pt x="266700" y="42468"/>
                </a:lnTo>
                <a:lnTo>
                  <a:pt x="266496" y="43065"/>
                </a:lnTo>
                <a:lnTo>
                  <a:pt x="253199" y="113512"/>
                </a:lnTo>
                <a:lnTo>
                  <a:pt x="252602" y="116090"/>
                </a:lnTo>
                <a:lnTo>
                  <a:pt x="216090" y="139115"/>
                </a:lnTo>
                <a:lnTo>
                  <a:pt x="206922" y="137261"/>
                </a:lnTo>
                <a:lnTo>
                  <a:pt x="200937" y="131872"/>
                </a:lnTo>
                <a:lnTo>
                  <a:pt x="198265" y="123208"/>
                </a:lnTo>
                <a:lnTo>
                  <a:pt x="199034" y="111531"/>
                </a:lnTo>
                <a:lnTo>
                  <a:pt x="211734" y="43268"/>
                </a:lnTo>
                <a:lnTo>
                  <a:pt x="211734" y="42671"/>
                </a:lnTo>
                <a:lnTo>
                  <a:pt x="211734" y="42278"/>
                </a:lnTo>
                <a:lnTo>
                  <a:pt x="210934" y="42278"/>
                </a:lnTo>
                <a:lnTo>
                  <a:pt x="202806" y="42278"/>
                </a:lnTo>
                <a:lnTo>
                  <a:pt x="202209" y="42278"/>
                </a:lnTo>
                <a:lnTo>
                  <a:pt x="201802" y="42468"/>
                </a:lnTo>
                <a:lnTo>
                  <a:pt x="201612" y="43268"/>
                </a:lnTo>
                <a:lnTo>
                  <a:pt x="188709" y="111124"/>
                </a:lnTo>
                <a:lnTo>
                  <a:pt x="188427" y="129733"/>
                </a:lnTo>
                <a:lnTo>
                  <a:pt x="194043" y="141066"/>
                </a:lnTo>
                <a:lnTo>
                  <a:pt x="203193" y="146706"/>
                </a:lnTo>
                <a:lnTo>
                  <a:pt x="213512" y="148234"/>
                </a:lnTo>
                <a:lnTo>
                  <a:pt x="222832" y="147321"/>
                </a:lnTo>
                <a:lnTo>
                  <a:pt x="232244" y="144195"/>
                </a:lnTo>
                <a:lnTo>
                  <a:pt x="241619" y="138279"/>
                </a:lnTo>
                <a:lnTo>
                  <a:pt x="250825" y="128993"/>
                </a:lnTo>
                <a:lnTo>
                  <a:pt x="249834" y="134353"/>
                </a:lnTo>
                <a:lnTo>
                  <a:pt x="248843" y="142874"/>
                </a:lnTo>
                <a:lnTo>
                  <a:pt x="249034" y="145059"/>
                </a:lnTo>
                <a:lnTo>
                  <a:pt x="249034" y="145859"/>
                </a:lnTo>
                <a:lnTo>
                  <a:pt x="249834" y="146049"/>
                </a:lnTo>
                <a:lnTo>
                  <a:pt x="250431" y="146049"/>
                </a:lnTo>
                <a:lnTo>
                  <a:pt x="257568" y="146049"/>
                </a:lnTo>
                <a:lnTo>
                  <a:pt x="258368" y="146049"/>
                </a:lnTo>
                <a:lnTo>
                  <a:pt x="258559" y="145656"/>
                </a:lnTo>
                <a:lnTo>
                  <a:pt x="258559" y="145059"/>
                </a:lnTo>
                <a:lnTo>
                  <a:pt x="258952" y="141096"/>
                </a:lnTo>
                <a:lnTo>
                  <a:pt x="259549" y="134543"/>
                </a:lnTo>
                <a:lnTo>
                  <a:pt x="261340" y="123240"/>
                </a:lnTo>
                <a:lnTo>
                  <a:pt x="276225" y="43268"/>
                </a:lnTo>
                <a:close/>
              </a:path>
              <a:path w="710565" h="148589">
                <a:moveTo>
                  <a:pt x="311302" y="42278"/>
                </a:moveTo>
                <a:lnTo>
                  <a:pt x="310705" y="42278"/>
                </a:lnTo>
                <a:lnTo>
                  <a:pt x="310299" y="42468"/>
                </a:lnTo>
                <a:lnTo>
                  <a:pt x="310299" y="43065"/>
                </a:lnTo>
                <a:lnTo>
                  <a:pt x="310048" y="47840"/>
                </a:lnTo>
                <a:lnTo>
                  <a:pt x="309333" y="53857"/>
                </a:lnTo>
                <a:lnTo>
                  <a:pt x="308209" y="61175"/>
                </a:lnTo>
                <a:lnTo>
                  <a:pt x="306730" y="69849"/>
                </a:lnTo>
                <a:lnTo>
                  <a:pt x="292836" y="145262"/>
                </a:lnTo>
                <a:lnTo>
                  <a:pt x="292836" y="145656"/>
                </a:lnTo>
                <a:lnTo>
                  <a:pt x="293243" y="146049"/>
                </a:lnTo>
                <a:lnTo>
                  <a:pt x="293839" y="146049"/>
                </a:lnTo>
                <a:lnTo>
                  <a:pt x="301967" y="146049"/>
                </a:lnTo>
                <a:lnTo>
                  <a:pt x="302768" y="146049"/>
                </a:lnTo>
                <a:lnTo>
                  <a:pt x="302768" y="145859"/>
                </a:lnTo>
                <a:lnTo>
                  <a:pt x="302958" y="145262"/>
                </a:lnTo>
                <a:lnTo>
                  <a:pt x="314477" y="81165"/>
                </a:lnTo>
                <a:lnTo>
                  <a:pt x="315468" y="77393"/>
                </a:lnTo>
                <a:lnTo>
                  <a:pt x="316255" y="75806"/>
                </a:lnTo>
                <a:lnTo>
                  <a:pt x="318833" y="72834"/>
                </a:lnTo>
                <a:lnTo>
                  <a:pt x="325797" y="64651"/>
                </a:lnTo>
                <a:lnTo>
                  <a:pt x="334362" y="57975"/>
                </a:lnTo>
                <a:lnTo>
                  <a:pt x="343893" y="53271"/>
                </a:lnTo>
                <a:lnTo>
                  <a:pt x="353758" y="51003"/>
                </a:lnTo>
                <a:lnTo>
                  <a:pt x="354355" y="51003"/>
                </a:lnTo>
                <a:lnTo>
                  <a:pt x="354952" y="50406"/>
                </a:lnTo>
                <a:lnTo>
                  <a:pt x="355155" y="49809"/>
                </a:lnTo>
                <a:lnTo>
                  <a:pt x="356743" y="41478"/>
                </a:lnTo>
                <a:lnTo>
                  <a:pt x="356933" y="40690"/>
                </a:lnTo>
                <a:lnTo>
                  <a:pt x="356336" y="40284"/>
                </a:lnTo>
                <a:lnTo>
                  <a:pt x="355752" y="40284"/>
                </a:lnTo>
                <a:lnTo>
                  <a:pt x="345575" y="42309"/>
                </a:lnTo>
                <a:lnTo>
                  <a:pt x="334913" y="47702"/>
                </a:lnTo>
                <a:lnTo>
                  <a:pt x="324996" y="55441"/>
                </a:lnTo>
                <a:lnTo>
                  <a:pt x="317055" y="64503"/>
                </a:lnTo>
                <a:lnTo>
                  <a:pt x="318046" y="59334"/>
                </a:lnTo>
                <a:lnTo>
                  <a:pt x="319633" y="45846"/>
                </a:lnTo>
                <a:lnTo>
                  <a:pt x="319430" y="43065"/>
                </a:lnTo>
                <a:lnTo>
                  <a:pt x="319430" y="42468"/>
                </a:lnTo>
                <a:lnTo>
                  <a:pt x="319239" y="42278"/>
                </a:lnTo>
                <a:lnTo>
                  <a:pt x="318643" y="42278"/>
                </a:lnTo>
                <a:lnTo>
                  <a:pt x="311302" y="42278"/>
                </a:lnTo>
                <a:close/>
              </a:path>
              <a:path w="710565" h="148589">
                <a:moveTo>
                  <a:pt x="424306" y="132168"/>
                </a:moveTo>
                <a:lnTo>
                  <a:pt x="424306" y="131571"/>
                </a:lnTo>
                <a:lnTo>
                  <a:pt x="424103" y="131178"/>
                </a:lnTo>
                <a:lnTo>
                  <a:pt x="423316" y="131368"/>
                </a:lnTo>
                <a:lnTo>
                  <a:pt x="416418" y="135060"/>
                </a:lnTo>
                <a:lnTo>
                  <a:pt x="409522" y="137374"/>
                </a:lnTo>
                <a:lnTo>
                  <a:pt x="402776" y="138571"/>
                </a:lnTo>
                <a:lnTo>
                  <a:pt x="396328" y="138912"/>
                </a:lnTo>
                <a:lnTo>
                  <a:pt x="382482" y="136500"/>
                </a:lnTo>
                <a:lnTo>
                  <a:pt x="373062" y="129884"/>
                </a:lnTo>
                <a:lnTo>
                  <a:pt x="367586" y="119994"/>
                </a:lnTo>
                <a:lnTo>
                  <a:pt x="365569" y="107759"/>
                </a:lnTo>
                <a:lnTo>
                  <a:pt x="365569" y="105778"/>
                </a:lnTo>
                <a:lnTo>
                  <a:pt x="365772" y="101015"/>
                </a:lnTo>
                <a:lnTo>
                  <a:pt x="366369" y="97637"/>
                </a:lnTo>
                <a:lnTo>
                  <a:pt x="397847" y="96717"/>
                </a:lnTo>
                <a:lnTo>
                  <a:pt x="420266" y="90592"/>
                </a:lnTo>
                <a:lnTo>
                  <a:pt x="433644" y="79556"/>
                </a:lnTo>
                <a:lnTo>
                  <a:pt x="437997" y="63906"/>
                </a:lnTo>
                <a:lnTo>
                  <a:pt x="436531" y="55275"/>
                </a:lnTo>
                <a:lnTo>
                  <a:pt x="431773" y="47704"/>
                </a:lnTo>
                <a:lnTo>
                  <a:pt x="423183" y="42328"/>
                </a:lnTo>
                <a:lnTo>
                  <a:pt x="410222" y="40284"/>
                </a:lnTo>
                <a:lnTo>
                  <a:pt x="388528" y="45829"/>
                </a:lnTo>
                <a:lnTo>
                  <a:pt x="371374" y="60529"/>
                </a:lnTo>
                <a:lnTo>
                  <a:pt x="360100" y="81480"/>
                </a:lnTo>
                <a:lnTo>
                  <a:pt x="356044" y="105778"/>
                </a:lnTo>
                <a:lnTo>
                  <a:pt x="358658" y="123797"/>
                </a:lnTo>
                <a:lnTo>
                  <a:pt x="366239" y="137126"/>
                </a:lnTo>
                <a:lnTo>
                  <a:pt x="378397" y="145395"/>
                </a:lnTo>
                <a:lnTo>
                  <a:pt x="394741" y="148234"/>
                </a:lnTo>
                <a:lnTo>
                  <a:pt x="403198" y="147825"/>
                </a:lnTo>
                <a:lnTo>
                  <a:pt x="410295" y="146597"/>
                </a:lnTo>
                <a:lnTo>
                  <a:pt x="416311" y="144553"/>
                </a:lnTo>
                <a:lnTo>
                  <a:pt x="421525" y="141693"/>
                </a:lnTo>
                <a:lnTo>
                  <a:pt x="422516" y="141287"/>
                </a:lnTo>
                <a:lnTo>
                  <a:pt x="422719" y="140296"/>
                </a:lnTo>
                <a:lnTo>
                  <a:pt x="424306" y="132168"/>
                </a:lnTo>
                <a:close/>
              </a:path>
              <a:path w="710565" h="148589">
                <a:moveTo>
                  <a:pt x="367360" y="89496"/>
                </a:moveTo>
                <a:lnTo>
                  <a:pt x="373667" y="72794"/>
                </a:lnTo>
                <a:lnTo>
                  <a:pt x="383178" y="60034"/>
                </a:lnTo>
                <a:lnTo>
                  <a:pt x="395145" y="51886"/>
                </a:lnTo>
                <a:lnTo>
                  <a:pt x="408825" y="49021"/>
                </a:lnTo>
                <a:lnTo>
                  <a:pt x="426885" y="49021"/>
                </a:lnTo>
                <a:lnTo>
                  <a:pt x="428472" y="59537"/>
                </a:lnTo>
                <a:lnTo>
                  <a:pt x="428472" y="64896"/>
                </a:lnTo>
                <a:lnTo>
                  <a:pt x="426292" y="74541"/>
                </a:lnTo>
                <a:lnTo>
                  <a:pt x="417414" y="82997"/>
                </a:lnTo>
                <a:lnTo>
                  <a:pt x="398786" y="88553"/>
                </a:lnTo>
                <a:lnTo>
                  <a:pt x="367360" y="89496"/>
                </a:lnTo>
                <a:close/>
              </a:path>
              <a:path w="710565" h="148589">
                <a:moveTo>
                  <a:pt x="441769" y="136524"/>
                </a:moveTo>
                <a:lnTo>
                  <a:pt x="441769" y="137121"/>
                </a:lnTo>
                <a:lnTo>
                  <a:pt x="441972" y="137528"/>
                </a:lnTo>
                <a:lnTo>
                  <a:pt x="478281" y="148234"/>
                </a:lnTo>
                <a:lnTo>
                  <a:pt x="498098" y="145019"/>
                </a:lnTo>
                <a:lnTo>
                  <a:pt x="512686" y="136353"/>
                </a:lnTo>
                <a:lnTo>
                  <a:pt x="521730" y="123706"/>
                </a:lnTo>
                <a:lnTo>
                  <a:pt x="524916" y="108546"/>
                </a:lnTo>
                <a:lnTo>
                  <a:pt x="522779" y="95388"/>
                </a:lnTo>
                <a:lnTo>
                  <a:pt x="516605" y="84686"/>
                </a:lnTo>
                <a:lnTo>
                  <a:pt x="506748" y="75399"/>
                </a:lnTo>
                <a:lnTo>
                  <a:pt x="493560" y="66484"/>
                </a:lnTo>
                <a:lnTo>
                  <a:pt x="483511" y="59649"/>
                </a:lnTo>
                <a:lnTo>
                  <a:pt x="476102" y="52889"/>
                </a:lnTo>
                <a:lnTo>
                  <a:pt x="471519" y="45385"/>
                </a:lnTo>
                <a:lnTo>
                  <a:pt x="469950" y="36321"/>
                </a:lnTo>
                <a:lnTo>
                  <a:pt x="471615" y="26967"/>
                </a:lnTo>
                <a:lnTo>
                  <a:pt x="477018" y="18187"/>
                </a:lnTo>
                <a:lnTo>
                  <a:pt x="486774" y="11677"/>
                </a:lnTo>
                <a:lnTo>
                  <a:pt x="501497" y="9131"/>
                </a:lnTo>
                <a:lnTo>
                  <a:pt x="509596" y="9588"/>
                </a:lnTo>
                <a:lnTo>
                  <a:pt x="517005" y="10995"/>
                </a:lnTo>
                <a:lnTo>
                  <a:pt x="523855" y="13406"/>
                </a:lnTo>
                <a:lnTo>
                  <a:pt x="530275" y="16878"/>
                </a:lnTo>
                <a:lnTo>
                  <a:pt x="530466" y="17271"/>
                </a:lnTo>
                <a:lnTo>
                  <a:pt x="530872" y="17068"/>
                </a:lnTo>
                <a:lnTo>
                  <a:pt x="531063" y="16471"/>
                </a:lnTo>
                <a:lnTo>
                  <a:pt x="532853" y="8534"/>
                </a:lnTo>
                <a:lnTo>
                  <a:pt x="533057" y="7746"/>
                </a:lnTo>
                <a:lnTo>
                  <a:pt x="533057" y="7543"/>
                </a:lnTo>
                <a:lnTo>
                  <a:pt x="532460" y="7150"/>
                </a:lnTo>
                <a:lnTo>
                  <a:pt x="527076" y="4189"/>
                </a:lnTo>
                <a:lnTo>
                  <a:pt x="520226" y="1936"/>
                </a:lnTo>
                <a:lnTo>
                  <a:pt x="512000" y="502"/>
                </a:lnTo>
                <a:lnTo>
                  <a:pt x="502488" y="0"/>
                </a:lnTo>
                <a:lnTo>
                  <a:pt x="484051" y="3086"/>
                </a:lnTo>
                <a:lnTo>
                  <a:pt x="470768" y="11290"/>
                </a:lnTo>
                <a:lnTo>
                  <a:pt x="462731" y="23027"/>
                </a:lnTo>
                <a:lnTo>
                  <a:pt x="460032" y="36715"/>
                </a:lnTo>
                <a:lnTo>
                  <a:pt x="462173" y="49525"/>
                </a:lnTo>
                <a:lnTo>
                  <a:pt x="468239" y="59582"/>
                </a:lnTo>
                <a:lnTo>
                  <a:pt x="477691" y="68076"/>
                </a:lnTo>
                <a:lnTo>
                  <a:pt x="489991" y="76199"/>
                </a:lnTo>
                <a:lnTo>
                  <a:pt x="500834" y="83915"/>
                </a:lnTo>
                <a:lnTo>
                  <a:pt x="508444" y="91481"/>
                </a:lnTo>
                <a:lnTo>
                  <a:pt x="512929" y="99642"/>
                </a:lnTo>
                <a:lnTo>
                  <a:pt x="514400" y="109143"/>
                </a:lnTo>
                <a:lnTo>
                  <a:pt x="512153" y="120546"/>
                </a:lnTo>
                <a:lnTo>
                  <a:pt x="505496" y="129955"/>
                </a:lnTo>
                <a:lnTo>
                  <a:pt x="494560" y="136350"/>
                </a:lnTo>
                <a:lnTo>
                  <a:pt x="479475" y="138709"/>
                </a:lnTo>
                <a:lnTo>
                  <a:pt x="470194" y="138065"/>
                </a:lnTo>
                <a:lnTo>
                  <a:pt x="461213" y="136083"/>
                </a:lnTo>
                <a:lnTo>
                  <a:pt x="452679" y="132687"/>
                </a:lnTo>
                <a:lnTo>
                  <a:pt x="444741" y="127800"/>
                </a:lnTo>
                <a:lnTo>
                  <a:pt x="444157" y="127406"/>
                </a:lnTo>
                <a:lnTo>
                  <a:pt x="443953" y="127596"/>
                </a:lnTo>
                <a:lnTo>
                  <a:pt x="443750" y="128003"/>
                </a:lnTo>
                <a:lnTo>
                  <a:pt x="441769" y="136524"/>
                </a:lnTo>
                <a:close/>
              </a:path>
              <a:path w="710565" h="148589">
                <a:moveTo>
                  <a:pt x="633158" y="44056"/>
                </a:moveTo>
                <a:lnTo>
                  <a:pt x="633158" y="43268"/>
                </a:lnTo>
                <a:lnTo>
                  <a:pt x="633158" y="43065"/>
                </a:lnTo>
                <a:lnTo>
                  <a:pt x="632968" y="42862"/>
                </a:lnTo>
                <a:lnTo>
                  <a:pt x="627214" y="40881"/>
                </a:lnTo>
                <a:lnTo>
                  <a:pt x="620268" y="40284"/>
                </a:lnTo>
                <a:lnTo>
                  <a:pt x="612724" y="40284"/>
                </a:lnTo>
                <a:lnTo>
                  <a:pt x="584091" y="45885"/>
                </a:lnTo>
                <a:lnTo>
                  <a:pt x="562122" y="60677"/>
                </a:lnTo>
                <a:lnTo>
                  <a:pt x="548042" y="81646"/>
                </a:lnTo>
                <a:lnTo>
                  <a:pt x="543077" y="105778"/>
                </a:lnTo>
                <a:lnTo>
                  <a:pt x="546251" y="124633"/>
                </a:lnTo>
                <a:lnTo>
                  <a:pt x="555080" y="137869"/>
                </a:lnTo>
                <a:lnTo>
                  <a:pt x="568521" y="145674"/>
                </a:lnTo>
                <a:lnTo>
                  <a:pt x="585533" y="148234"/>
                </a:lnTo>
                <a:lnTo>
                  <a:pt x="593385" y="147859"/>
                </a:lnTo>
                <a:lnTo>
                  <a:pt x="633158" y="44056"/>
                </a:lnTo>
                <a:close/>
              </a:path>
              <a:path w="710565" h="148589">
                <a:moveTo>
                  <a:pt x="606374" y="135940"/>
                </a:moveTo>
                <a:lnTo>
                  <a:pt x="601218" y="138315"/>
                </a:lnTo>
                <a:lnTo>
                  <a:pt x="595058" y="139306"/>
                </a:lnTo>
                <a:lnTo>
                  <a:pt x="587527" y="139306"/>
                </a:lnTo>
                <a:lnTo>
                  <a:pt x="572281" y="136960"/>
                </a:lnTo>
                <a:lnTo>
                  <a:pt x="561574" y="130206"/>
                </a:lnTo>
                <a:lnTo>
                  <a:pt x="555259" y="119471"/>
                </a:lnTo>
                <a:lnTo>
                  <a:pt x="553186" y="105181"/>
                </a:lnTo>
                <a:lnTo>
                  <a:pt x="557524" y="83847"/>
                </a:lnTo>
                <a:lnTo>
                  <a:pt x="569583" y="65938"/>
                </a:lnTo>
                <a:lnTo>
                  <a:pt x="587932" y="53610"/>
                </a:lnTo>
                <a:lnTo>
                  <a:pt x="611136" y="49021"/>
                </a:lnTo>
                <a:lnTo>
                  <a:pt x="616496" y="49021"/>
                </a:lnTo>
                <a:lnTo>
                  <a:pt x="620064" y="49618"/>
                </a:lnTo>
                <a:lnTo>
                  <a:pt x="622045" y="50012"/>
                </a:lnTo>
                <a:lnTo>
                  <a:pt x="606374" y="135940"/>
                </a:lnTo>
                <a:close/>
              </a:path>
              <a:path w="710565" h="148589">
                <a:moveTo>
                  <a:pt x="707428" y="53784"/>
                </a:moveTo>
                <a:lnTo>
                  <a:pt x="708025" y="53974"/>
                </a:lnTo>
                <a:lnTo>
                  <a:pt x="708418" y="53974"/>
                </a:lnTo>
                <a:lnTo>
                  <a:pt x="708621" y="53390"/>
                </a:lnTo>
                <a:lnTo>
                  <a:pt x="710209" y="46443"/>
                </a:lnTo>
                <a:lnTo>
                  <a:pt x="710399" y="45643"/>
                </a:lnTo>
                <a:lnTo>
                  <a:pt x="710209" y="45046"/>
                </a:lnTo>
                <a:lnTo>
                  <a:pt x="709803" y="44856"/>
                </a:lnTo>
                <a:lnTo>
                  <a:pt x="706043" y="42278"/>
                </a:lnTo>
                <a:lnTo>
                  <a:pt x="698296" y="40284"/>
                </a:lnTo>
                <a:lnTo>
                  <a:pt x="688174" y="40284"/>
                </a:lnTo>
                <a:lnTo>
                  <a:pt x="673500" y="42467"/>
                </a:lnTo>
                <a:lnTo>
                  <a:pt x="662303" y="48521"/>
                </a:lnTo>
                <a:lnTo>
                  <a:pt x="655161" y="57702"/>
                </a:lnTo>
                <a:lnTo>
                  <a:pt x="652653" y="69265"/>
                </a:lnTo>
                <a:lnTo>
                  <a:pt x="654377" y="78257"/>
                </a:lnTo>
                <a:lnTo>
                  <a:pt x="659153" y="85409"/>
                </a:lnTo>
                <a:lnTo>
                  <a:pt x="666385" y="91334"/>
                </a:lnTo>
                <a:lnTo>
                  <a:pt x="675474" y="96646"/>
                </a:lnTo>
                <a:lnTo>
                  <a:pt x="683527" y="101661"/>
                </a:lnTo>
                <a:lnTo>
                  <a:pt x="689443" y="106694"/>
                </a:lnTo>
                <a:lnTo>
                  <a:pt x="693089" y="112357"/>
                </a:lnTo>
                <a:lnTo>
                  <a:pt x="694334" y="119265"/>
                </a:lnTo>
                <a:lnTo>
                  <a:pt x="692911" y="126698"/>
                </a:lnTo>
                <a:lnTo>
                  <a:pt x="688455" y="133183"/>
                </a:lnTo>
                <a:lnTo>
                  <a:pt x="680688" y="137769"/>
                </a:lnTo>
                <a:lnTo>
                  <a:pt x="669328" y="139509"/>
                </a:lnTo>
                <a:lnTo>
                  <a:pt x="662074" y="138923"/>
                </a:lnTo>
                <a:lnTo>
                  <a:pt x="655064" y="137202"/>
                </a:lnTo>
                <a:lnTo>
                  <a:pt x="648538" y="134403"/>
                </a:lnTo>
                <a:lnTo>
                  <a:pt x="642734" y="130581"/>
                </a:lnTo>
                <a:lnTo>
                  <a:pt x="642340" y="130174"/>
                </a:lnTo>
                <a:lnTo>
                  <a:pt x="641743" y="130174"/>
                </a:lnTo>
                <a:lnTo>
                  <a:pt x="641540" y="130975"/>
                </a:lnTo>
                <a:lnTo>
                  <a:pt x="639762" y="138518"/>
                </a:lnTo>
                <a:lnTo>
                  <a:pt x="639559" y="139306"/>
                </a:lnTo>
                <a:lnTo>
                  <a:pt x="668528" y="148234"/>
                </a:lnTo>
                <a:lnTo>
                  <a:pt x="682264" y="146365"/>
                </a:lnTo>
                <a:lnTo>
                  <a:pt x="693712" y="140720"/>
                </a:lnTo>
                <a:lnTo>
                  <a:pt x="701549" y="131244"/>
                </a:lnTo>
                <a:lnTo>
                  <a:pt x="704456" y="117881"/>
                </a:lnTo>
                <a:lnTo>
                  <a:pt x="702765" y="108405"/>
                </a:lnTo>
                <a:lnTo>
                  <a:pt x="697928" y="100736"/>
                </a:lnTo>
                <a:lnTo>
                  <a:pt x="690300" y="94296"/>
                </a:lnTo>
                <a:lnTo>
                  <a:pt x="680237" y="88506"/>
                </a:lnTo>
                <a:lnTo>
                  <a:pt x="672458" y="83893"/>
                </a:lnTo>
                <a:lnTo>
                  <a:pt x="666948" y="79279"/>
                </a:lnTo>
                <a:lnTo>
                  <a:pt x="663669" y="74218"/>
                </a:lnTo>
                <a:lnTo>
                  <a:pt x="662584" y="68262"/>
                </a:lnTo>
                <a:lnTo>
                  <a:pt x="664108" y="60959"/>
                </a:lnTo>
                <a:lnTo>
                  <a:pt x="668683" y="54749"/>
                </a:lnTo>
                <a:lnTo>
                  <a:pt x="676311" y="50435"/>
                </a:lnTo>
                <a:lnTo>
                  <a:pt x="686993" y="48818"/>
                </a:lnTo>
                <a:lnTo>
                  <a:pt x="693737" y="48818"/>
                </a:lnTo>
                <a:lnTo>
                  <a:pt x="701471" y="50215"/>
                </a:lnTo>
                <a:lnTo>
                  <a:pt x="707428" y="53784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3145" y="2900765"/>
            <a:ext cx="1425349" cy="1948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3502" y="3201249"/>
            <a:ext cx="1313133" cy="19670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769102" y="3213317"/>
            <a:ext cx="374597" cy="138889"/>
            <a:chOff x="9393914" y="3540599"/>
            <a:chExt cx="412750" cy="153035"/>
          </a:xfrm>
        </p:grpSpPr>
        <p:sp>
          <p:nvSpPr>
            <p:cNvPr id="10" name="object 10"/>
            <p:cNvSpPr/>
            <p:nvPr/>
          </p:nvSpPr>
          <p:spPr>
            <a:xfrm>
              <a:off x="9397009" y="3548456"/>
              <a:ext cx="41275" cy="139700"/>
            </a:xfrm>
            <a:custGeom>
              <a:avLst/>
              <a:gdLst/>
              <a:ahLst/>
              <a:cxnLst/>
              <a:rect l="l" t="t" r="r" b="b"/>
              <a:pathLst>
                <a:path w="41275" h="139700">
                  <a:moveTo>
                    <a:pt x="40284" y="139700"/>
                  </a:moveTo>
                  <a:lnTo>
                    <a:pt x="40881" y="139700"/>
                  </a:lnTo>
                  <a:lnTo>
                    <a:pt x="41071" y="139509"/>
                  </a:lnTo>
                  <a:lnTo>
                    <a:pt x="41071" y="138709"/>
                  </a:lnTo>
                  <a:lnTo>
                    <a:pt x="41071" y="990"/>
                  </a:lnTo>
                  <a:lnTo>
                    <a:pt x="41071" y="406"/>
                  </a:lnTo>
                  <a:lnTo>
                    <a:pt x="40881" y="0"/>
                  </a:lnTo>
                  <a:lnTo>
                    <a:pt x="40474" y="0"/>
                  </a:lnTo>
                  <a:lnTo>
                    <a:pt x="34328" y="0"/>
                  </a:lnTo>
                  <a:lnTo>
                    <a:pt x="33337" y="0"/>
                  </a:lnTo>
                  <a:lnTo>
                    <a:pt x="32537" y="203"/>
                  </a:lnTo>
                  <a:lnTo>
                    <a:pt x="31546" y="800"/>
                  </a:lnTo>
                  <a:lnTo>
                    <a:pt x="25483" y="4480"/>
                  </a:lnTo>
                  <a:lnTo>
                    <a:pt x="17857" y="8386"/>
                  </a:lnTo>
                  <a:lnTo>
                    <a:pt x="9338" y="12071"/>
                  </a:lnTo>
                  <a:lnTo>
                    <a:pt x="596" y="15087"/>
                  </a:lnTo>
                  <a:lnTo>
                    <a:pt x="0" y="15278"/>
                  </a:lnTo>
                  <a:lnTo>
                    <a:pt x="0" y="15481"/>
                  </a:lnTo>
                  <a:lnTo>
                    <a:pt x="0" y="16471"/>
                  </a:lnTo>
                  <a:lnTo>
                    <a:pt x="0" y="23622"/>
                  </a:lnTo>
                  <a:lnTo>
                    <a:pt x="0" y="24409"/>
                  </a:lnTo>
                  <a:lnTo>
                    <a:pt x="393" y="24612"/>
                  </a:lnTo>
                  <a:lnTo>
                    <a:pt x="990" y="24409"/>
                  </a:lnTo>
                  <a:lnTo>
                    <a:pt x="8005" y="22346"/>
                  </a:lnTo>
                  <a:lnTo>
                    <a:pt x="15897" y="19351"/>
                  </a:lnTo>
                  <a:lnTo>
                    <a:pt x="23679" y="15761"/>
                  </a:lnTo>
                  <a:lnTo>
                    <a:pt x="30365" y="11912"/>
                  </a:lnTo>
                  <a:lnTo>
                    <a:pt x="30365" y="138709"/>
                  </a:lnTo>
                  <a:lnTo>
                    <a:pt x="30365" y="139306"/>
                  </a:lnTo>
                  <a:lnTo>
                    <a:pt x="30759" y="139700"/>
                  </a:lnTo>
                  <a:lnTo>
                    <a:pt x="31546" y="139700"/>
                  </a:lnTo>
                  <a:lnTo>
                    <a:pt x="40284" y="139700"/>
                  </a:lnTo>
                  <a:close/>
                </a:path>
              </a:pathLst>
            </a:custGeom>
            <a:ln w="6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9175" y="3543977"/>
              <a:ext cx="98060" cy="14945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592716" y="3543693"/>
              <a:ext cx="210820" cy="145415"/>
            </a:xfrm>
            <a:custGeom>
              <a:avLst/>
              <a:gdLst/>
              <a:ahLst/>
              <a:cxnLst/>
              <a:rect l="l" t="t" r="r" b="b"/>
              <a:pathLst>
                <a:path w="210820" h="145414">
                  <a:moveTo>
                    <a:pt x="88506" y="406"/>
                  </a:moveTo>
                  <a:lnTo>
                    <a:pt x="87706" y="406"/>
                  </a:lnTo>
                  <a:lnTo>
                    <a:pt x="87312" y="596"/>
                  </a:lnTo>
                  <a:lnTo>
                    <a:pt x="86525" y="1397"/>
                  </a:lnTo>
                  <a:lnTo>
                    <a:pt x="15875" y="70446"/>
                  </a:lnTo>
                  <a:lnTo>
                    <a:pt x="14884" y="71247"/>
                  </a:lnTo>
                  <a:lnTo>
                    <a:pt x="14490" y="72034"/>
                  </a:lnTo>
                  <a:lnTo>
                    <a:pt x="15671" y="73025"/>
                  </a:lnTo>
                  <a:lnTo>
                    <a:pt x="91084" y="143471"/>
                  </a:lnTo>
                  <a:lnTo>
                    <a:pt x="91871" y="144462"/>
                  </a:lnTo>
                  <a:lnTo>
                    <a:pt x="92671" y="144462"/>
                  </a:lnTo>
                  <a:lnTo>
                    <a:pt x="93268" y="144462"/>
                  </a:lnTo>
                  <a:lnTo>
                    <a:pt x="104381" y="144462"/>
                  </a:lnTo>
                  <a:lnTo>
                    <a:pt x="105371" y="144462"/>
                  </a:lnTo>
                  <a:lnTo>
                    <a:pt x="105575" y="143675"/>
                  </a:lnTo>
                  <a:lnTo>
                    <a:pt x="104978" y="142875"/>
                  </a:lnTo>
                  <a:lnTo>
                    <a:pt x="28778" y="71247"/>
                  </a:lnTo>
                  <a:lnTo>
                    <a:pt x="28181" y="70840"/>
                  </a:lnTo>
                  <a:lnTo>
                    <a:pt x="28181" y="70446"/>
                  </a:lnTo>
                  <a:lnTo>
                    <a:pt x="28778" y="69850"/>
                  </a:lnTo>
                  <a:lnTo>
                    <a:pt x="99021" y="1790"/>
                  </a:lnTo>
                  <a:lnTo>
                    <a:pt x="99618" y="1193"/>
                  </a:lnTo>
                  <a:lnTo>
                    <a:pt x="99415" y="406"/>
                  </a:lnTo>
                  <a:lnTo>
                    <a:pt x="98628" y="406"/>
                  </a:lnTo>
                  <a:lnTo>
                    <a:pt x="88506" y="406"/>
                  </a:lnTo>
                  <a:close/>
                </a:path>
                <a:path w="210820" h="145414">
                  <a:moveTo>
                    <a:pt x="10718" y="1587"/>
                  </a:moveTo>
                  <a:lnTo>
                    <a:pt x="10718" y="800"/>
                  </a:lnTo>
                  <a:lnTo>
                    <a:pt x="10515" y="406"/>
                  </a:lnTo>
                  <a:lnTo>
                    <a:pt x="9728" y="406"/>
                  </a:lnTo>
                  <a:lnTo>
                    <a:pt x="1193" y="406"/>
                  </a:lnTo>
                  <a:lnTo>
                    <a:pt x="0" y="406"/>
                  </a:lnTo>
                  <a:lnTo>
                    <a:pt x="0" y="800"/>
                  </a:lnTo>
                  <a:lnTo>
                    <a:pt x="0" y="1397"/>
                  </a:lnTo>
                  <a:lnTo>
                    <a:pt x="0" y="142875"/>
                  </a:lnTo>
                  <a:lnTo>
                    <a:pt x="0" y="144068"/>
                  </a:lnTo>
                  <a:lnTo>
                    <a:pt x="393" y="144462"/>
                  </a:lnTo>
                  <a:lnTo>
                    <a:pt x="1384" y="144462"/>
                  </a:lnTo>
                  <a:lnTo>
                    <a:pt x="9728" y="144462"/>
                  </a:lnTo>
                  <a:lnTo>
                    <a:pt x="10325" y="144462"/>
                  </a:lnTo>
                  <a:lnTo>
                    <a:pt x="10718" y="144272"/>
                  </a:lnTo>
                  <a:lnTo>
                    <a:pt x="10718" y="143078"/>
                  </a:lnTo>
                  <a:lnTo>
                    <a:pt x="10718" y="1587"/>
                  </a:lnTo>
                  <a:close/>
                </a:path>
                <a:path w="210820" h="145414">
                  <a:moveTo>
                    <a:pt x="119405" y="142875"/>
                  </a:moveTo>
                  <a:lnTo>
                    <a:pt x="119405" y="143865"/>
                  </a:lnTo>
                  <a:lnTo>
                    <a:pt x="119811" y="144272"/>
                  </a:lnTo>
                  <a:lnTo>
                    <a:pt x="120599" y="144462"/>
                  </a:lnTo>
                  <a:lnTo>
                    <a:pt x="127773" y="144638"/>
                  </a:lnTo>
                  <a:lnTo>
                    <a:pt x="135856" y="144813"/>
                  </a:lnTo>
                  <a:lnTo>
                    <a:pt x="144346" y="144914"/>
                  </a:lnTo>
                  <a:lnTo>
                    <a:pt x="152742" y="144868"/>
                  </a:lnTo>
                  <a:lnTo>
                    <a:pt x="174828" y="142477"/>
                  </a:lnTo>
                  <a:lnTo>
                    <a:pt x="193227" y="134969"/>
                  </a:lnTo>
                  <a:lnTo>
                    <a:pt x="205820" y="121841"/>
                  </a:lnTo>
                  <a:lnTo>
                    <a:pt x="210489" y="102590"/>
                  </a:lnTo>
                  <a:lnTo>
                    <a:pt x="207950" y="88820"/>
                  </a:lnTo>
                  <a:lnTo>
                    <a:pt x="201636" y="78732"/>
                  </a:lnTo>
                  <a:lnTo>
                    <a:pt x="193500" y="71842"/>
                  </a:lnTo>
                  <a:lnTo>
                    <a:pt x="185496" y="67665"/>
                  </a:lnTo>
                  <a:lnTo>
                    <a:pt x="190724" y="63581"/>
                  </a:lnTo>
                  <a:lnTo>
                    <a:pt x="196234" y="57151"/>
                  </a:lnTo>
                  <a:lnTo>
                    <a:pt x="200590" y="48189"/>
                  </a:lnTo>
                  <a:lnTo>
                    <a:pt x="202361" y="36512"/>
                  </a:lnTo>
                  <a:lnTo>
                    <a:pt x="200887" y="25621"/>
                  </a:lnTo>
                  <a:lnTo>
                    <a:pt x="194444" y="13646"/>
                  </a:lnTo>
                  <a:lnTo>
                    <a:pt x="180003" y="3976"/>
                  </a:lnTo>
                  <a:lnTo>
                    <a:pt x="154533" y="0"/>
                  </a:lnTo>
                  <a:lnTo>
                    <a:pt x="145854" y="66"/>
                  </a:lnTo>
                  <a:lnTo>
                    <a:pt x="136728" y="227"/>
                  </a:lnTo>
                  <a:lnTo>
                    <a:pt x="127973" y="423"/>
                  </a:lnTo>
                  <a:lnTo>
                    <a:pt x="120408" y="596"/>
                  </a:lnTo>
                  <a:lnTo>
                    <a:pt x="119405" y="800"/>
                  </a:lnTo>
                  <a:lnTo>
                    <a:pt x="119405" y="1193"/>
                  </a:lnTo>
                  <a:lnTo>
                    <a:pt x="119405" y="2184"/>
                  </a:lnTo>
                  <a:lnTo>
                    <a:pt x="119405" y="142875"/>
                  </a:lnTo>
                  <a:close/>
                </a:path>
                <a:path w="210820" h="145414">
                  <a:moveTo>
                    <a:pt x="129933" y="72237"/>
                  </a:moveTo>
                  <a:lnTo>
                    <a:pt x="155130" y="72237"/>
                  </a:lnTo>
                  <a:lnTo>
                    <a:pt x="162267" y="72237"/>
                  </a:lnTo>
                  <a:lnTo>
                    <a:pt x="169214" y="72428"/>
                  </a:lnTo>
                  <a:lnTo>
                    <a:pt x="199783" y="102793"/>
                  </a:lnTo>
                  <a:lnTo>
                    <a:pt x="196087" y="117678"/>
                  </a:lnTo>
                  <a:lnTo>
                    <a:pt x="185840" y="127946"/>
                  </a:lnTo>
                  <a:lnTo>
                    <a:pt x="170310" y="133822"/>
                  </a:lnTo>
                  <a:lnTo>
                    <a:pt x="150761" y="135534"/>
                  </a:lnTo>
                  <a:lnTo>
                    <a:pt x="143624" y="135534"/>
                  </a:lnTo>
                  <a:lnTo>
                    <a:pt x="135089" y="135343"/>
                  </a:lnTo>
                  <a:lnTo>
                    <a:pt x="129933" y="135140"/>
                  </a:lnTo>
                  <a:lnTo>
                    <a:pt x="129933" y="72237"/>
                  </a:lnTo>
                  <a:close/>
                </a:path>
                <a:path w="210820" h="145414">
                  <a:moveTo>
                    <a:pt x="129933" y="9728"/>
                  </a:moveTo>
                  <a:lnTo>
                    <a:pt x="133692" y="9525"/>
                  </a:lnTo>
                  <a:lnTo>
                    <a:pt x="145605" y="9334"/>
                  </a:lnTo>
                  <a:lnTo>
                    <a:pt x="153149" y="9334"/>
                  </a:lnTo>
                  <a:lnTo>
                    <a:pt x="169241" y="10981"/>
                  </a:lnTo>
                  <a:lnTo>
                    <a:pt x="181427" y="16106"/>
                  </a:lnTo>
                  <a:lnTo>
                    <a:pt x="189148" y="24990"/>
                  </a:lnTo>
                  <a:lnTo>
                    <a:pt x="191846" y="37909"/>
                  </a:lnTo>
                  <a:lnTo>
                    <a:pt x="190508" y="46999"/>
                  </a:lnTo>
                  <a:lnTo>
                    <a:pt x="186956" y="54376"/>
                  </a:lnTo>
                  <a:lnTo>
                    <a:pt x="181880" y="60117"/>
                  </a:lnTo>
                  <a:lnTo>
                    <a:pt x="175971" y="64300"/>
                  </a:lnTo>
                  <a:lnTo>
                    <a:pt x="172593" y="63703"/>
                  </a:lnTo>
                  <a:lnTo>
                    <a:pt x="163664" y="62712"/>
                  </a:lnTo>
                  <a:lnTo>
                    <a:pt x="154533" y="62712"/>
                  </a:lnTo>
                  <a:lnTo>
                    <a:pt x="129933" y="62712"/>
                  </a:lnTo>
                  <a:lnTo>
                    <a:pt x="129933" y="9728"/>
                  </a:lnTo>
                  <a:close/>
                </a:path>
              </a:pathLst>
            </a:custGeom>
            <a:ln w="6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3" name="object 13"/>
          <p:cNvSpPr/>
          <p:nvPr/>
        </p:nvSpPr>
        <p:spPr>
          <a:xfrm>
            <a:off x="1737666" y="3525796"/>
            <a:ext cx="422430" cy="123905"/>
          </a:xfrm>
          <a:custGeom>
            <a:avLst/>
            <a:gdLst/>
            <a:ahLst/>
            <a:cxnLst/>
            <a:rect l="l" t="t" r="r" b="b"/>
            <a:pathLst>
              <a:path w="465455" h="136525">
                <a:moveTo>
                  <a:pt x="67868" y="42075"/>
                </a:moveTo>
                <a:lnTo>
                  <a:pt x="68465" y="42278"/>
                </a:lnTo>
                <a:lnTo>
                  <a:pt x="68859" y="42278"/>
                </a:lnTo>
                <a:lnTo>
                  <a:pt x="69062" y="41681"/>
                </a:lnTo>
                <a:lnTo>
                  <a:pt x="70650" y="34734"/>
                </a:lnTo>
                <a:lnTo>
                  <a:pt x="70840" y="33934"/>
                </a:lnTo>
                <a:lnTo>
                  <a:pt x="70650" y="33337"/>
                </a:lnTo>
                <a:lnTo>
                  <a:pt x="70243" y="33146"/>
                </a:lnTo>
                <a:lnTo>
                  <a:pt x="66471" y="30568"/>
                </a:lnTo>
                <a:lnTo>
                  <a:pt x="58737" y="28575"/>
                </a:lnTo>
                <a:lnTo>
                  <a:pt x="48615" y="28575"/>
                </a:lnTo>
                <a:lnTo>
                  <a:pt x="33940" y="30758"/>
                </a:lnTo>
                <a:lnTo>
                  <a:pt x="22744" y="36812"/>
                </a:lnTo>
                <a:lnTo>
                  <a:pt x="15602" y="45993"/>
                </a:lnTo>
                <a:lnTo>
                  <a:pt x="13093" y="57556"/>
                </a:lnTo>
                <a:lnTo>
                  <a:pt x="14818" y="66547"/>
                </a:lnTo>
                <a:lnTo>
                  <a:pt x="19594" y="73699"/>
                </a:lnTo>
                <a:lnTo>
                  <a:pt x="26825" y="79625"/>
                </a:lnTo>
                <a:lnTo>
                  <a:pt x="35915" y="84937"/>
                </a:lnTo>
                <a:lnTo>
                  <a:pt x="43968" y="89952"/>
                </a:lnTo>
                <a:lnTo>
                  <a:pt x="49884" y="94984"/>
                </a:lnTo>
                <a:lnTo>
                  <a:pt x="53530" y="100648"/>
                </a:lnTo>
                <a:lnTo>
                  <a:pt x="54775" y="107556"/>
                </a:lnTo>
                <a:lnTo>
                  <a:pt x="53350" y="114989"/>
                </a:lnTo>
                <a:lnTo>
                  <a:pt x="48891" y="121473"/>
                </a:lnTo>
                <a:lnTo>
                  <a:pt x="41123" y="126060"/>
                </a:lnTo>
                <a:lnTo>
                  <a:pt x="29768" y="127800"/>
                </a:lnTo>
                <a:lnTo>
                  <a:pt x="22514" y="127214"/>
                </a:lnTo>
                <a:lnTo>
                  <a:pt x="15505" y="125493"/>
                </a:lnTo>
                <a:lnTo>
                  <a:pt x="8978" y="122694"/>
                </a:lnTo>
                <a:lnTo>
                  <a:pt x="3175" y="118871"/>
                </a:lnTo>
                <a:lnTo>
                  <a:pt x="2781" y="118478"/>
                </a:lnTo>
                <a:lnTo>
                  <a:pt x="2184" y="118478"/>
                </a:lnTo>
                <a:lnTo>
                  <a:pt x="1981" y="119265"/>
                </a:lnTo>
                <a:lnTo>
                  <a:pt x="203" y="126809"/>
                </a:lnTo>
                <a:lnTo>
                  <a:pt x="0" y="127596"/>
                </a:lnTo>
                <a:lnTo>
                  <a:pt x="28968" y="136525"/>
                </a:lnTo>
                <a:lnTo>
                  <a:pt x="42702" y="134655"/>
                </a:lnTo>
                <a:lnTo>
                  <a:pt x="54146" y="129011"/>
                </a:lnTo>
                <a:lnTo>
                  <a:pt x="61979" y="119535"/>
                </a:lnTo>
                <a:lnTo>
                  <a:pt x="64884" y="106171"/>
                </a:lnTo>
                <a:lnTo>
                  <a:pt x="63195" y="96695"/>
                </a:lnTo>
                <a:lnTo>
                  <a:pt x="58362" y="89026"/>
                </a:lnTo>
                <a:lnTo>
                  <a:pt x="50739" y="82586"/>
                </a:lnTo>
                <a:lnTo>
                  <a:pt x="40678" y="76796"/>
                </a:lnTo>
                <a:lnTo>
                  <a:pt x="32899" y="72183"/>
                </a:lnTo>
                <a:lnTo>
                  <a:pt x="27389" y="67571"/>
                </a:lnTo>
                <a:lnTo>
                  <a:pt x="24109" y="62514"/>
                </a:lnTo>
                <a:lnTo>
                  <a:pt x="23025" y="56565"/>
                </a:lnTo>
                <a:lnTo>
                  <a:pt x="24549" y="49255"/>
                </a:lnTo>
                <a:lnTo>
                  <a:pt x="29122" y="43041"/>
                </a:lnTo>
                <a:lnTo>
                  <a:pt x="36746" y="38726"/>
                </a:lnTo>
                <a:lnTo>
                  <a:pt x="47421" y="37109"/>
                </a:lnTo>
                <a:lnTo>
                  <a:pt x="54178" y="37109"/>
                </a:lnTo>
                <a:lnTo>
                  <a:pt x="61912" y="38506"/>
                </a:lnTo>
                <a:lnTo>
                  <a:pt x="67868" y="42075"/>
                </a:lnTo>
                <a:close/>
              </a:path>
              <a:path w="465455" h="136525">
                <a:moveTo>
                  <a:pt x="151460" y="120459"/>
                </a:moveTo>
                <a:lnTo>
                  <a:pt x="151460" y="119862"/>
                </a:lnTo>
                <a:lnTo>
                  <a:pt x="151256" y="119468"/>
                </a:lnTo>
                <a:lnTo>
                  <a:pt x="150469" y="119659"/>
                </a:lnTo>
                <a:lnTo>
                  <a:pt x="143572" y="123350"/>
                </a:lnTo>
                <a:lnTo>
                  <a:pt x="136675" y="125664"/>
                </a:lnTo>
                <a:lnTo>
                  <a:pt x="129929" y="126862"/>
                </a:lnTo>
                <a:lnTo>
                  <a:pt x="123482" y="127203"/>
                </a:lnTo>
                <a:lnTo>
                  <a:pt x="109635" y="124791"/>
                </a:lnTo>
                <a:lnTo>
                  <a:pt x="100215" y="118175"/>
                </a:lnTo>
                <a:lnTo>
                  <a:pt x="94739" y="108284"/>
                </a:lnTo>
                <a:lnTo>
                  <a:pt x="92722" y="96050"/>
                </a:lnTo>
                <a:lnTo>
                  <a:pt x="92722" y="94068"/>
                </a:lnTo>
                <a:lnTo>
                  <a:pt x="92925" y="89306"/>
                </a:lnTo>
                <a:lnTo>
                  <a:pt x="93510" y="85928"/>
                </a:lnTo>
                <a:lnTo>
                  <a:pt x="124995" y="85013"/>
                </a:lnTo>
                <a:lnTo>
                  <a:pt x="147418" y="78887"/>
                </a:lnTo>
                <a:lnTo>
                  <a:pt x="160797" y="67849"/>
                </a:lnTo>
                <a:lnTo>
                  <a:pt x="165150" y="52196"/>
                </a:lnTo>
                <a:lnTo>
                  <a:pt x="163684" y="43566"/>
                </a:lnTo>
                <a:lnTo>
                  <a:pt x="158926" y="35994"/>
                </a:lnTo>
                <a:lnTo>
                  <a:pt x="150336" y="30619"/>
                </a:lnTo>
                <a:lnTo>
                  <a:pt x="137375" y="28575"/>
                </a:lnTo>
                <a:lnTo>
                  <a:pt x="115682" y="34120"/>
                </a:lnTo>
                <a:lnTo>
                  <a:pt x="98528" y="48820"/>
                </a:lnTo>
                <a:lnTo>
                  <a:pt x="87253" y="69771"/>
                </a:lnTo>
                <a:lnTo>
                  <a:pt x="83197" y="94068"/>
                </a:lnTo>
                <a:lnTo>
                  <a:pt x="85811" y="112088"/>
                </a:lnTo>
                <a:lnTo>
                  <a:pt x="93392" y="125417"/>
                </a:lnTo>
                <a:lnTo>
                  <a:pt x="105550" y="133686"/>
                </a:lnTo>
                <a:lnTo>
                  <a:pt x="121894" y="136525"/>
                </a:lnTo>
                <a:lnTo>
                  <a:pt x="130351" y="136117"/>
                </a:lnTo>
                <a:lnTo>
                  <a:pt x="137448" y="134893"/>
                </a:lnTo>
                <a:lnTo>
                  <a:pt x="143465" y="132849"/>
                </a:lnTo>
                <a:lnTo>
                  <a:pt x="148678" y="129984"/>
                </a:lnTo>
                <a:lnTo>
                  <a:pt x="149669" y="129590"/>
                </a:lnTo>
                <a:lnTo>
                  <a:pt x="149872" y="128587"/>
                </a:lnTo>
                <a:lnTo>
                  <a:pt x="151460" y="120459"/>
                </a:lnTo>
                <a:close/>
              </a:path>
              <a:path w="465455" h="136525">
                <a:moveTo>
                  <a:pt x="94513" y="77787"/>
                </a:moveTo>
                <a:lnTo>
                  <a:pt x="100820" y="61085"/>
                </a:lnTo>
                <a:lnTo>
                  <a:pt x="110331" y="48325"/>
                </a:lnTo>
                <a:lnTo>
                  <a:pt x="122299" y="40177"/>
                </a:lnTo>
                <a:lnTo>
                  <a:pt x="135978" y="37312"/>
                </a:lnTo>
                <a:lnTo>
                  <a:pt x="154038" y="37312"/>
                </a:lnTo>
                <a:lnTo>
                  <a:pt x="155625" y="47828"/>
                </a:lnTo>
                <a:lnTo>
                  <a:pt x="155625" y="53187"/>
                </a:lnTo>
                <a:lnTo>
                  <a:pt x="153445" y="62839"/>
                </a:lnTo>
                <a:lnTo>
                  <a:pt x="144567" y="71297"/>
                </a:lnTo>
                <a:lnTo>
                  <a:pt x="125939" y="76851"/>
                </a:lnTo>
                <a:lnTo>
                  <a:pt x="94513" y="77787"/>
                </a:lnTo>
                <a:close/>
              </a:path>
              <a:path w="465455" h="136525">
                <a:moveTo>
                  <a:pt x="239509" y="124625"/>
                </a:moveTo>
                <a:lnTo>
                  <a:pt x="239509" y="124231"/>
                </a:lnTo>
                <a:lnTo>
                  <a:pt x="239509" y="123634"/>
                </a:lnTo>
                <a:lnTo>
                  <a:pt x="238518" y="124028"/>
                </a:lnTo>
                <a:lnTo>
                  <a:pt x="231178" y="126809"/>
                </a:lnTo>
                <a:lnTo>
                  <a:pt x="225031" y="127203"/>
                </a:lnTo>
                <a:lnTo>
                  <a:pt x="218478" y="127203"/>
                </a:lnTo>
                <a:lnTo>
                  <a:pt x="203223" y="124305"/>
                </a:lnTo>
                <a:lnTo>
                  <a:pt x="192879" y="116514"/>
                </a:lnTo>
                <a:lnTo>
                  <a:pt x="187000" y="105187"/>
                </a:lnTo>
                <a:lnTo>
                  <a:pt x="185140" y="91681"/>
                </a:lnTo>
                <a:lnTo>
                  <a:pt x="188837" y="70271"/>
                </a:lnTo>
                <a:lnTo>
                  <a:pt x="199083" y="53159"/>
                </a:lnTo>
                <a:lnTo>
                  <a:pt x="214613" y="41814"/>
                </a:lnTo>
                <a:lnTo>
                  <a:pt x="234162" y="37706"/>
                </a:lnTo>
                <a:lnTo>
                  <a:pt x="239509" y="37706"/>
                </a:lnTo>
                <a:lnTo>
                  <a:pt x="244081" y="38303"/>
                </a:lnTo>
                <a:lnTo>
                  <a:pt x="249034" y="40093"/>
                </a:lnTo>
                <a:lnTo>
                  <a:pt x="250037" y="40284"/>
                </a:lnTo>
                <a:lnTo>
                  <a:pt x="250228" y="40284"/>
                </a:lnTo>
                <a:lnTo>
                  <a:pt x="250431" y="39687"/>
                </a:lnTo>
                <a:lnTo>
                  <a:pt x="252209" y="32346"/>
                </a:lnTo>
                <a:lnTo>
                  <a:pt x="252412" y="31559"/>
                </a:lnTo>
                <a:lnTo>
                  <a:pt x="252209" y="31165"/>
                </a:lnTo>
                <a:lnTo>
                  <a:pt x="251815" y="30962"/>
                </a:lnTo>
                <a:lnTo>
                  <a:pt x="248246" y="29375"/>
                </a:lnTo>
                <a:lnTo>
                  <a:pt x="242493" y="28575"/>
                </a:lnTo>
                <a:lnTo>
                  <a:pt x="234353" y="28575"/>
                </a:lnTo>
                <a:lnTo>
                  <a:pt x="210907" y="33512"/>
                </a:lnTo>
                <a:lnTo>
                  <a:pt x="192017" y="47083"/>
                </a:lnTo>
                <a:lnTo>
                  <a:pt x="179414" y="67424"/>
                </a:lnTo>
                <a:lnTo>
                  <a:pt x="174828" y="92671"/>
                </a:lnTo>
                <a:lnTo>
                  <a:pt x="177944" y="111412"/>
                </a:lnTo>
                <a:lnTo>
                  <a:pt x="186659" y="125166"/>
                </a:lnTo>
                <a:lnTo>
                  <a:pt x="200025" y="133635"/>
                </a:lnTo>
                <a:lnTo>
                  <a:pt x="217093" y="136525"/>
                </a:lnTo>
                <a:lnTo>
                  <a:pt x="224637" y="136525"/>
                </a:lnTo>
                <a:lnTo>
                  <a:pt x="239509" y="124625"/>
                </a:lnTo>
                <a:close/>
              </a:path>
              <a:path w="465455" h="136525">
                <a:moveTo>
                  <a:pt x="276377" y="30568"/>
                </a:moveTo>
                <a:lnTo>
                  <a:pt x="275780" y="30568"/>
                </a:lnTo>
                <a:lnTo>
                  <a:pt x="275386" y="30759"/>
                </a:lnTo>
                <a:lnTo>
                  <a:pt x="275386" y="31356"/>
                </a:lnTo>
                <a:lnTo>
                  <a:pt x="275134" y="36130"/>
                </a:lnTo>
                <a:lnTo>
                  <a:pt x="274415" y="42149"/>
                </a:lnTo>
                <a:lnTo>
                  <a:pt x="273286" y="49471"/>
                </a:lnTo>
                <a:lnTo>
                  <a:pt x="271805" y="58153"/>
                </a:lnTo>
                <a:lnTo>
                  <a:pt x="257924" y="133553"/>
                </a:lnTo>
                <a:lnTo>
                  <a:pt x="257924" y="133946"/>
                </a:lnTo>
                <a:lnTo>
                  <a:pt x="258317" y="134353"/>
                </a:lnTo>
                <a:lnTo>
                  <a:pt x="258914" y="134353"/>
                </a:lnTo>
                <a:lnTo>
                  <a:pt x="267042" y="134353"/>
                </a:lnTo>
                <a:lnTo>
                  <a:pt x="267842" y="134353"/>
                </a:lnTo>
                <a:lnTo>
                  <a:pt x="267842" y="134150"/>
                </a:lnTo>
                <a:lnTo>
                  <a:pt x="268046" y="133553"/>
                </a:lnTo>
                <a:lnTo>
                  <a:pt x="279552" y="69456"/>
                </a:lnTo>
                <a:lnTo>
                  <a:pt x="280542" y="65684"/>
                </a:lnTo>
                <a:lnTo>
                  <a:pt x="281330" y="64096"/>
                </a:lnTo>
                <a:lnTo>
                  <a:pt x="283921" y="61125"/>
                </a:lnTo>
                <a:lnTo>
                  <a:pt x="290883" y="52941"/>
                </a:lnTo>
                <a:lnTo>
                  <a:pt x="299445" y="46266"/>
                </a:lnTo>
                <a:lnTo>
                  <a:pt x="308976" y="41561"/>
                </a:lnTo>
                <a:lnTo>
                  <a:pt x="318846" y="39293"/>
                </a:lnTo>
                <a:lnTo>
                  <a:pt x="319430" y="39293"/>
                </a:lnTo>
                <a:lnTo>
                  <a:pt x="320027" y="38696"/>
                </a:lnTo>
                <a:lnTo>
                  <a:pt x="320230" y="38100"/>
                </a:lnTo>
                <a:lnTo>
                  <a:pt x="321817" y="29768"/>
                </a:lnTo>
                <a:lnTo>
                  <a:pt x="322021" y="28981"/>
                </a:lnTo>
                <a:lnTo>
                  <a:pt x="321424" y="28575"/>
                </a:lnTo>
                <a:lnTo>
                  <a:pt x="320827" y="28575"/>
                </a:lnTo>
                <a:lnTo>
                  <a:pt x="310650" y="30600"/>
                </a:lnTo>
                <a:lnTo>
                  <a:pt x="299988" y="35993"/>
                </a:lnTo>
                <a:lnTo>
                  <a:pt x="290071" y="43732"/>
                </a:lnTo>
                <a:lnTo>
                  <a:pt x="282130" y="52793"/>
                </a:lnTo>
                <a:lnTo>
                  <a:pt x="283121" y="47625"/>
                </a:lnTo>
                <a:lnTo>
                  <a:pt x="284708" y="34137"/>
                </a:lnTo>
                <a:lnTo>
                  <a:pt x="284505" y="31356"/>
                </a:lnTo>
                <a:lnTo>
                  <a:pt x="284505" y="30759"/>
                </a:lnTo>
                <a:lnTo>
                  <a:pt x="284314" y="30568"/>
                </a:lnTo>
                <a:lnTo>
                  <a:pt x="283717" y="30568"/>
                </a:lnTo>
                <a:lnTo>
                  <a:pt x="276377" y="30568"/>
                </a:lnTo>
                <a:close/>
              </a:path>
              <a:path w="465455" h="136525">
                <a:moveTo>
                  <a:pt x="389331" y="120459"/>
                </a:moveTo>
                <a:lnTo>
                  <a:pt x="389331" y="119862"/>
                </a:lnTo>
                <a:lnTo>
                  <a:pt x="389140" y="119468"/>
                </a:lnTo>
                <a:lnTo>
                  <a:pt x="388340" y="119659"/>
                </a:lnTo>
                <a:lnTo>
                  <a:pt x="381443" y="123350"/>
                </a:lnTo>
                <a:lnTo>
                  <a:pt x="374546" y="125664"/>
                </a:lnTo>
                <a:lnTo>
                  <a:pt x="367800" y="126862"/>
                </a:lnTo>
                <a:lnTo>
                  <a:pt x="361353" y="127203"/>
                </a:lnTo>
                <a:lnTo>
                  <a:pt x="347506" y="124791"/>
                </a:lnTo>
                <a:lnTo>
                  <a:pt x="338086" y="118175"/>
                </a:lnTo>
                <a:lnTo>
                  <a:pt x="332610" y="108284"/>
                </a:lnTo>
                <a:lnTo>
                  <a:pt x="330593" y="96050"/>
                </a:lnTo>
                <a:lnTo>
                  <a:pt x="330593" y="94068"/>
                </a:lnTo>
                <a:lnTo>
                  <a:pt x="330796" y="89306"/>
                </a:lnTo>
                <a:lnTo>
                  <a:pt x="331393" y="85928"/>
                </a:lnTo>
                <a:lnTo>
                  <a:pt x="362872" y="85013"/>
                </a:lnTo>
                <a:lnTo>
                  <a:pt x="385291" y="78887"/>
                </a:lnTo>
                <a:lnTo>
                  <a:pt x="398668" y="67849"/>
                </a:lnTo>
                <a:lnTo>
                  <a:pt x="403021" y="52196"/>
                </a:lnTo>
                <a:lnTo>
                  <a:pt x="401555" y="43566"/>
                </a:lnTo>
                <a:lnTo>
                  <a:pt x="396797" y="35994"/>
                </a:lnTo>
                <a:lnTo>
                  <a:pt x="388207" y="30619"/>
                </a:lnTo>
                <a:lnTo>
                  <a:pt x="375246" y="28575"/>
                </a:lnTo>
                <a:lnTo>
                  <a:pt x="353553" y="34120"/>
                </a:lnTo>
                <a:lnTo>
                  <a:pt x="336399" y="48820"/>
                </a:lnTo>
                <a:lnTo>
                  <a:pt x="325124" y="69771"/>
                </a:lnTo>
                <a:lnTo>
                  <a:pt x="321068" y="94068"/>
                </a:lnTo>
                <a:lnTo>
                  <a:pt x="323682" y="112088"/>
                </a:lnTo>
                <a:lnTo>
                  <a:pt x="331263" y="125417"/>
                </a:lnTo>
                <a:lnTo>
                  <a:pt x="343421" y="133686"/>
                </a:lnTo>
                <a:lnTo>
                  <a:pt x="359765" y="136525"/>
                </a:lnTo>
                <a:lnTo>
                  <a:pt x="368222" y="136117"/>
                </a:lnTo>
                <a:lnTo>
                  <a:pt x="375321" y="134893"/>
                </a:lnTo>
                <a:lnTo>
                  <a:pt x="381341" y="132849"/>
                </a:lnTo>
                <a:lnTo>
                  <a:pt x="386562" y="129984"/>
                </a:lnTo>
                <a:lnTo>
                  <a:pt x="387553" y="129590"/>
                </a:lnTo>
                <a:lnTo>
                  <a:pt x="387743" y="128587"/>
                </a:lnTo>
                <a:lnTo>
                  <a:pt x="389331" y="120459"/>
                </a:lnTo>
                <a:close/>
              </a:path>
              <a:path w="465455" h="136525">
                <a:moveTo>
                  <a:pt x="332384" y="77787"/>
                </a:moveTo>
                <a:lnTo>
                  <a:pt x="338699" y="61085"/>
                </a:lnTo>
                <a:lnTo>
                  <a:pt x="348213" y="48325"/>
                </a:lnTo>
                <a:lnTo>
                  <a:pt x="360182" y="40177"/>
                </a:lnTo>
                <a:lnTo>
                  <a:pt x="373862" y="37312"/>
                </a:lnTo>
                <a:lnTo>
                  <a:pt x="391909" y="37312"/>
                </a:lnTo>
                <a:lnTo>
                  <a:pt x="393496" y="47828"/>
                </a:lnTo>
                <a:lnTo>
                  <a:pt x="393496" y="53187"/>
                </a:lnTo>
                <a:lnTo>
                  <a:pt x="391316" y="62839"/>
                </a:lnTo>
                <a:lnTo>
                  <a:pt x="382438" y="71297"/>
                </a:lnTo>
                <a:lnTo>
                  <a:pt x="363810" y="76851"/>
                </a:lnTo>
                <a:lnTo>
                  <a:pt x="332384" y="77787"/>
                </a:lnTo>
                <a:close/>
              </a:path>
              <a:path w="465455" h="136525">
                <a:moveTo>
                  <a:pt x="451002" y="125412"/>
                </a:moveTo>
                <a:lnTo>
                  <a:pt x="451002" y="124828"/>
                </a:lnTo>
                <a:lnTo>
                  <a:pt x="450608" y="124625"/>
                </a:lnTo>
                <a:lnTo>
                  <a:pt x="450011" y="124828"/>
                </a:lnTo>
                <a:lnTo>
                  <a:pt x="444842" y="127203"/>
                </a:lnTo>
                <a:lnTo>
                  <a:pt x="441274" y="127596"/>
                </a:lnTo>
                <a:lnTo>
                  <a:pt x="437502" y="127596"/>
                </a:lnTo>
                <a:lnTo>
                  <a:pt x="428777" y="127596"/>
                </a:lnTo>
                <a:lnTo>
                  <a:pt x="425996" y="121653"/>
                </a:lnTo>
                <a:lnTo>
                  <a:pt x="427786" y="111328"/>
                </a:lnTo>
                <a:lnTo>
                  <a:pt x="441083" y="39496"/>
                </a:lnTo>
                <a:lnTo>
                  <a:pt x="462508" y="39496"/>
                </a:lnTo>
                <a:lnTo>
                  <a:pt x="463308" y="39496"/>
                </a:lnTo>
                <a:lnTo>
                  <a:pt x="463499" y="39293"/>
                </a:lnTo>
                <a:lnTo>
                  <a:pt x="463702" y="38303"/>
                </a:lnTo>
                <a:lnTo>
                  <a:pt x="465086" y="31559"/>
                </a:lnTo>
                <a:lnTo>
                  <a:pt x="465289" y="30962"/>
                </a:lnTo>
                <a:lnTo>
                  <a:pt x="464896" y="30568"/>
                </a:lnTo>
                <a:lnTo>
                  <a:pt x="464096" y="30568"/>
                </a:lnTo>
                <a:lnTo>
                  <a:pt x="442861" y="30568"/>
                </a:lnTo>
                <a:lnTo>
                  <a:pt x="448614" y="406"/>
                </a:lnTo>
                <a:lnTo>
                  <a:pt x="448221" y="0"/>
                </a:lnTo>
                <a:lnTo>
                  <a:pt x="447624" y="203"/>
                </a:lnTo>
                <a:lnTo>
                  <a:pt x="444652" y="1587"/>
                </a:lnTo>
                <a:lnTo>
                  <a:pt x="442074" y="1993"/>
                </a:lnTo>
                <a:lnTo>
                  <a:pt x="438696" y="2387"/>
                </a:lnTo>
                <a:lnTo>
                  <a:pt x="438302" y="2387"/>
                </a:lnTo>
                <a:lnTo>
                  <a:pt x="438099" y="2590"/>
                </a:lnTo>
                <a:lnTo>
                  <a:pt x="432739" y="30568"/>
                </a:lnTo>
                <a:lnTo>
                  <a:pt x="417664" y="30568"/>
                </a:lnTo>
                <a:lnTo>
                  <a:pt x="416864" y="30568"/>
                </a:lnTo>
                <a:lnTo>
                  <a:pt x="416674" y="30759"/>
                </a:lnTo>
                <a:lnTo>
                  <a:pt x="416471" y="31356"/>
                </a:lnTo>
                <a:lnTo>
                  <a:pt x="415086" y="38303"/>
                </a:lnTo>
                <a:lnTo>
                  <a:pt x="414883" y="39496"/>
                </a:lnTo>
                <a:lnTo>
                  <a:pt x="415086" y="39496"/>
                </a:lnTo>
                <a:lnTo>
                  <a:pt x="415874" y="39496"/>
                </a:lnTo>
                <a:lnTo>
                  <a:pt x="430961" y="39496"/>
                </a:lnTo>
                <a:lnTo>
                  <a:pt x="418261" y="110134"/>
                </a:lnTo>
                <a:lnTo>
                  <a:pt x="417618" y="122632"/>
                </a:lnTo>
                <a:lnTo>
                  <a:pt x="420712" y="130773"/>
                </a:lnTo>
                <a:lnTo>
                  <a:pt x="426598" y="135192"/>
                </a:lnTo>
                <a:lnTo>
                  <a:pt x="434327" y="136525"/>
                </a:lnTo>
                <a:lnTo>
                  <a:pt x="439889" y="136525"/>
                </a:lnTo>
                <a:lnTo>
                  <a:pt x="449605" y="131965"/>
                </a:lnTo>
                <a:lnTo>
                  <a:pt x="451002" y="125412"/>
                </a:lnTo>
                <a:close/>
              </a:path>
            </a:pathLst>
          </a:custGeom>
          <a:ln w="61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14"/>
          <p:cNvSpPr txBox="1"/>
          <p:nvPr/>
        </p:nvSpPr>
        <p:spPr>
          <a:xfrm>
            <a:off x="1546822" y="1570445"/>
            <a:ext cx="8640504" cy="2165668"/>
          </a:xfrm>
          <a:prstGeom prst="rect">
            <a:avLst/>
          </a:prstGeom>
        </p:spPr>
        <p:txBody>
          <a:bodyPr vert="horz" wrap="square" lIns="0" tIns="69733" rIns="0" bIns="0" rtlCol="0">
            <a:spAutoFit/>
          </a:bodyPr>
          <a:lstStyle/>
          <a:p>
            <a:pPr marL="11527">
              <a:spcBef>
                <a:spcPts val="54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77" dirty="0">
                <a:latin typeface="Times New Roman"/>
                <a:cs typeface="Times New Roman"/>
              </a:rPr>
              <a:t>accessKey</a:t>
            </a:r>
            <a:r>
              <a:rPr sz="1588" spc="-77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AWS access</a:t>
            </a:r>
            <a:r>
              <a:rPr sz="1588" spc="113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key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82" dirty="0">
                <a:latin typeface="Times New Roman"/>
                <a:cs typeface="Times New Roman"/>
              </a:rPr>
              <a:t>secretKey</a:t>
            </a:r>
            <a:r>
              <a:rPr sz="1588" spc="-82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AWS secret access</a:t>
            </a:r>
            <a:r>
              <a:rPr sz="1588" spc="13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key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86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27" dirty="0">
                <a:latin typeface="Times New Roman"/>
                <a:cs typeface="Times New Roman"/>
              </a:rPr>
              <a:t>container</a:t>
            </a:r>
            <a:r>
              <a:rPr sz="1588" spc="-27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container</a:t>
            </a:r>
            <a:r>
              <a:rPr sz="1588" spc="5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name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41" dirty="0">
                <a:latin typeface="Times New Roman"/>
                <a:cs typeface="Times New Roman"/>
              </a:rPr>
              <a:t>azureSas</a:t>
            </a:r>
            <a:r>
              <a:rPr sz="1588" spc="-41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Shared access signature</a:t>
            </a:r>
            <a:r>
              <a:rPr sz="1588" spc="82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token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81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50" dirty="0">
                <a:latin typeface="Times New Roman"/>
                <a:cs typeface="Times New Roman"/>
              </a:rPr>
              <a:t>azureBlobEndpoint</a:t>
            </a:r>
            <a:r>
              <a:rPr sz="1588" spc="-50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Azure </a:t>
            </a:r>
            <a:r>
              <a:rPr sz="1588" spc="-5" dirty="0">
                <a:latin typeface="Times New Roman"/>
                <a:cs typeface="Times New Roman"/>
              </a:rPr>
              <a:t>blob</a:t>
            </a:r>
            <a:r>
              <a:rPr sz="1588" spc="103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endpoint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462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50" dirty="0">
                <a:latin typeface="Times New Roman"/>
                <a:cs typeface="Times New Roman"/>
              </a:rPr>
              <a:t>minRecordLength</a:t>
            </a:r>
            <a:r>
              <a:rPr sz="1588" spc="-50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minimum size of an object that should be stored in the data store. The</a:t>
            </a:r>
            <a:r>
              <a:rPr sz="1588" spc="95" dirty="0">
                <a:latin typeface="Times New Roman"/>
                <a:cs typeface="Times New Roman"/>
              </a:rPr>
              <a:t> </a:t>
            </a:r>
            <a:r>
              <a:rPr sz="1588" spc="-132" dirty="0">
                <a:latin typeface="Times New Roman"/>
                <a:cs typeface="Times New Roman"/>
              </a:rPr>
              <a:t>default</a:t>
            </a:r>
            <a:r>
              <a:rPr sz="1543" spc="-132" dirty="0">
                <a:latin typeface="Times New Roman"/>
                <a:cs typeface="Times New Roman"/>
              </a:rPr>
              <a:t>1</a:t>
            </a:r>
            <a:r>
              <a:rPr sz="1588" spc="-132" dirty="0">
                <a:latin typeface="Times New Roman"/>
                <a:cs typeface="Times New Roman"/>
              </a:rPr>
              <a:t>i</a:t>
            </a:r>
            <a:r>
              <a:rPr sz="1543" spc="-132" dirty="0">
                <a:latin typeface="Times New Roman"/>
                <a:cs typeface="Times New Roman"/>
              </a:rPr>
              <a:t>6</a:t>
            </a:r>
            <a:r>
              <a:rPr sz="1588" spc="-132" dirty="0">
                <a:latin typeface="Times New Roman"/>
                <a:cs typeface="Times New Roman"/>
              </a:rPr>
              <a:t>s</a:t>
            </a:r>
            <a:r>
              <a:rPr sz="1543" spc="-132" dirty="0">
                <a:latin typeface="Times New Roman"/>
                <a:cs typeface="Times New Roman"/>
              </a:rPr>
              <a:t>KB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50" dirty="0">
                <a:latin typeface="Times New Roman"/>
                <a:cs typeface="Times New Roman"/>
              </a:rPr>
              <a:t>secret</a:t>
            </a:r>
            <a:r>
              <a:rPr sz="1588" spc="-50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Shared secret between instances sharing DataStore for binary-less</a:t>
            </a:r>
            <a:r>
              <a:rPr sz="1588" spc="100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replication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174</a:t>
            </a:fld>
            <a:endParaRPr spc="14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4931997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864415" algn="l"/>
              </a:tabLst>
            </a:pPr>
            <a:r>
              <a:rPr spc="14" dirty="0"/>
              <a:t>Configuration	DataStore Caching</a:t>
            </a:r>
            <a:r>
              <a:rPr spc="-50" dirty="0"/>
              <a:t> </a:t>
            </a:r>
            <a:r>
              <a:rPr spc="18" dirty="0"/>
              <a:t>Wrapper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0241936" y="2528554"/>
            <a:ext cx="156754" cy="136007"/>
            <a:chOff x="9914907" y="2786092"/>
            <a:chExt cx="172720" cy="149860"/>
          </a:xfrm>
        </p:grpSpPr>
        <p:sp>
          <p:nvSpPr>
            <p:cNvPr id="7" name="object 7"/>
            <p:cNvSpPr/>
            <p:nvPr/>
          </p:nvSpPr>
          <p:spPr>
            <a:xfrm>
              <a:off x="9918001" y="2790380"/>
              <a:ext cx="41275" cy="139700"/>
            </a:xfrm>
            <a:custGeom>
              <a:avLst/>
              <a:gdLst/>
              <a:ahLst/>
              <a:cxnLst/>
              <a:rect l="l" t="t" r="r" b="b"/>
              <a:pathLst>
                <a:path w="41275" h="139700">
                  <a:moveTo>
                    <a:pt x="40284" y="139699"/>
                  </a:moveTo>
                  <a:lnTo>
                    <a:pt x="40881" y="139699"/>
                  </a:lnTo>
                  <a:lnTo>
                    <a:pt x="41084" y="139496"/>
                  </a:lnTo>
                  <a:lnTo>
                    <a:pt x="41084" y="138709"/>
                  </a:lnTo>
                  <a:lnTo>
                    <a:pt x="41084" y="990"/>
                  </a:lnTo>
                  <a:lnTo>
                    <a:pt x="41084" y="393"/>
                  </a:lnTo>
                  <a:lnTo>
                    <a:pt x="40881" y="0"/>
                  </a:lnTo>
                  <a:lnTo>
                    <a:pt x="40487" y="0"/>
                  </a:lnTo>
                  <a:lnTo>
                    <a:pt x="34328" y="0"/>
                  </a:lnTo>
                  <a:lnTo>
                    <a:pt x="33337" y="0"/>
                  </a:lnTo>
                  <a:lnTo>
                    <a:pt x="32550" y="190"/>
                  </a:lnTo>
                  <a:lnTo>
                    <a:pt x="31559" y="787"/>
                  </a:lnTo>
                  <a:lnTo>
                    <a:pt x="25489" y="4475"/>
                  </a:lnTo>
                  <a:lnTo>
                    <a:pt x="17859" y="8383"/>
                  </a:lnTo>
                  <a:lnTo>
                    <a:pt x="9338" y="12065"/>
                  </a:lnTo>
                  <a:lnTo>
                    <a:pt x="596" y="15074"/>
                  </a:lnTo>
                  <a:lnTo>
                    <a:pt x="0" y="15278"/>
                  </a:lnTo>
                  <a:lnTo>
                    <a:pt x="0" y="15481"/>
                  </a:lnTo>
                  <a:lnTo>
                    <a:pt x="0" y="16471"/>
                  </a:lnTo>
                  <a:lnTo>
                    <a:pt x="0" y="23609"/>
                  </a:lnTo>
                  <a:lnTo>
                    <a:pt x="0" y="24409"/>
                  </a:lnTo>
                  <a:lnTo>
                    <a:pt x="406" y="24599"/>
                  </a:lnTo>
                  <a:lnTo>
                    <a:pt x="990" y="24409"/>
                  </a:lnTo>
                  <a:lnTo>
                    <a:pt x="8012" y="22340"/>
                  </a:lnTo>
                  <a:lnTo>
                    <a:pt x="15906" y="19345"/>
                  </a:lnTo>
                  <a:lnTo>
                    <a:pt x="23686" y="15754"/>
                  </a:lnTo>
                  <a:lnTo>
                    <a:pt x="30365" y="11899"/>
                  </a:lnTo>
                  <a:lnTo>
                    <a:pt x="30365" y="138709"/>
                  </a:lnTo>
                  <a:lnTo>
                    <a:pt x="30365" y="139306"/>
                  </a:lnTo>
                  <a:lnTo>
                    <a:pt x="30759" y="139699"/>
                  </a:lnTo>
                  <a:lnTo>
                    <a:pt x="31559" y="139699"/>
                  </a:lnTo>
                  <a:lnTo>
                    <a:pt x="40284" y="139699"/>
                  </a:lnTo>
                  <a:close/>
                </a:path>
              </a:pathLst>
            </a:custGeom>
            <a:ln w="6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0116" y="2786092"/>
              <a:ext cx="97475" cy="14926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74208" y="1391654"/>
            <a:ext cx="9189720" cy="2555545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93646" marR="174050" indent="-182695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41" dirty="0">
                <a:latin typeface="Times New Roman"/>
                <a:cs typeface="Times New Roman"/>
              </a:rPr>
              <a:t>stagingSplitPercentage </a:t>
            </a:r>
            <a:r>
              <a:rPr sz="1588" dirty="0">
                <a:latin typeface="Times New Roman"/>
                <a:cs typeface="Times New Roman"/>
              </a:rPr>
              <a:t>- Percentage of cache size configured to be used for staging asynchronous uploads. The  default value</a:t>
            </a:r>
            <a:r>
              <a:rPr sz="1588" spc="-5" dirty="0">
                <a:latin typeface="Times New Roman"/>
                <a:cs typeface="Times New Roman"/>
              </a:rPr>
              <a:t> </a:t>
            </a:r>
            <a:r>
              <a:rPr sz="1588" spc="-82" dirty="0">
                <a:latin typeface="Times New Roman"/>
                <a:cs typeface="Times New Roman"/>
              </a:rPr>
              <a:t>is</a:t>
            </a:r>
            <a:r>
              <a:rPr sz="1543" spc="-82" dirty="0">
                <a:latin typeface="Times New Roman"/>
                <a:cs typeface="Times New Roman"/>
              </a:rPr>
              <a:t>10%</a:t>
            </a:r>
            <a:endParaRPr sz="1543" dirty="0">
              <a:latin typeface="Times New Roman"/>
              <a:cs typeface="Times New Roman"/>
            </a:endParaRPr>
          </a:p>
          <a:p>
            <a:pPr marL="194222">
              <a:spcBef>
                <a:spcPts val="504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Set stagingSplitPercentage </a:t>
            </a:r>
            <a:r>
              <a:rPr sz="1407" spc="14" dirty="0">
                <a:latin typeface="Times New Roman"/>
                <a:cs typeface="Times New Roman"/>
              </a:rPr>
              <a:t>= 0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disabling asynchronous</a:t>
            </a:r>
            <a:r>
              <a:rPr sz="1407" spc="-73" dirty="0">
                <a:latin typeface="Times New Roman"/>
                <a:cs typeface="Times New Roman"/>
              </a:rPr>
              <a:t> </a:t>
            </a:r>
            <a:r>
              <a:rPr sz="1407" spc="5" dirty="0">
                <a:latin typeface="Times New Roman"/>
                <a:cs typeface="Times New Roman"/>
              </a:rPr>
              <a:t>uploads</a:t>
            </a:r>
            <a:endParaRPr sz="1407" dirty="0">
              <a:latin typeface="Times New Roman"/>
              <a:cs typeface="Times New Roman"/>
            </a:endParaRPr>
          </a:p>
          <a:p>
            <a:pPr marL="11527">
              <a:spcBef>
                <a:spcPts val="44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23" dirty="0">
                <a:latin typeface="Times New Roman"/>
                <a:cs typeface="Times New Roman"/>
              </a:rPr>
              <a:t>uploadThreads </a:t>
            </a:r>
            <a:r>
              <a:rPr sz="1588" dirty="0">
                <a:latin typeface="Times New Roman"/>
                <a:cs typeface="Times New Roman"/>
              </a:rPr>
              <a:t>- The number of uploads threads that are used for asynchronous uploads. The default</a:t>
            </a:r>
            <a:r>
              <a:rPr sz="1588" spc="-14" dirty="0">
                <a:latin typeface="Times New Roman"/>
                <a:cs typeface="Times New Roman"/>
              </a:rPr>
              <a:t> </a:t>
            </a:r>
            <a:r>
              <a:rPr sz="1588" spc="-127" dirty="0">
                <a:latin typeface="Times New Roman"/>
                <a:cs typeface="Times New Roman"/>
              </a:rPr>
              <a:t>value</a:t>
            </a:r>
            <a:r>
              <a:rPr sz="1543" spc="-127" dirty="0">
                <a:latin typeface="Times New Roman"/>
                <a:cs typeface="Times New Roman"/>
              </a:rPr>
              <a:t>1</a:t>
            </a:r>
            <a:r>
              <a:rPr sz="1588" spc="-127" dirty="0">
                <a:latin typeface="Times New Roman"/>
                <a:cs typeface="Times New Roman"/>
              </a:rPr>
              <a:t>i</a:t>
            </a:r>
            <a:r>
              <a:rPr sz="1543" spc="-127" dirty="0">
                <a:latin typeface="Times New Roman"/>
                <a:cs typeface="Times New Roman"/>
              </a:rPr>
              <a:t>0</a:t>
            </a:r>
            <a:r>
              <a:rPr sz="1588" spc="-127" dirty="0">
                <a:latin typeface="Times New Roman"/>
                <a:cs typeface="Times New Roman"/>
              </a:rPr>
              <a:t>s</a:t>
            </a:r>
            <a:endParaRPr sz="1588" dirty="0">
              <a:latin typeface="Times New Roman"/>
              <a:cs typeface="Times New Roman"/>
            </a:endParaRPr>
          </a:p>
          <a:p>
            <a:pPr marL="193646" marR="4611" indent="-182695">
              <a:spcBef>
                <a:spcPts val="486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36" dirty="0">
                <a:latin typeface="Times New Roman"/>
                <a:cs typeface="Times New Roman"/>
              </a:rPr>
              <a:t>stagingPurgeInterval </a:t>
            </a:r>
            <a:r>
              <a:rPr sz="1588" dirty="0">
                <a:latin typeface="Times New Roman"/>
                <a:cs typeface="Times New Roman"/>
              </a:rPr>
              <a:t>- Interval in seconds for purging finished uploads from the staging cache. The default value  is </a:t>
            </a:r>
            <a:r>
              <a:rPr sz="1543" spc="9" dirty="0">
                <a:latin typeface="Times New Roman"/>
                <a:cs typeface="Times New Roman"/>
              </a:rPr>
              <a:t>300</a:t>
            </a:r>
            <a:r>
              <a:rPr sz="1543" spc="-200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seconds</a:t>
            </a:r>
          </a:p>
          <a:p>
            <a:pPr marL="11527">
              <a:spcBef>
                <a:spcPts val="476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50" dirty="0">
                <a:latin typeface="Times New Roman"/>
                <a:cs typeface="Times New Roman"/>
              </a:rPr>
              <a:t>stagingRetryInterval </a:t>
            </a:r>
            <a:r>
              <a:rPr sz="1588" dirty="0">
                <a:latin typeface="Times New Roman"/>
                <a:cs typeface="Times New Roman"/>
              </a:rPr>
              <a:t>- The </a:t>
            </a:r>
            <a:r>
              <a:rPr sz="1588" spc="-5" dirty="0">
                <a:latin typeface="Times New Roman"/>
                <a:cs typeface="Times New Roman"/>
              </a:rPr>
              <a:t>retry </a:t>
            </a:r>
            <a:r>
              <a:rPr sz="1588" dirty="0">
                <a:latin typeface="Times New Roman"/>
                <a:cs typeface="Times New Roman"/>
              </a:rPr>
              <a:t>interval in seconds for failed uploads. The default </a:t>
            </a:r>
            <a:r>
              <a:rPr sz="1588" spc="-172" dirty="0">
                <a:latin typeface="Times New Roman"/>
                <a:cs typeface="Times New Roman"/>
              </a:rPr>
              <a:t>valu</a:t>
            </a:r>
            <a:r>
              <a:rPr sz="1543" spc="-172" dirty="0">
                <a:latin typeface="Times New Roman"/>
                <a:cs typeface="Times New Roman"/>
              </a:rPr>
              <a:t>6</a:t>
            </a:r>
            <a:r>
              <a:rPr sz="1588" spc="-172" dirty="0">
                <a:latin typeface="Times New Roman"/>
                <a:cs typeface="Times New Roman"/>
              </a:rPr>
              <a:t>e</a:t>
            </a:r>
            <a:r>
              <a:rPr sz="1543" spc="-172" dirty="0">
                <a:latin typeface="Times New Roman"/>
                <a:cs typeface="Times New Roman"/>
              </a:rPr>
              <a:t>0</a:t>
            </a:r>
            <a:r>
              <a:rPr sz="1588" spc="-172" dirty="0">
                <a:latin typeface="Times New Roman"/>
                <a:cs typeface="Times New Roman"/>
              </a:rPr>
              <a:t>is</a:t>
            </a:r>
            <a:r>
              <a:rPr sz="1543" spc="-172" dirty="0">
                <a:latin typeface="Times New Roman"/>
                <a:cs typeface="Times New Roman"/>
              </a:rPr>
              <a:t>0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seconds</a:t>
            </a:r>
          </a:p>
          <a:p>
            <a:pPr marL="11527">
              <a:spcBef>
                <a:spcPts val="45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-59" dirty="0">
                <a:latin typeface="Times New Roman"/>
                <a:cs typeface="Times New Roman"/>
              </a:rPr>
              <a:t>cacheSize</a:t>
            </a:r>
            <a:r>
              <a:rPr sz="1588" spc="-59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Size of the cache. The value is specified in bytes. The</a:t>
            </a:r>
            <a:r>
              <a:rPr sz="1588" spc="109" dirty="0">
                <a:latin typeface="Times New Roman"/>
                <a:cs typeface="Times New Roman"/>
              </a:rPr>
              <a:t> </a:t>
            </a:r>
            <a:r>
              <a:rPr sz="1588" spc="-168" dirty="0">
                <a:latin typeface="Times New Roman"/>
                <a:cs typeface="Times New Roman"/>
              </a:rPr>
              <a:t>defau</a:t>
            </a:r>
            <a:r>
              <a:rPr sz="1543" spc="-168" dirty="0">
                <a:latin typeface="Times New Roman"/>
                <a:cs typeface="Times New Roman"/>
              </a:rPr>
              <a:t>6</a:t>
            </a:r>
            <a:r>
              <a:rPr sz="1588" spc="-168" dirty="0">
                <a:latin typeface="Times New Roman"/>
                <a:cs typeface="Times New Roman"/>
              </a:rPr>
              <a:t>lt</a:t>
            </a:r>
            <a:r>
              <a:rPr sz="1543" spc="-168" dirty="0">
                <a:latin typeface="Times New Roman"/>
                <a:cs typeface="Times New Roman"/>
              </a:rPr>
              <a:t>4</a:t>
            </a:r>
            <a:r>
              <a:rPr sz="1588" spc="-168" dirty="0">
                <a:latin typeface="Times New Roman"/>
                <a:cs typeface="Times New Roman"/>
              </a:rPr>
              <a:t>i</a:t>
            </a:r>
            <a:r>
              <a:rPr sz="1543" spc="-168" dirty="0">
                <a:latin typeface="Times New Roman"/>
                <a:cs typeface="Times New Roman"/>
              </a:rPr>
              <a:t>G</a:t>
            </a:r>
            <a:r>
              <a:rPr sz="1588" spc="-168" dirty="0">
                <a:latin typeface="Times New Roman"/>
                <a:cs typeface="Times New Roman"/>
              </a:rPr>
              <a:t>s</a:t>
            </a:r>
            <a:r>
              <a:rPr sz="1543" spc="-168" dirty="0">
                <a:latin typeface="Times New Roman"/>
                <a:cs typeface="Times New Roman"/>
              </a:rPr>
              <a:t>B</a:t>
            </a:r>
            <a:endParaRPr sz="1543" dirty="0">
              <a:latin typeface="Times New Roman"/>
              <a:cs typeface="Times New Roman"/>
            </a:endParaRPr>
          </a:p>
          <a:p>
            <a:pPr marL="11527">
              <a:spcBef>
                <a:spcPts val="462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path</a:t>
            </a:r>
            <a:r>
              <a:rPr sz="1588" spc="5" dirty="0">
                <a:latin typeface="Times New Roman"/>
                <a:cs typeface="Times New Roman"/>
              </a:rPr>
              <a:t>: </a:t>
            </a:r>
            <a:r>
              <a:rPr sz="1588" dirty="0">
                <a:latin typeface="Times New Roman"/>
                <a:cs typeface="Times New Roman"/>
              </a:rPr>
              <a:t>The path of the local cache. The default </a:t>
            </a:r>
            <a:r>
              <a:rPr sz="1543" spc="-236" dirty="0">
                <a:latin typeface="Times New Roman"/>
                <a:cs typeface="Times New Roman"/>
              </a:rPr>
              <a:t>&lt;</a:t>
            </a:r>
            <a:r>
              <a:rPr sz="1588" spc="-236" dirty="0">
                <a:latin typeface="Times New Roman"/>
                <a:cs typeface="Times New Roman"/>
              </a:rPr>
              <a:t>is</a:t>
            </a:r>
            <a:r>
              <a:rPr sz="1543" spc="-236" dirty="0">
                <a:latin typeface="Times New Roman"/>
                <a:cs typeface="Times New Roman"/>
              </a:rPr>
              <a:t>AEM </a:t>
            </a:r>
            <a:r>
              <a:rPr sz="1543" spc="-23" dirty="0">
                <a:latin typeface="Times New Roman"/>
                <a:cs typeface="Times New Roman"/>
              </a:rPr>
              <a:t>install</a:t>
            </a:r>
            <a:r>
              <a:rPr sz="1543" spc="-50" dirty="0">
                <a:latin typeface="Times New Roman"/>
                <a:cs typeface="Times New Roman"/>
              </a:rPr>
              <a:t> </a:t>
            </a:r>
            <a:r>
              <a:rPr sz="1543" spc="-5" dirty="0">
                <a:latin typeface="Times New Roman"/>
                <a:cs typeface="Times New Roman"/>
              </a:rPr>
              <a:t>folder&gt;/repository/datastore</a:t>
            </a:r>
            <a:endParaRPr sz="1543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175</a:t>
            </a:fld>
            <a:endParaRPr spc="14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471454"/>
            <a:ext cx="1399839" cy="1369929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9" dirty="0"/>
              <a:t>Initialization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176</a:t>
            </a:fld>
            <a:endParaRPr spc="14" dirty="0"/>
          </a:p>
        </p:txBody>
      </p:sp>
      <p:sp>
        <p:nvSpPr>
          <p:cNvPr id="3" name="object 3"/>
          <p:cNvSpPr txBox="1"/>
          <p:nvPr/>
        </p:nvSpPr>
        <p:spPr>
          <a:xfrm>
            <a:off x="1546822" y="1557876"/>
            <a:ext cx="3578262" cy="1273084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9019">
              <a:spcBef>
                <a:spcPts val="640"/>
              </a:spcBef>
            </a:pPr>
            <a:r>
              <a:rPr sz="1861" spc="-5" dirty="0">
                <a:latin typeface="Times New Roman"/>
                <a:cs typeface="Times New Roman"/>
              </a:rPr>
              <a:t>Along with the DataStore</a:t>
            </a:r>
            <a:r>
              <a:rPr sz="1861" spc="-18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registration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Repository </a:t>
            </a:r>
            <a:r>
              <a:rPr sz="1543" spc="9" dirty="0">
                <a:latin typeface="Times New Roman"/>
                <a:cs typeface="Times New Roman"/>
              </a:rPr>
              <a:t>ID</a:t>
            </a:r>
            <a:r>
              <a:rPr sz="1543" spc="45" dirty="0">
                <a:latin typeface="Times New Roman"/>
                <a:cs typeface="Times New Roman"/>
              </a:rPr>
              <a:t> </a:t>
            </a:r>
            <a:r>
              <a:rPr sz="1543" dirty="0">
                <a:latin typeface="Times New Roman"/>
                <a:cs typeface="Times New Roman"/>
              </a:rPr>
              <a:t>registration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14" dirty="0">
                <a:latin typeface="Times New Roman"/>
                <a:cs typeface="Times New Roman"/>
              </a:rPr>
              <a:t>JMX </a:t>
            </a:r>
            <a:r>
              <a:rPr sz="1543" spc="9" dirty="0">
                <a:latin typeface="Times New Roman"/>
                <a:cs typeface="Times New Roman"/>
              </a:rPr>
              <a:t>Mbeans</a:t>
            </a:r>
            <a:r>
              <a:rPr sz="1543" spc="-32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registration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67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BlobTracker</a:t>
            </a:r>
            <a:r>
              <a:rPr sz="1543" spc="18" dirty="0">
                <a:latin typeface="Times New Roman"/>
                <a:cs typeface="Times New Roman"/>
              </a:rPr>
              <a:t> </a:t>
            </a:r>
            <a:r>
              <a:rPr sz="1543" dirty="0">
                <a:latin typeface="Times New Roman"/>
                <a:cs typeface="Times New Roman"/>
              </a:rPr>
              <a:t>registration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3275704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728978" algn="l"/>
              </a:tabLst>
            </a:pPr>
            <a:r>
              <a:rPr spc="9" dirty="0"/>
              <a:t>Initialization	</a:t>
            </a:r>
            <a:r>
              <a:rPr spc="14" dirty="0"/>
              <a:t>Repository</a:t>
            </a:r>
            <a:r>
              <a:rPr spc="-59" dirty="0"/>
              <a:t> </a:t>
            </a:r>
            <a:r>
              <a:rPr spc="18" dirty="0"/>
              <a:t>ID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177</a:t>
            </a:fld>
            <a:endParaRPr spc="14" dirty="0"/>
          </a:p>
        </p:txBody>
      </p:sp>
      <p:sp>
        <p:nvSpPr>
          <p:cNvPr id="3" name="object 3"/>
          <p:cNvSpPr txBox="1"/>
          <p:nvPr/>
        </p:nvSpPr>
        <p:spPr>
          <a:xfrm>
            <a:off x="1554403" y="1628292"/>
            <a:ext cx="9051984" cy="2320760"/>
          </a:xfrm>
          <a:prstGeom prst="rect">
            <a:avLst/>
          </a:prstGeom>
        </p:spPr>
        <p:txBody>
          <a:bodyPr vert="horz" wrap="square" lIns="0" tIns="22476" rIns="0" bIns="0" rtlCol="0">
            <a:spAutoFit/>
          </a:bodyPr>
          <a:lstStyle/>
          <a:p>
            <a:pPr marL="11527" marR="4611">
              <a:lnSpc>
                <a:spcPts val="2215"/>
              </a:lnSpc>
              <a:spcBef>
                <a:spcPts val="177"/>
              </a:spcBef>
            </a:pPr>
            <a:r>
              <a:rPr sz="1861" spc="-5" dirty="0">
                <a:latin typeface="Times New Roman"/>
                <a:cs typeface="Times New Roman"/>
              </a:rPr>
              <a:t>To enable identification of different repositories sharing the DataStore a unique repository ID </a:t>
            </a:r>
            <a:r>
              <a:rPr sz="1861" spc="-9" dirty="0">
                <a:latin typeface="Times New Roman"/>
                <a:cs typeface="Times New Roman"/>
              </a:rPr>
              <a:t>is  </a:t>
            </a:r>
            <a:r>
              <a:rPr sz="1861" spc="-5" dirty="0">
                <a:latin typeface="Times New Roman"/>
                <a:cs typeface="Times New Roman"/>
              </a:rPr>
              <a:t>registered per</a:t>
            </a:r>
            <a:r>
              <a:rPr sz="1861" spc="-1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repository</a:t>
            </a:r>
            <a:endParaRPr sz="1861">
              <a:latin typeface="Times New Roman"/>
              <a:cs typeface="Times New Roman"/>
            </a:endParaRPr>
          </a:p>
          <a:p>
            <a:pPr marR="3511553" algn="ctr">
              <a:spcBef>
                <a:spcPts val="417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18" dirty="0">
                <a:latin typeface="Times New Roman"/>
                <a:cs typeface="Times New Roman"/>
              </a:rPr>
              <a:t>A </a:t>
            </a:r>
            <a:r>
              <a:rPr sz="1543" spc="9" dirty="0">
                <a:latin typeface="Times New Roman"/>
                <a:cs typeface="Times New Roman"/>
              </a:rPr>
              <a:t>marker </a:t>
            </a:r>
            <a:r>
              <a:rPr sz="1543" spc="5" dirty="0">
                <a:latin typeface="Times New Roman"/>
                <a:cs typeface="Times New Roman"/>
              </a:rPr>
              <a:t>file for each repository registered </a:t>
            </a:r>
            <a:r>
              <a:rPr sz="1543" spc="9" dirty="0">
                <a:latin typeface="Times New Roman"/>
                <a:cs typeface="Times New Roman"/>
              </a:rPr>
              <a:t>in </a:t>
            </a:r>
            <a:r>
              <a:rPr sz="1543" spc="5" dirty="0">
                <a:latin typeface="Times New Roman"/>
                <a:cs typeface="Times New Roman"/>
              </a:rPr>
              <a:t>the DataStore</a:t>
            </a:r>
            <a:r>
              <a:rPr sz="1543" spc="-27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at</a:t>
            </a:r>
            <a:endParaRPr sz="1543">
              <a:latin typeface="Times New Roman"/>
              <a:cs typeface="Times New Roman"/>
            </a:endParaRPr>
          </a:p>
          <a:p>
            <a:pPr marR="3471211" algn="ctr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Root </a:t>
            </a:r>
            <a:r>
              <a:rPr sz="1407" spc="5" dirty="0">
                <a:latin typeface="Times New Roman"/>
                <a:cs typeface="Times New Roman"/>
              </a:rPr>
              <a:t>of </a:t>
            </a:r>
            <a:r>
              <a:rPr sz="1407" spc="9" dirty="0">
                <a:latin typeface="Times New Roman"/>
                <a:cs typeface="Times New Roman"/>
              </a:rPr>
              <a:t>the path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the FileDataStore e.g.</a:t>
            </a:r>
            <a:r>
              <a:rPr sz="1407" spc="-14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./repository/datastore/</a:t>
            </a:r>
            <a:endParaRPr sz="1407">
              <a:latin typeface="Times New Roman"/>
              <a:cs typeface="Times New Roman"/>
            </a:endParaRPr>
          </a:p>
          <a:p>
            <a:pPr marR="4179516" algn="ctr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14" dirty="0">
                <a:latin typeface="Times New Roman"/>
                <a:cs typeface="Times New Roman"/>
              </a:rPr>
              <a:t>METAfolder </a:t>
            </a:r>
            <a:r>
              <a:rPr sz="1407" spc="9" dirty="0">
                <a:latin typeface="Times New Roman"/>
                <a:cs typeface="Times New Roman"/>
              </a:rPr>
              <a:t>in the configured bucket </a:t>
            </a:r>
            <a:r>
              <a:rPr sz="1407" spc="5" dirty="0">
                <a:latin typeface="Times New Roman"/>
                <a:cs typeface="Times New Roman"/>
              </a:rPr>
              <a:t>for</a:t>
            </a:r>
            <a:r>
              <a:rPr sz="1407" spc="14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S3DataStore</a:t>
            </a:r>
            <a:endParaRPr sz="1407">
              <a:latin typeface="Times New Roman"/>
              <a:cs typeface="Times New Roman"/>
            </a:endParaRPr>
          </a:p>
          <a:p>
            <a:pPr marL="186730">
              <a:spcBef>
                <a:spcPts val="49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Saved </a:t>
            </a:r>
            <a:r>
              <a:rPr sz="1543" spc="5" dirty="0">
                <a:latin typeface="Times New Roman"/>
                <a:cs typeface="Times New Roman"/>
              </a:rPr>
              <a:t>as </a:t>
            </a:r>
            <a:r>
              <a:rPr sz="1543" spc="9" dirty="0">
                <a:latin typeface="Times New Roman"/>
                <a:cs typeface="Times New Roman"/>
              </a:rPr>
              <a:t>a hidden </a:t>
            </a:r>
            <a:r>
              <a:rPr sz="1543" spc="5" dirty="0">
                <a:latin typeface="Times New Roman"/>
                <a:cs typeface="Times New Roman"/>
              </a:rPr>
              <a:t>property for persistence-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:clusterConfig/:clusterId</a:t>
            </a:r>
            <a:endParaRPr sz="1543">
              <a:latin typeface="Times New Roman"/>
              <a:cs typeface="Times New Roman"/>
            </a:endParaRPr>
          </a:p>
          <a:p>
            <a:pPr marL="186730">
              <a:spcBef>
                <a:spcPts val="490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Need to be </a:t>
            </a:r>
            <a:r>
              <a:rPr sz="1543" spc="5" dirty="0">
                <a:latin typeface="Times New Roman"/>
                <a:cs typeface="Times New Roman"/>
              </a:rPr>
              <a:t>reset if instances cloned</a:t>
            </a:r>
            <a:endParaRPr sz="1543">
              <a:latin typeface="Times New Roman"/>
              <a:cs typeface="Times New Roman"/>
            </a:endParaRPr>
          </a:p>
          <a:p>
            <a:pPr marL="369424">
              <a:spcBef>
                <a:spcPts val="495"/>
              </a:spcBef>
              <a:tabLst>
                <a:tab pos="2018294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407" spc="14" dirty="0">
                <a:latin typeface="Times New Roman"/>
                <a:cs typeface="Times New Roman"/>
              </a:rPr>
              <a:t>Use</a:t>
            </a:r>
            <a:r>
              <a:rPr sz="1407" spc="64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oak-run</a:t>
            </a:r>
            <a:r>
              <a:rPr sz="1407" spc="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utility	s</a:t>
            </a:r>
            <a:r>
              <a:rPr sz="1407" spc="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resetclusteridcommand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-205655"/>
            <a:ext cx="2594514" cy="2724146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728978" algn="l"/>
              </a:tabLst>
            </a:pPr>
            <a:r>
              <a:rPr spc="9" dirty="0"/>
              <a:t>Initializat</a:t>
            </a:r>
            <a:r>
              <a:rPr dirty="0"/>
              <a:t>i</a:t>
            </a:r>
            <a:r>
              <a:rPr spc="14" dirty="0"/>
              <a:t>on</a:t>
            </a:r>
            <a:r>
              <a:rPr dirty="0"/>
              <a:t>	</a:t>
            </a:r>
            <a:r>
              <a:rPr spc="18" dirty="0"/>
              <a:t>Mbeans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178</a:t>
            </a:fld>
            <a:endParaRPr spc="14" dirty="0"/>
          </a:p>
        </p:txBody>
      </p:sp>
      <p:sp>
        <p:nvSpPr>
          <p:cNvPr id="3" name="object 3"/>
          <p:cNvSpPr txBox="1"/>
          <p:nvPr/>
        </p:nvSpPr>
        <p:spPr>
          <a:xfrm>
            <a:off x="1546822" y="1557876"/>
            <a:ext cx="7757608" cy="1623565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BlobStoreStats- Useful statistics for </a:t>
            </a:r>
            <a:r>
              <a:rPr sz="1861" spc="-9" dirty="0">
                <a:latin typeface="Times New Roman"/>
                <a:cs typeface="Times New Roman"/>
              </a:rPr>
              <a:t>monitoring </a:t>
            </a:r>
            <a:r>
              <a:rPr sz="1861" spc="-5" dirty="0">
                <a:latin typeface="Times New Roman"/>
                <a:cs typeface="Times New Roman"/>
              </a:rPr>
              <a:t>performance </a:t>
            </a:r>
            <a:r>
              <a:rPr sz="1861" spc="-9" dirty="0">
                <a:latin typeface="Times New Roman"/>
                <a:cs typeface="Times New Roman"/>
              </a:rPr>
              <a:t>of </a:t>
            </a:r>
            <a:r>
              <a:rPr sz="1861" spc="-5" dirty="0">
                <a:latin typeface="Times New Roman"/>
                <a:cs typeface="Times New Roman"/>
              </a:rPr>
              <a:t>the</a:t>
            </a:r>
            <a:r>
              <a:rPr sz="1861" spc="-177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DataStore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Upload/Download</a:t>
            </a:r>
            <a:r>
              <a:rPr sz="1543" spc="32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rate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Upload/Download</a:t>
            </a:r>
            <a:r>
              <a:rPr sz="1543" spc="36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size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67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Upload/Download</a:t>
            </a:r>
            <a:r>
              <a:rPr sz="1543" spc="50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count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62"/>
              </a:spcBef>
              <a:tabLst>
                <a:tab pos="2674153" algn="l"/>
              </a:tabLst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271" spc="159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BlobGarbageCollection	Mbean enabling DataStore GC </a:t>
            </a:r>
            <a:r>
              <a:rPr sz="1861" spc="-9" dirty="0">
                <a:latin typeface="Times New Roman"/>
                <a:cs typeface="Times New Roman"/>
              </a:rPr>
              <a:t>and </a:t>
            </a:r>
            <a:r>
              <a:rPr sz="1861" spc="-5" dirty="0">
                <a:latin typeface="Times New Roman"/>
                <a:cs typeface="Times New Roman"/>
              </a:rPr>
              <a:t>consistency</a:t>
            </a:r>
            <a:r>
              <a:rPr sz="1861" spc="-5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check</a:t>
            </a:r>
            <a:endParaRPr sz="186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43533" y="879576"/>
            <a:ext cx="9707240" cy="4948710"/>
          </a:xfrm>
          <a:custGeom>
            <a:avLst/>
            <a:gdLst/>
            <a:ahLst/>
            <a:cxnLst/>
            <a:rect l="l" t="t" r="r" b="b"/>
            <a:pathLst>
              <a:path w="10695940" h="5452745">
                <a:moveTo>
                  <a:pt x="10695736" y="5452262"/>
                </a:moveTo>
                <a:lnTo>
                  <a:pt x="0" y="5452262"/>
                </a:lnTo>
                <a:lnTo>
                  <a:pt x="0" y="0"/>
                </a:lnTo>
                <a:lnTo>
                  <a:pt x="10695736" y="0"/>
                </a:lnTo>
                <a:lnTo>
                  <a:pt x="10695736" y="54522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04252" y="586481"/>
            <a:ext cx="9543570" cy="692820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274908">
              <a:lnSpc>
                <a:spcPct val="100000"/>
              </a:lnSpc>
              <a:spcBef>
                <a:spcPts val="123"/>
              </a:spcBef>
            </a:pPr>
            <a:r>
              <a:rPr spc="9" dirty="0"/>
              <a:t>Initialization -</a:t>
            </a:r>
            <a:r>
              <a:rPr spc="-36" dirty="0"/>
              <a:t> </a:t>
            </a:r>
            <a:r>
              <a:rPr spc="14" dirty="0"/>
              <a:t>DataStoreCacheStats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30052" y="1569321"/>
            <a:ext cx="2008991" cy="2090537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42057" marR="116994" indent="-231107">
              <a:lnSpc>
                <a:spcPct val="130200"/>
              </a:lnSpc>
              <a:spcBef>
                <a:spcPts val="86"/>
              </a:spcBef>
              <a:tabLst>
                <a:tab pos="193646" algn="l"/>
              </a:tabLst>
            </a:pPr>
            <a:r>
              <a:rPr sz="908" spc="9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316" dirty="0">
                <a:latin typeface="Times New Roman"/>
                <a:cs typeface="Times New Roman"/>
              </a:rPr>
              <a:t>Hit count/ratio</a:t>
            </a:r>
            <a:r>
              <a:rPr sz="1316" spc="-54" dirty="0">
                <a:latin typeface="Times New Roman"/>
                <a:cs typeface="Times New Roman"/>
              </a:rPr>
              <a:t> </a:t>
            </a:r>
            <a:r>
              <a:rPr sz="1316" spc="5" dirty="0">
                <a:latin typeface="Times New Roman"/>
                <a:cs typeface="Times New Roman"/>
              </a:rPr>
              <a:t>download  </a:t>
            </a:r>
            <a:r>
              <a:rPr sz="1316" dirty="0">
                <a:latin typeface="Times New Roman"/>
                <a:cs typeface="Times New Roman"/>
              </a:rPr>
              <a:t>cache</a:t>
            </a:r>
            <a:endParaRPr sz="1316">
              <a:latin typeface="Times New Roman"/>
              <a:cs typeface="Times New Roman"/>
            </a:endParaRPr>
          </a:p>
          <a:p>
            <a:pPr marL="203442" marR="323319" indent="-192493">
              <a:lnSpc>
                <a:spcPct val="130200"/>
              </a:lnSpc>
              <a:tabLst>
                <a:tab pos="193646" algn="l"/>
              </a:tabLst>
            </a:pPr>
            <a:r>
              <a:rPr sz="908" spc="9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316" dirty="0">
                <a:latin typeface="Times New Roman"/>
                <a:cs typeface="Times New Roman"/>
              </a:rPr>
              <a:t>Hit count/ratio</a:t>
            </a:r>
            <a:r>
              <a:rPr sz="1316" spc="-59" dirty="0">
                <a:latin typeface="Times New Roman"/>
                <a:cs typeface="Times New Roman"/>
              </a:rPr>
              <a:t> </a:t>
            </a:r>
            <a:r>
              <a:rPr sz="1316" spc="5" dirty="0">
                <a:latin typeface="Times New Roman"/>
                <a:cs typeface="Times New Roman"/>
              </a:rPr>
              <a:t>upload  </a:t>
            </a:r>
            <a:r>
              <a:rPr sz="1316" dirty="0">
                <a:latin typeface="Times New Roman"/>
                <a:cs typeface="Times New Roman"/>
              </a:rPr>
              <a:t>cache</a:t>
            </a:r>
            <a:endParaRPr sz="1316">
              <a:latin typeface="Times New Roman"/>
              <a:cs typeface="Times New Roman"/>
            </a:endParaRPr>
          </a:p>
          <a:p>
            <a:pPr marL="203442" marR="4611" indent="-192493">
              <a:lnSpc>
                <a:spcPct val="130200"/>
              </a:lnSpc>
              <a:tabLst>
                <a:tab pos="193646" algn="l"/>
              </a:tabLst>
            </a:pPr>
            <a:r>
              <a:rPr sz="908" spc="9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316" dirty="0">
                <a:latin typeface="Times New Roman"/>
                <a:cs typeface="Times New Roman"/>
              </a:rPr>
              <a:t>Miss count/ratio</a:t>
            </a:r>
            <a:r>
              <a:rPr sz="1316" spc="-59" dirty="0">
                <a:latin typeface="Times New Roman"/>
                <a:cs typeface="Times New Roman"/>
              </a:rPr>
              <a:t> </a:t>
            </a:r>
            <a:r>
              <a:rPr sz="1316" spc="5" dirty="0">
                <a:latin typeface="Times New Roman"/>
                <a:cs typeface="Times New Roman"/>
              </a:rPr>
              <a:t>download  </a:t>
            </a:r>
            <a:r>
              <a:rPr sz="1316" dirty="0">
                <a:latin typeface="Times New Roman"/>
                <a:cs typeface="Times New Roman"/>
              </a:rPr>
              <a:t>cache</a:t>
            </a:r>
            <a:endParaRPr sz="1316">
              <a:latin typeface="Times New Roman"/>
              <a:cs typeface="Times New Roman"/>
            </a:endParaRPr>
          </a:p>
          <a:p>
            <a:pPr marL="203442" marR="210359" indent="-192493">
              <a:lnSpc>
                <a:spcPct val="130200"/>
              </a:lnSpc>
              <a:tabLst>
                <a:tab pos="193646" algn="l"/>
              </a:tabLst>
            </a:pPr>
            <a:r>
              <a:rPr sz="908" spc="9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316" dirty="0">
                <a:latin typeface="Times New Roman"/>
                <a:cs typeface="Times New Roman"/>
              </a:rPr>
              <a:t>Miss count/ratio</a:t>
            </a:r>
            <a:r>
              <a:rPr sz="1316" spc="-64" dirty="0">
                <a:latin typeface="Times New Roman"/>
                <a:cs typeface="Times New Roman"/>
              </a:rPr>
              <a:t> </a:t>
            </a:r>
            <a:r>
              <a:rPr sz="1316" spc="5" dirty="0">
                <a:latin typeface="Times New Roman"/>
                <a:cs typeface="Times New Roman"/>
              </a:rPr>
              <a:t>upload  </a:t>
            </a:r>
            <a:r>
              <a:rPr sz="1316" dirty="0">
                <a:latin typeface="Times New Roman"/>
                <a:cs typeface="Times New Roman"/>
              </a:rPr>
              <a:t>cache</a:t>
            </a:r>
            <a:endParaRPr sz="1316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4826" y="1726825"/>
              <a:ext cx="7277452" cy="46257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6701" y="1745411"/>
              <a:ext cx="7156793" cy="45029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70737"/>
              <a:ext cx="10693400" cy="6015031"/>
            </a:xfrm>
            <a:prstGeom prst="rect">
              <a:avLst/>
            </a:prstGeom>
          </p:spPr>
        </p:pic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214294" y="1586425"/>
          <a:ext cx="6728331" cy="4083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7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823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673225" algn="l"/>
                        </a:tabLst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Par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ers	Do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3627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 marR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wnloadCache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3627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StagingCache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3627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marL="27305" marR="1676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elementCountNumber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1475740" algn="l"/>
                        </a:tabLst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files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cached	Pending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uploads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773">
                <a:tc>
                  <a:txBody>
                    <a:bodyPr/>
                    <a:lstStyle/>
                    <a:p>
                      <a:pPr marL="27305" marR="1676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requestCountNumber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marR="972819" indent="-46355">
                        <a:lnSpc>
                          <a:spcPct val="101499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files requested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from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6509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Number 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uploads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requested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56">
                <a:tc>
                  <a:txBody>
                    <a:bodyPr/>
                    <a:lstStyle/>
                    <a:p>
                      <a:pPr marL="27305" marR="1676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hitCountNumber of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marR="1482725" indent="-25400">
                        <a:lnSpc>
                          <a:spcPct val="101499"/>
                        </a:lnSpc>
                        <a:spcBef>
                          <a:spcPts val="229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served</a:t>
                      </a:r>
                      <a:r>
                        <a:rPr sz="12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from 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6509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Number 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files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uploaded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asynchronously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823">
                <a:tc>
                  <a:txBody>
                    <a:bodyPr/>
                    <a:lstStyle/>
                    <a:p>
                      <a:pPr marL="27305" marR="11239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hitRateRatio 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hits to</a:t>
                      </a:r>
                      <a:r>
                        <a:rPr sz="12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req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marR="850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uests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Ratio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hits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requests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773">
                <a:tc>
                  <a:txBody>
                    <a:bodyPr/>
                    <a:lstStyle/>
                    <a:p>
                      <a:pPr marL="27305" marR="850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loadCountNumber of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marR="1325245" indent="86360">
                        <a:lnSpc>
                          <a:spcPct val="101499"/>
                        </a:lnSpc>
                        <a:spcBef>
                          <a:spcPts val="229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loaded</a:t>
                      </a:r>
                      <a:r>
                        <a:rPr sz="12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when  not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6509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Number 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 requests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08">
                <a:tc>
                  <a:txBody>
                    <a:bodyPr/>
                    <a:lstStyle/>
                    <a:p>
                      <a:pPr marL="27305" marR="666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loadSuccessCountNumber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marR="828675" indent="107950">
                        <a:lnSpc>
                          <a:spcPct val="101499"/>
                        </a:lnSpc>
                        <a:spcBef>
                          <a:spcPts val="229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files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successfully  loaded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6509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Number 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 requests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served from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08">
                <a:tc>
                  <a:txBody>
                    <a:bodyPr/>
                    <a:lstStyle/>
                    <a:p>
                      <a:pPr marL="27305" marR="1308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loadExceptionCountNum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marR="1270635" indent="1270">
                        <a:lnSpc>
                          <a:spcPct val="101499"/>
                        </a:lnSpc>
                        <a:spcBef>
                          <a:spcPts val="229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ber of load</a:t>
                      </a:r>
                      <a:r>
                        <a:rPr sz="12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  unsuccessful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6509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Number 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file requests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not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834">
                <a:tc>
                  <a:txBody>
                    <a:bodyPr/>
                    <a:lstStyle/>
                    <a:p>
                      <a:pPr marL="27305" marR="11239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maxWeightMax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siz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 marR="2540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1325245" algn="l"/>
                        </a:tabLst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(bytes)	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Max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siz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(bytes)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633">
                <a:tc>
                  <a:txBody>
                    <a:bodyPr/>
                    <a:lstStyle/>
                    <a:p>
                      <a:pPr marL="27305" marR="666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totalWeightCurrent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size</a:t>
                      </a:r>
                      <a:r>
                        <a:rPr sz="1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065" marR="85090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1336040" algn="l"/>
                        </a:tabLst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(bytes)	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Current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size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(bytes)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9525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9732">
                <a:tc>
                  <a:txBody>
                    <a:bodyPr/>
                    <a:lstStyle/>
                    <a:p>
                      <a:pPr marL="27305" marR="1206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totalMemWeightApproxim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12700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 marR="818515" indent="120014">
                        <a:lnSpc>
                          <a:spcPct val="101499"/>
                        </a:lnSpc>
                        <a:spcBef>
                          <a:spcPts val="229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ate size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in- 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memory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(bytes)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6509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12700">
                      <a:solidFill>
                        <a:srgbClr val="00A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5" dirty="0">
                          <a:latin typeface="Times New Roman"/>
                          <a:cs typeface="Times New Roman"/>
                        </a:rPr>
                        <a:t>Approximate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size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cache in 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memory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(bytes)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9391" marB="0">
                    <a:lnL w="9525">
                      <a:solidFill>
                        <a:srgbClr val="00A4E4"/>
                      </a:solidFill>
                      <a:prstDash val="solid"/>
                    </a:lnL>
                    <a:lnR w="9525">
                      <a:solidFill>
                        <a:srgbClr val="00A4E4"/>
                      </a:solidFill>
                      <a:prstDash val="solid"/>
                    </a:lnR>
                    <a:lnT w="9525">
                      <a:solidFill>
                        <a:srgbClr val="00A4E4"/>
                      </a:solidFill>
                      <a:prstDash val="solid"/>
                    </a:lnT>
                    <a:lnB w="12700">
                      <a:solidFill>
                        <a:srgbClr val="00A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179</a:t>
            </a:fld>
            <a:endParaRPr spc="1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381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59941" y="670305"/>
            <a:ext cx="74333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95" dirty="0">
                <a:solidFill>
                  <a:srgbClr val="636B85"/>
                </a:solidFill>
                <a:latin typeface="Garamond"/>
                <a:cs typeface="Garamond"/>
              </a:rPr>
              <a:t>Deployment </a:t>
            </a:r>
            <a:r>
              <a:rPr sz="4000" spc="-105" dirty="0">
                <a:solidFill>
                  <a:srgbClr val="636B85"/>
                </a:solidFill>
                <a:latin typeface="Garamond"/>
                <a:cs typeface="Garamond"/>
              </a:rPr>
              <a:t>drives </a:t>
            </a:r>
            <a:r>
              <a:rPr sz="4000" spc="-80" dirty="0">
                <a:solidFill>
                  <a:srgbClr val="636B85"/>
                </a:solidFill>
                <a:latin typeface="Garamond"/>
                <a:cs typeface="Garamond"/>
              </a:rPr>
              <a:t>some </a:t>
            </a:r>
            <a:r>
              <a:rPr sz="4000" spc="-85" dirty="0">
                <a:solidFill>
                  <a:srgbClr val="636B85"/>
                </a:solidFill>
                <a:latin typeface="Garamond"/>
                <a:cs typeface="Garamond"/>
              </a:rPr>
              <a:t>design</a:t>
            </a:r>
            <a:r>
              <a:rPr sz="4000" spc="-685" dirty="0">
                <a:solidFill>
                  <a:srgbClr val="636B85"/>
                </a:solidFill>
                <a:latin typeface="Garamond"/>
                <a:cs typeface="Garamond"/>
              </a:rPr>
              <a:t> </a:t>
            </a:r>
            <a:r>
              <a:rPr sz="4000" spc="-95" dirty="0">
                <a:solidFill>
                  <a:srgbClr val="636B85"/>
                </a:solidFill>
                <a:latin typeface="Garamond"/>
                <a:cs typeface="Garamond"/>
              </a:rPr>
              <a:t>choices</a:t>
            </a:r>
            <a:endParaRPr sz="40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940" y="1456386"/>
            <a:ext cx="7284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5" dirty="0">
                <a:latin typeface="Garamond"/>
                <a:cs typeface="Garamond"/>
              </a:rPr>
              <a:t>The big </a:t>
            </a:r>
            <a:r>
              <a:rPr sz="2400" i="1" dirty="0">
                <a:latin typeface="Garamond"/>
                <a:cs typeface="Garamond"/>
              </a:rPr>
              <a:t>Mongo </a:t>
            </a:r>
            <a:r>
              <a:rPr sz="2400" i="1" spc="-20" dirty="0">
                <a:latin typeface="Garamond"/>
                <a:cs typeface="Garamond"/>
              </a:rPr>
              <a:t>vs. </a:t>
            </a:r>
            <a:r>
              <a:rPr sz="2400" i="1" spc="-35" dirty="0">
                <a:latin typeface="Garamond"/>
                <a:cs typeface="Garamond"/>
              </a:rPr>
              <a:t>Tar </a:t>
            </a:r>
            <a:r>
              <a:rPr sz="2400" i="1" spc="-20" dirty="0">
                <a:latin typeface="Garamond"/>
                <a:cs typeface="Garamond"/>
              </a:rPr>
              <a:t>war </a:t>
            </a:r>
            <a:r>
              <a:rPr sz="2400" i="1" dirty="0">
                <a:latin typeface="Garamond"/>
                <a:cs typeface="Garamond"/>
              </a:rPr>
              <a:t>in </a:t>
            </a:r>
            <a:r>
              <a:rPr sz="2400" i="1" spc="-5" dirty="0">
                <a:latin typeface="Garamond"/>
                <a:cs typeface="Garamond"/>
              </a:rPr>
              <a:t>AEM </a:t>
            </a:r>
            <a:r>
              <a:rPr sz="2400" i="1" dirty="0">
                <a:latin typeface="Garamond"/>
                <a:cs typeface="Garamond"/>
              </a:rPr>
              <a:t>6.1… </a:t>
            </a:r>
            <a:r>
              <a:rPr sz="2400" i="1" spc="-10" dirty="0">
                <a:latin typeface="Garamond"/>
                <a:cs typeface="Garamond"/>
              </a:rPr>
              <a:t>and </a:t>
            </a:r>
            <a:r>
              <a:rPr sz="2400" i="1" spc="-35" dirty="0">
                <a:latin typeface="Garamond"/>
                <a:cs typeface="Garamond"/>
              </a:rPr>
              <a:t>Tar </a:t>
            </a:r>
            <a:r>
              <a:rPr sz="2400" i="1" spc="-5" dirty="0">
                <a:latin typeface="Garamond"/>
                <a:cs typeface="Garamond"/>
              </a:rPr>
              <a:t>wins hands</a:t>
            </a:r>
            <a:r>
              <a:rPr sz="2400" i="1" spc="114" dirty="0">
                <a:latin typeface="Garamond"/>
                <a:cs typeface="Garamond"/>
              </a:rPr>
              <a:t> </a:t>
            </a:r>
            <a:r>
              <a:rPr sz="2400" i="1" spc="-5" dirty="0">
                <a:latin typeface="Garamond"/>
                <a:cs typeface="Garamond"/>
              </a:rPr>
              <a:t>down</a:t>
            </a:r>
            <a:endParaRPr sz="240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0127" y="2210685"/>
            <a:ext cx="8163559" cy="4218305"/>
            <a:chOff x="436126" y="2210684"/>
            <a:chExt cx="8163559" cy="4218305"/>
          </a:xfrm>
        </p:grpSpPr>
        <p:sp>
          <p:nvSpPr>
            <p:cNvPr id="6" name="object 6"/>
            <p:cNvSpPr/>
            <p:nvPr/>
          </p:nvSpPr>
          <p:spPr>
            <a:xfrm>
              <a:off x="449338" y="2262251"/>
              <a:ext cx="2701925" cy="2062480"/>
            </a:xfrm>
            <a:custGeom>
              <a:avLst/>
              <a:gdLst/>
              <a:ahLst/>
              <a:cxnLst/>
              <a:rect l="l" t="t" r="r" b="b"/>
              <a:pathLst>
                <a:path w="2701925" h="2062479">
                  <a:moveTo>
                    <a:pt x="2196198" y="0"/>
                  </a:moveTo>
                  <a:lnTo>
                    <a:pt x="0" y="244856"/>
                  </a:lnTo>
                  <a:lnTo>
                    <a:pt x="202653" y="2062480"/>
                  </a:lnTo>
                  <a:lnTo>
                    <a:pt x="2701785" y="1783842"/>
                  </a:lnTo>
                  <a:lnTo>
                    <a:pt x="2532875" y="269239"/>
                  </a:lnTo>
                  <a:lnTo>
                    <a:pt x="2196198" y="0"/>
                  </a:lnTo>
                  <a:close/>
                </a:path>
              </a:pathLst>
            </a:custGeom>
            <a:solidFill>
              <a:srgbClr val="FFF8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9338" y="2262251"/>
              <a:ext cx="2701925" cy="2062480"/>
            </a:xfrm>
            <a:custGeom>
              <a:avLst/>
              <a:gdLst/>
              <a:ahLst/>
              <a:cxnLst/>
              <a:rect l="l" t="t" r="r" b="b"/>
              <a:pathLst>
                <a:path w="2701925" h="2062479">
                  <a:moveTo>
                    <a:pt x="0" y="244856"/>
                  </a:moveTo>
                  <a:lnTo>
                    <a:pt x="2196198" y="0"/>
                  </a:lnTo>
                  <a:lnTo>
                    <a:pt x="2532875" y="269239"/>
                  </a:lnTo>
                  <a:lnTo>
                    <a:pt x="2701785" y="1783842"/>
                  </a:lnTo>
                  <a:lnTo>
                    <a:pt x="202653" y="2062480"/>
                  </a:lnTo>
                  <a:lnTo>
                    <a:pt x="0" y="244856"/>
                  </a:lnTo>
                  <a:close/>
                </a:path>
              </a:pathLst>
            </a:custGeom>
            <a:ln w="26424">
              <a:solidFill>
                <a:srgbClr val="F6E9D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201" y="2909570"/>
              <a:ext cx="2069731" cy="9446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758" y="4328922"/>
              <a:ext cx="2685415" cy="2040889"/>
            </a:xfrm>
            <a:custGeom>
              <a:avLst/>
              <a:gdLst/>
              <a:ahLst/>
              <a:cxnLst/>
              <a:rect l="l" t="t" r="r" b="b"/>
              <a:pathLst>
                <a:path w="2685415" h="2040889">
                  <a:moveTo>
                    <a:pt x="2198700" y="0"/>
                  </a:moveTo>
                  <a:lnTo>
                    <a:pt x="0" y="220979"/>
                  </a:lnTo>
                  <a:lnTo>
                    <a:pt x="182943" y="2040661"/>
                  </a:lnTo>
                  <a:lnTo>
                    <a:pt x="2684983" y="1789125"/>
                  </a:lnTo>
                  <a:lnTo>
                    <a:pt x="2532456" y="272795"/>
                  </a:lnTo>
                  <a:lnTo>
                    <a:pt x="2198700" y="0"/>
                  </a:lnTo>
                  <a:close/>
                </a:path>
              </a:pathLst>
            </a:custGeom>
            <a:solidFill>
              <a:srgbClr val="FF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758" y="4328922"/>
              <a:ext cx="2685415" cy="2040889"/>
            </a:xfrm>
            <a:custGeom>
              <a:avLst/>
              <a:gdLst/>
              <a:ahLst/>
              <a:cxnLst/>
              <a:rect l="l" t="t" r="r" b="b"/>
              <a:pathLst>
                <a:path w="2685415" h="2040889">
                  <a:moveTo>
                    <a:pt x="0" y="220979"/>
                  </a:moveTo>
                  <a:lnTo>
                    <a:pt x="2198700" y="0"/>
                  </a:lnTo>
                  <a:lnTo>
                    <a:pt x="2532456" y="272795"/>
                  </a:lnTo>
                  <a:lnTo>
                    <a:pt x="2684983" y="1789125"/>
                  </a:lnTo>
                  <a:lnTo>
                    <a:pt x="182943" y="2040661"/>
                  </a:lnTo>
                  <a:lnTo>
                    <a:pt x="0" y="220979"/>
                  </a:lnTo>
                  <a:close/>
                </a:path>
              </a:pathLst>
            </a:custGeom>
            <a:ln w="26424">
              <a:solidFill>
                <a:srgbClr val="F6E9D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933" y="4672965"/>
              <a:ext cx="1978787" cy="153196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28136" y="2238502"/>
              <a:ext cx="2745105" cy="2118995"/>
            </a:xfrm>
            <a:custGeom>
              <a:avLst/>
              <a:gdLst/>
              <a:ahLst/>
              <a:cxnLst/>
              <a:rect l="l" t="t" r="r" b="b"/>
              <a:pathLst>
                <a:path w="2745104" h="2118995">
                  <a:moveTo>
                    <a:pt x="2188337" y="0"/>
                  </a:moveTo>
                  <a:lnTo>
                    <a:pt x="0" y="307721"/>
                  </a:lnTo>
                  <a:lnTo>
                    <a:pt x="254635" y="2118614"/>
                  </a:lnTo>
                  <a:lnTo>
                    <a:pt x="2744851" y="1768475"/>
                  </a:lnTo>
                  <a:lnTo>
                    <a:pt x="2532634" y="259334"/>
                  </a:lnTo>
                  <a:lnTo>
                    <a:pt x="2188337" y="0"/>
                  </a:lnTo>
                  <a:close/>
                </a:path>
              </a:pathLst>
            </a:custGeom>
            <a:solidFill>
              <a:srgbClr val="E8E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8136" y="2238502"/>
              <a:ext cx="2745105" cy="2118995"/>
            </a:xfrm>
            <a:custGeom>
              <a:avLst/>
              <a:gdLst/>
              <a:ahLst/>
              <a:cxnLst/>
              <a:rect l="l" t="t" r="r" b="b"/>
              <a:pathLst>
                <a:path w="2745104" h="2118995">
                  <a:moveTo>
                    <a:pt x="0" y="307721"/>
                  </a:moveTo>
                  <a:lnTo>
                    <a:pt x="2188337" y="0"/>
                  </a:lnTo>
                  <a:lnTo>
                    <a:pt x="2532634" y="259334"/>
                  </a:lnTo>
                  <a:lnTo>
                    <a:pt x="2744851" y="1768475"/>
                  </a:lnTo>
                  <a:lnTo>
                    <a:pt x="254635" y="2118614"/>
                  </a:lnTo>
                  <a:lnTo>
                    <a:pt x="0" y="307721"/>
                  </a:lnTo>
                  <a:close/>
                </a:path>
              </a:pathLst>
            </a:custGeom>
            <a:ln w="26424">
              <a:solidFill>
                <a:srgbClr val="F6E9D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127" y="2880233"/>
              <a:ext cx="2011934" cy="9155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44646" y="4314063"/>
              <a:ext cx="2712085" cy="2075814"/>
            </a:xfrm>
            <a:custGeom>
              <a:avLst/>
              <a:gdLst/>
              <a:ahLst/>
              <a:cxnLst/>
              <a:rect l="l" t="t" r="r" b="b"/>
              <a:pathLst>
                <a:path w="2712085" h="2075814">
                  <a:moveTo>
                    <a:pt x="2194560" y="0"/>
                  </a:moveTo>
                  <a:lnTo>
                    <a:pt x="0" y="259461"/>
                  </a:lnTo>
                  <a:lnTo>
                    <a:pt x="214629" y="2075586"/>
                  </a:lnTo>
                  <a:lnTo>
                    <a:pt x="2711830" y="1780438"/>
                  </a:lnTo>
                  <a:lnTo>
                    <a:pt x="2533015" y="266954"/>
                  </a:lnTo>
                  <a:lnTo>
                    <a:pt x="219456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44646" y="4314063"/>
              <a:ext cx="2712085" cy="2075814"/>
            </a:xfrm>
            <a:custGeom>
              <a:avLst/>
              <a:gdLst/>
              <a:ahLst/>
              <a:cxnLst/>
              <a:rect l="l" t="t" r="r" b="b"/>
              <a:pathLst>
                <a:path w="2712085" h="2075814">
                  <a:moveTo>
                    <a:pt x="0" y="259461"/>
                  </a:moveTo>
                  <a:lnTo>
                    <a:pt x="2194560" y="0"/>
                  </a:lnTo>
                  <a:lnTo>
                    <a:pt x="2533015" y="266954"/>
                  </a:lnTo>
                  <a:lnTo>
                    <a:pt x="2711830" y="1780438"/>
                  </a:lnTo>
                  <a:lnTo>
                    <a:pt x="214629" y="2075586"/>
                  </a:lnTo>
                  <a:lnTo>
                    <a:pt x="0" y="259461"/>
                  </a:lnTo>
                  <a:close/>
                </a:path>
              </a:pathLst>
            </a:custGeom>
            <a:ln w="26424">
              <a:solidFill>
                <a:srgbClr val="F6E9D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4614" y="4945126"/>
              <a:ext cx="2078737" cy="9083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827775" y="4295140"/>
              <a:ext cx="2746375" cy="2120900"/>
            </a:xfrm>
            <a:custGeom>
              <a:avLst/>
              <a:gdLst/>
              <a:ahLst/>
              <a:cxnLst/>
              <a:rect l="l" t="t" r="r" b="b"/>
              <a:pathLst>
                <a:path w="2746375" h="2120900">
                  <a:moveTo>
                    <a:pt x="2188082" y="0"/>
                  </a:moveTo>
                  <a:lnTo>
                    <a:pt x="0" y="309753"/>
                  </a:lnTo>
                  <a:lnTo>
                    <a:pt x="256412" y="2120468"/>
                  </a:lnTo>
                  <a:lnTo>
                    <a:pt x="2746121" y="1767992"/>
                  </a:lnTo>
                  <a:lnTo>
                    <a:pt x="2532506" y="259080"/>
                  </a:lnTo>
                  <a:lnTo>
                    <a:pt x="2188082" y="0"/>
                  </a:lnTo>
                  <a:close/>
                </a:path>
              </a:pathLst>
            </a:custGeom>
            <a:solidFill>
              <a:srgbClr val="ECC1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27775" y="4295140"/>
              <a:ext cx="2746375" cy="2120900"/>
            </a:xfrm>
            <a:custGeom>
              <a:avLst/>
              <a:gdLst/>
              <a:ahLst/>
              <a:cxnLst/>
              <a:rect l="l" t="t" r="r" b="b"/>
              <a:pathLst>
                <a:path w="2746375" h="2120900">
                  <a:moveTo>
                    <a:pt x="0" y="309753"/>
                  </a:moveTo>
                  <a:lnTo>
                    <a:pt x="2188082" y="0"/>
                  </a:lnTo>
                  <a:lnTo>
                    <a:pt x="2532506" y="259080"/>
                  </a:lnTo>
                  <a:lnTo>
                    <a:pt x="2746121" y="1767992"/>
                  </a:lnTo>
                  <a:lnTo>
                    <a:pt x="256412" y="2120468"/>
                  </a:lnTo>
                  <a:lnTo>
                    <a:pt x="0" y="309753"/>
                  </a:lnTo>
                  <a:close/>
                </a:path>
              </a:pathLst>
            </a:custGeom>
            <a:ln w="26424">
              <a:solidFill>
                <a:srgbClr val="F6E9D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1095" y="4933823"/>
              <a:ext cx="2094347" cy="101305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15456" y="2223897"/>
              <a:ext cx="2771140" cy="2153920"/>
            </a:xfrm>
            <a:custGeom>
              <a:avLst/>
              <a:gdLst/>
              <a:ahLst/>
              <a:cxnLst/>
              <a:rect l="l" t="t" r="r" b="b"/>
              <a:pathLst>
                <a:path w="2771140" h="2153920">
                  <a:moveTo>
                    <a:pt x="2182367" y="0"/>
                  </a:moveTo>
                  <a:lnTo>
                    <a:pt x="0" y="347344"/>
                  </a:lnTo>
                  <a:lnTo>
                    <a:pt x="287527" y="2153411"/>
                  </a:lnTo>
                  <a:lnTo>
                    <a:pt x="2770886" y="1758060"/>
                  </a:lnTo>
                  <a:lnTo>
                    <a:pt x="2531364" y="253111"/>
                  </a:lnTo>
                  <a:lnTo>
                    <a:pt x="2182367" y="0"/>
                  </a:lnTo>
                  <a:close/>
                </a:path>
              </a:pathLst>
            </a:custGeom>
            <a:solidFill>
              <a:srgbClr val="ECD2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15456" y="2223897"/>
              <a:ext cx="2771140" cy="2153920"/>
            </a:xfrm>
            <a:custGeom>
              <a:avLst/>
              <a:gdLst/>
              <a:ahLst/>
              <a:cxnLst/>
              <a:rect l="l" t="t" r="r" b="b"/>
              <a:pathLst>
                <a:path w="2771140" h="2153920">
                  <a:moveTo>
                    <a:pt x="0" y="347344"/>
                  </a:moveTo>
                  <a:lnTo>
                    <a:pt x="2182367" y="0"/>
                  </a:lnTo>
                  <a:lnTo>
                    <a:pt x="2531364" y="253111"/>
                  </a:lnTo>
                  <a:lnTo>
                    <a:pt x="2770886" y="1758060"/>
                  </a:lnTo>
                  <a:lnTo>
                    <a:pt x="287527" y="2153411"/>
                  </a:lnTo>
                  <a:lnTo>
                    <a:pt x="0" y="347344"/>
                  </a:lnTo>
                  <a:close/>
                </a:path>
              </a:pathLst>
            </a:custGeom>
            <a:ln w="26424">
              <a:solidFill>
                <a:srgbClr val="F6E9D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771" y="2736850"/>
              <a:ext cx="2034944" cy="1320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-205654"/>
            <a:ext cx="4109613" cy="2724146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715146" algn="l"/>
              </a:tabLst>
            </a:pPr>
            <a:r>
              <a:rPr spc="14" dirty="0"/>
              <a:t>S3DataStore	</a:t>
            </a:r>
            <a:r>
              <a:rPr spc="18" dirty="0"/>
              <a:t>S3 </a:t>
            </a:r>
            <a:r>
              <a:rPr spc="14" dirty="0"/>
              <a:t>connector</a:t>
            </a:r>
            <a:r>
              <a:rPr spc="-50" dirty="0"/>
              <a:t> </a:t>
            </a:r>
            <a:r>
              <a:rPr spc="14" dirty="0"/>
              <a:t>versions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180</a:t>
            </a:fld>
            <a:endParaRPr spc="14" dirty="0"/>
          </a:p>
        </p:txBody>
      </p:sp>
      <p:sp>
        <p:nvSpPr>
          <p:cNvPr id="3" name="object 3"/>
          <p:cNvSpPr txBox="1"/>
          <p:nvPr/>
        </p:nvSpPr>
        <p:spPr>
          <a:xfrm>
            <a:off x="1546821" y="1557876"/>
            <a:ext cx="7324805" cy="3830964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AEM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6.1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Connector version</a:t>
            </a:r>
            <a:r>
              <a:rPr sz="1543" spc="59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com.adobe.granite.oak.s3connector1.2.x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Oak</a:t>
            </a:r>
            <a:r>
              <a:rPr sz="1543" spc="50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1.2.12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39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AEM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6.2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Connector version com.adobe.granite.oak.s3connector</a:t>
            </a:r>
            <a:r>
              <a:rPr sz="1543" spc="45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1.4.x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0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Oak</a:t>
            </a:r>
            <a:r>
              <a:rPr sz="1543" spc="50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1.4.x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62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AEM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6.3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Connector version com.adobe.granite.oak.s3connector</a:t>
            </a:r>
            <a:r>
              <a:rPr sz="1543" spc="41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1.6.x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Oak</a:t>
            </a:r>
            <a:r>
              <a:rPr sz="1543" spc="50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1.6.x</a:t>
            </a:r>
            <a:endParaRPr sz="1543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 sz="2451">
              <a:latin typeface="Times New Roman"/>
              <a:cs typeface="Times New Roman"/>
            </a:endParaRPr>
          </a:p>
          <a:p>
            <a:pPr marL="19019"/>
            <a:r>
              <a:rPr sz="1861" spc="-5" dirty="0">
                <a:latin typeface="Times New Roman"/>
                <a:cs typeface="Times New Roman"/>
              </a:rPr>
              <a:t>Connector versions not be confused with </a:t>
            </a:r>
            <a:r>
              <a:rPr sz="1861" spc="-9" dirty="0">
                <a:latin typeface="Times New Roman"/>
                <a:cs typeface="Times New Roman"/>
              </a:rPr>
              <a:t>Oak </a:t>
            </a:r>
            <a:r>
              <a:rPr sz="1861" spc="-5" dirty="0">
                <a:latin typeface="Times New Roman"/>
                <a:cs typeface="Times New Roman"/>
              </a:rPr>
              <a:t>versions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Follow separate </a:t>
            </a:r>
            <a:r>
              <a:rPr sz="1543" dirty="0">
                <a:latin typeface="Times New Roman"/>
                <a:cs typeface="Times New Roman"/>
              </a:rPr>
              <a:t>release </a:t>
            </a:r>
            <a:r>
              <a:rPr sz="1543" spc="5" dirty="0">
                <a:latin typeface="Times New Roman"/>
                <a:cs typeface="Times New Roman"/>
              </a:rPr>
              <a:t>cycles </a:t>
            </a:r>
            <a:r>
              <a:rPr sz="1543" spc="9" dirty="0">
                <a:latin typeface="Times New Roman"/>
                <a:cs typeface="Times New Roman"/>
              </a:rPr>
              <a:t>but </a:t>
            </a:r>
            <a:r>
              <a:rPr sz="1543" spc="5" dirty="0">
                <a:latin typeface="Times New Roman"/>
                <a:cs typeface="Times New Roman"/>
              </a:rPr>
              <a:t>signifies the branch/minor version of Oak</a:t>
            </a:r>
            <a:r>
              <a:rPr sz="1543" spc="95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embedded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3789765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Timeline </a:t>
            </a:r>
            <a:r>
              <a:rPr spc="9" dirty="0"/>
              <a:t>-</a:t>
            </a:r>
            <a:r>
              <a:rPr spc="-64" dirty="0"/>
              <a:t> </a:t>
            </a:r>
            <a:r>
              <a:rPr spc="14" dirty="0"/>
              <a:t>Enhancements/Changes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181</a:t>
            </a:fld>
            <a:endParaRPr spc="14" dirty="0"/>
          </a:p>
        </p:txBody>
      </p:sp>
      <p:sp>
        <p:nvSpPr>
          <p:cNvPr id="3" name="object 3"/>
          <p:cNvSpPr txBox="1"/>
          <p:nvPr/>
        </p:nvSpPr>
        <p:spPr>
          <a:xfrm>
            <a:off x="4396327" y="1970870"/>
            <a:ext cx="791840" cy="25256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1543" spc="9" dirty="0">
                <a:latin typeface="Times New Roman"/>
                <a:cs typeface="Times New Roman"/>
              </a:rPr>
              <a:t>100</a:t>
            </a:r>
            <a:r>
              <a:rPr sz="1543" spc="-64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bytes</a:t>
            </a:r>
            <a:endParaRPr sz="1543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6822" y="1557875"/>
            <a:ext cx="2622176" cy="1309183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AEM</a:t>
            </a:r>
            <a:r>
              <a:rPr sz="1861" spc="103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6.0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minRecordLength -</a:t>
            </a:r>
            <a:r>
              <a:rPr sz="1543" spc="-23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S3/FDS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Digest algorithm - </a:t>
            </a:r>
            <a:r>
              <a:rPr sz="1543" spc="9" dirty="0">
                <a:latin typeface="Times New Roman"/>
                <a:cs typeface="Times New Roman"/>
              </a:rPr>
              <a:t>SHA-1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39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AEM</a:t>
            </a:r>
            <a:r>
              <a:rPr sz="1861" spc="103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6.1</a:t>
            </a:r>
            <a:endParaRPr sz="186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6822" y="2847544"/>
            <a:ext cx="5504265" cy="1264936"/>
          </a:xfrm>
          <a:prstGeom prst="rect">
            <a:avLst/>
          </a:prstGeom>
        </p:spPr>
        <p:txBody>
          <a:bodyPr vert="horz" wrap="square" lIns="0" tIns="73190" rIns="0" bIns="0" rtlCol="0">
            <a:spAutoFit/>
          </a:bodyPr>
          <a:lstStyle/>
          <a:p>
            <a:pPr marL="194222">
              <a:spcBef>
                <a:spcPts val="576"/>
              </a:spcBef>
              <a:tabLst>
                <a:tab pos="1968730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089" spc="82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SharedDataStore	</a:t>
            </a:r>
            <a:r>
              <a:rPr sz="1543" spc="9" dirty="0">
                <a:latin typeface="Times New Roman"/>
                <a:cs typeface="Times New Roman"/>
              </a:rPr>
              <a:t>Yes </a:t>
            </a:r>
            <a:r>
              <a:rPr sz="1543" spc="5" dirty="0">
                <a:latin typeface="Times New Roman"/>
                <a:cs typeface="Times New Roman"/>
              </a:rPr>
              <a:t>(Special configuration </a:t>
            </a:r>
            <a:r>
              <a:rPr sz="1543" spc="9" dirty="0">
                <a:latin typeface="Times New Roman"/>
                <a:cs typeface="Times New Roman"/>
              </a:rPr>
              <a:t>with </a:t>
            </a:r>
            <a:r>
              <a:rPr sz="1543" spc="5" dirty="0">
                <a:latin typeface="Times New Roman"/>
                <a:cs typeface="Times New Roman"/>
              </a:rPr>
              <a:t>Oak</a:t>
            </a:r>
            <a:r>
              <a:rPr sz="1543" spc="-50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1.2.12)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  <a:tabLst>
                <a:tab pos="2068434" algn="l"/>
                <a:tab pos="2949060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089" spc="82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minRecordLength	</a:t>
            </a:r>
            <a:r>
              <a:rPr sz="1543" spc="9" dirty="0">
                <a:latin typeface="Times New Roman"/>
                <a:cs typeface="Times New Roman"/>
              </a:rPr>
              <a:t>S3/FDS	100</a:t>
            </a:r>
            <a:r>
              <a:rPr sz="154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bytes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0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Digest algorithm -</a:t>
            </a:r>
            <a:r>
              <a:rPr sz="1543" spc="18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SHA-1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62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AEM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6.2</a:t>
            </a:r>
            <a:endParaRPr sz="186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0052" y="4083153"/>
            <a:ext cx="1649954" cy="612898"/>
          </a:xfrm>
          <a:prstGeom prst="rect">
            <a:avLst/>
          </a:prstGeom>
        </p:spPr>
        <p:txBody>
          <a:bodyPr vert="horz" wrap="square" lIns="0" tIns="73190" rIns="0" bIns="0" rtlCol="0">
            <a:spAutoFit/>
          </a:bodyPr>
          <a:lstStyle/>
          <a:p>
            <a:pPr marL="11527">
              <a:spcBef>
                <a:spcPts val="576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36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SharedDataStore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3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minRecordLength</a:t>
            </a:r>
            <a:endParaRPr sz="154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4518" y="4083153"/>
            <a:ext cx="752651" cy="612898"/>
          </a:xfrm>
          <a:prstGeom prst="rect">
            <a:avLst/>
          </a:prstGeom>
        </p:spPr>
        <p:txBody>
          <a:bodyPr vert="horz" wrap="square" lIns="0" tIns="73190" rIns="0" bIns="0" rtlCol="0">
            <a:spAutoFit/>
          </a:bodyPr>
          <a:lstStyle/>
          <a:p>
            <a:pPr marL="11527">
              <a:spcBef>
                <a:spcPts val="576"/>
              </a:spcBef>
            </a:pPr>
            <a:r>
              <a:rPr sz="1543" spc="9" dirty="0">
                <a:latin typeface="Times New Roman"/>
                <a:cs typeface="Times New Roman"/>
              </a:rPr>
              <a:t>Yes</a:t>
            </a:r>
            <a:endParaRPr sz="1543">
              <a:latin typeface="Times New Roman"/>
              <a:cs typeface="Times New Roman"/>
            </a:endParaRPr>
          </a:p>
          <a:p>
            <a:pPr marL="110655">
              <a:spcBef>
                <a:spcPts val="495"/>
              </a:spcBef>
            </a:pPr>
            <a:r>
              <a:rPr sz="1543" spc="14" dirty="0">
                <a:latin typeface="Times New Roman"/>
                <a:cs typeface="Times New Roman"/>
              </a:rPr>
              <a:t>S</a:t>
            </a:r>
            <a:r>
              <a:rPr sz="1543" dirty="0">
                <a:latin typeface="Times New Roman"/>
                <a:cs typeface="Times New Roman"/>
              </a:rPr>
              <a:t>3</a:t>
            </a:r>
            <a:r>
              <a:rPr sz="1543" spc="5" dirty="0">
                <a:latin typeface="Times New Roman"/>
                <a:cs typeface="Times New Roman"/>
              </a:rPr>
              <a:t>/F</a:t>
            </a:r>
            <a:r>
              <a:rPr sz="1543" spc="14" dirty="0">
                <a:latin typeface="Times New Roman"/>
                <a:cs typeface="Times New Roman"/>
              </a:rPr>
              <a:t>DS</a:t>
            </a:r>
            <a:endParaRPr sz="154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4417" y="4439227"/>
            <a:ext cx="791263" cy="25256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1543" spc="9" dirty="0">
                <a:latin typeface="Times New Roman"/>
                <a:cs typeface="Times New Roman"/>
              </a:rPr>
              <a:t>100</a:t>
            </a:r>
            <a:r>
              <a:rPr sz="1543" spc="-45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bytes</a:t>
            </a:r>
            <a:endParaRPr sz="154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0052" y="4736889"/>
            <a:ext cx="2271208" cy="25256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Digest algorithm -</a:t>
            </a:r>
            <a:r>
              <a:rPr sz="1543" spc="-5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SHA-1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3789765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Timeline </a:t>
            </a:r>
            <a:r>
              <a:rPr spc="9" dirty="0"/>
              <a:t>-</a:t>
            </a:r>
            <a:r>
              <a:rPr spc="-64" dirty="0"/>
              <a:t> </a:t>
            </a:r>
            <a:r>
              <a:rPr spc="14" dirty="0"/>
              <a:t>Enhancements/Changes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270889" y="6473000"/>
            <a:ext cx="160020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24" algn="ctr">
              <a:spcBef>
                <a:spcPts val="70"/>
              </a:spcBef>
            </a:pPr>
            <a:fld id="{81D60167-4931-47E6-BA6A-407CBD079E47}" type="slidenum">
              <a:rPr lang="en-US" spc="15" smtClean="0"/>
              <a:pPr marL="43224" algn="ctr">
                <a:spcBef>
                  <a:spcPts val="70"/>
                </a:spcBef>
              </a:pPr>
              <a:t>182</a:t>
            </a:fld>
            <a:endParaRPr spc="14" dirty="0"/>
          </a:p>
        </p:txBody>
      </p:sp>
      <p:sp>
        <p:nvSpPr>
          <p:cNvPr id="3" name="object 3"/>
          <p:cNvSpPr txBox="1"/>
          <p:nvPr/>
        </p:nvSpPr>
        <p:spPr>
          <a:xfrm>
            <a:off x="1546821" y="1553503"/>
            <a:ext cx="3759798" cy="3858697"/>
          </a:xfrm>
          <a:prstGeom prst="rect">
            <a:avLst/>
          </a:prstGeom>
        </p:spPr>
        <p:txBody>
          <a:bodyPr vert="horz" wrap="square" lIns="0" tIns="54749" rIns="0" bIns="0" rtlCol="0">
            <a:spAutoFit/>
          </a:bodyPr>
          <a:lstStyle/>
          <a:p>
            <a:pPr marL="11527">
              <a:spcBef>
                <a:spcPts val="431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AEM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6.3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318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minRecordLength</a:t>
            </a:r>
            <a:endParaRPr sz="1543">
              <a:latin typeface="Times New Roman"/>
              <a:cs typeface="Times New Roman"/>
            </a:endParaRPr>
          </a:p>
          <a:p>
            <a:pPr marL="376917">
              <a:spcBef>
                <a:spcPts val="322"/>
              </a:spcBef>
              <a:tabLst>
                <a:tab pos="1426983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998" spc="59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S3/Azure	</a:t>
            </a:r>
            <a:r>
              <a:rPr sz="1407" spc="14" dirty="0">
                <a:latin typeface="Times New Roman"/>
                <a:cs typeface="Times New Roman"/>
              </a:rPr>
              <a:t>16</a:t>
            </a:r>
            <a:r>
              <a:rPr sz="1407" spc="-9" dirty="0">
                <a:latin typeface="Times New Roman"/>
                <a:cs typeface="Times New Roman"/>
              </a:rPr>
              <a:t> </a:t>
            </a:r>
            <a:r>
              <a:rPr sz="1407" spc="18" dirty="0">
                <a:latin typeface="Times New Roman"/>
                <a:cs typeface="Times New Roman"/>
              </a:rPr>
              <a:t>KB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322"/>
              </a:spcBef>
              <a:tabLst>
                <a:tab pos="1073119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998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407" spc="14" dirty="0">
                <a:latin typeface="Times New Roman"/>
                <a:cs typeface="Times New Roman"/>
              </a:rPr>
              <a:t>FDS	100</a:t>
            </a:r>
            <a:r>
              <a:rPr sz="140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bytes</a:t>
            </a:r>
            <a:endParaRPr sz="1407">
              <a:latin typeface="Times New Roman"/>
              <a:cs typeface="Times New Roman"/>
            </a:endParaRPr>
          </a:p>
          <a:p>
            <a:pPr marL="194222">
              <a:spcBef>
                <a:spcPts val="300"/>
              </a:spcBef>
              <a:tabLst>
                <a:tab pos="2021752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089" spc="73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Digest</a:t>
            </a:r>
            <a:r>
              <a:rPr sz="1543" spc="9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Algorithm	</a:t>
            </a:r>
            <a:r>
              <a:rPr sz="1543" spc="9" dirty="0">
                <a:latin typeface="Times New Roman"/>
                <a:cs typeface="Times New Roman"/>
              </a:rPr>
              <a:t>SHA-256 </a:t>
            </a:r>
            <a:r>
              <a:rPr sz="1543" spc="5" dirty="0">
                <a:latin typeface="Times New Roman"/>
                <a:cs typeface="Times New Roman"/>
              </a:rPr>
              <a:t>(Oak</a:t>
            </a:r>
            <a:r>
              <a:rPr sz="1543" spc="-36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1.6.5)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313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BlobTracker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2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14" dirty="0">
                <a:latin typeface="Times New Roman"/>
                <a:cs typeface="Times New Roman"/>
              </a:rPr>
              <a:t>New </a:t>
            </a:r>
            <a:r>
              <a:rPr sz="1543" spc="5" dirty="0">
                <a:latin typeface="Times New Roman"/>
                <a:cs typeface="Times New Roman"/>
              </a:rPr>
              <a:t>caching</a:t>
            </a:r>
            <a:r>
              <a:rPr sz="1543" spc="27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wrapper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290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AzureDataStore</a:t>
            </a:r>
            <a:endParaRPr sz="1588">
              <a:latin typeface="Times New Roman"/>
              <a:cs typeface="Times New Roman"/>
            </a:endParaRPr>
          </a:p>
          <a:p>
            <a:pPr marL="11527">
              <a:spcBef>
                <a:spcPts val="286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AEM</a:t>
            </a:r>
            <a:r>
              <a:rPr sz="1588" spc="50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6.4</a:t>
            </a:r>
            <a:endParaRPr sz="1588">
              <a:latin typeface="Times New Roman"/>
              <a:cs typeface="Times New Roman"/>
            </a:endParaRPr>
          </a:p>
          <a:p>
            <a:pPr marL="194222">
              <a:spcBef>
                <a:spcPts val="281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minRecordLength</a:t>
            </a:r>
            <a:endParaRPr sz="1543">
              <a:latin typeface="Times New Roman"/>
              <a:cs typeface="Times New Roman"/>
            </a:endParaRPr>
          </a:p>
          <a:p>
            <a:pPr marL="376917">
              <a:spcBef>
                <a:spcPts val="345"/>
              </a:spcBef>
              <a:tabLst>
                <a:tab pos="1426983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998" spc="59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S3/Azure	</a:t>
            </a:r>
            <a:r>
              <a:rPr sz="1407" spc="14" dirty="0">
                <a:latin typeface="Times New Roman"/>
                <a:cs typeface="Times New Roman"/>
              </a:rPr>
              <a:t>16</a:t>
            </a:r>
            <a:r>
              <a:rPr sz="1407" spc="-9" dirty="0">
                <a:latin typeface="Times New Roman"/>
                <a:cs typeface="Times New Roman"/>
              </a:rPr>
              <a:t> </a:t>
            </a:r>
            <a:r>
              <a:rPr sz="1407" spc="18" dirty="0">
                <a:latin typeface="Times New Roman"/>
                <a:cs typeface="Times New Roman"/>
              </a:rPr>
              <a:t>KB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322"/>
              </a:spcBef>
              <a:tabLst>
                <a:tab pos="1073119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998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407" spc="14" dirty="0">
                <a:latin typeface="Times New Roman"/>
                <a:cs typeface="Times New Roman"/>
              </a:rPr>
              <a:t>FDS	100</a:t>
            </a:r>
            <a:r>
              <a:rPr sz="140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bytes</a:t>
            </a:r>
            <a:endParaRPr sz="1407">
              <a:latin typeface="Times New Roman"/>
              <a:cs typeface="Times New Roman"/>
            </a:endParaRPr>
          </a:p>
          <a:p>
            <a:pPr marL="194222">
              <a:spcBef>
                <a:spcPts val="300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Digest algorithm - </a:t>
            </a:r>
            <a:r>
              <a:rPr sz="1543" spc="9" dirty="0">
                <a:latin typeface="Times New Roman"/>
                <a:cs typeface="Times New Roman"/>
              </a:rPr>
              <a:t>SHA-256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290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Active deletion lucene</a:t>
            </a:r>
            <a:r>
              <a:rPr sz="1543" spc="-9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blobs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9994" y="1427155"/>
            <a:ext cx="9028355" cy="2775119"/>
          </a:xfrm>
          <a:prstGeom prst="rect">
            <a:avLst/>
          </a:prstGeom>
          <a:solidFill>
            <a:srgbClr val="000000">
              <a:alpha val="701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78">
              <a:latin typeface="Times New Roman"/>
              <a:cs typeface="Times New Roman"/>
            </a:endParaRPr>
          </a:p>
          <a:p>
            <a:pPr marL="1258696" indent="-253007">
              <a:spcBef>
                <a:spcPts val="1606"/>
              </a:spcBef>
              <a:buAutoNum type="arabicPlain"/>
              <a:tabLst>
                <a:tab pos="1258120" algn="l"/>
                <a:tab pos="1259272" algn="l"/>
                <a:tab pos="1435628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Introduction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Configuration </a:t>
            </a:r>
            <a:r>
              <a:rPr sz="1997" spc="-9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00A4E4"/>
                </a:solidFill>
                <a:latin typeface="Times New Roman"/>
                <a:cs typeface="Times New Roman"/>
              </a:rPr>
              <a:t>|	</a:t>
            </a:r>
            <a:r>
              <a:rPr sz="1997" spc="-9" dirty="0">
                <a:solidFill>
                  <a:srgbClr val="00A4E4"/>
                </a:solidFill>
                <a:latin typeface="Times New Roman"/>
                <a:cs typeface="Times New Roman"/>
              </a:rPr>
              <a:t>Garbage </a:t>
            </a:r>
            <a:r>
              <a:rPr sz="1997" spc="-5" dirty="0">
                <a:solidFill>
                  <a:srgbClr val="00A4E4"/>
                </a:solidFill>
                <a:latin typeface="Times New Roman"/>
                <a:cs typeface="Times New Roman"/>
              </a:rPr>
              <a:t>Collection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spcBef>
                <a:spcPts val="5"/>
              </a:spcBef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Tooling </a:t>
            </a:r>
            <a:r>
              <a:rPr sz="1997" spc="-9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Troubleshooting</a:t>
            </a:r>
            <a:endParaRPr sz="1997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622" y="5874656"/>
            <a:ext cx="90479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11527">
              <a:spcBef>
                <a:spcPts val="64"/>
              </a:spcBef>
            </a:pPr>
            <a:r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t>31</a:t>
            </a:r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2838866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23" dirty="0"/>
              <a:t>Why </a:t>
            </a:r>
            <a:r>
              <a:rPr spc="14" dirty="0"/>
              <a:t>Garbage</a:t>
            </a:r>
            <a:r>
              <a:rPr spc="-59" dirty="0"/>
              <a:t> </a:t>
            </a:r>
            <a:r>
              <a:rPr spc="14" dirty="0"/>
              <a:t>Collection?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8777" y="5874656"/>
            <a:ext cx="137160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184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628292"/>
            <a:ext cx="9356848" cy="1436993"/>
          </a:xfrm>
          <a:prstGeom prst="rect">
            <a:avLst/>
          </a:prstGeom>
        </p:spPr>
        <p:txBody>
          <a:bodyPr vert="horz" wrap="square" lIns="0" tIns="22476" rIns="0" bIns="0" rtlCol="0">
            <a:spAutoFit/>
          </a:bodyPr>
          <a:lstStyle/>
          <a:p>
            <a:pPr marL="193646" marR="4611" indent="-182695">
              <a:lnSpc>
                <a:spcPts val="2215"/>
              </a:lnSpc>
              <a:spcBef>
                <a:spcPts val="177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All references to a particular blob not known when </a:t>
            </a:r>
            <a:r>
              <a:rPr sz="1861" spc="-9" dirty="0">
                <a:latin typeface="Times New Roman"/>
                <a:cs typeface="Times New Roman"/>
              </a:rPr>
              <a:t>deleting </a:t>
            </a:r>
            <a:r>
              <a:rPr sz="1861" spc="-5" dirty="0">
                <a:latin typeface="Times New Roman"/>
                <a:cs typeface="Times New Roman"/>
              </a:rPr>
              <a:t>a particular node which contains that  blob</a:t>
            </a:r>
            <a:endParaRPr sz="1861">
              <a:latin typeface="Times New Roman"/>
              <a:cs typeface="Times New Roman"/>
            </a:endParaRPr>
          </a:p>
          <a:p>
            <a:pPr marL="376917">
              <a:spcBef>
                <a:spcPts val="417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543" spc="5" dirty="0">
                <a:latin typeface="Times New Roman"/>
                <a:cs typeface="Times New Roman"/>
              </a:rPr>
              <a:t>Tracking references complicated </a:t>
            </a:r>
            <a:r>
              <a:rPr sz="1543" spc="9" dirty="0">
                <a:latin typeface="Times New Roman"/>
                <a:cs typeface="Times New Roman"/>
              </a:rPr>
              <a:t>and some </a:t>
            </a:r>
            <a:r>
              <a:rPr sz="1543" dirty="0">
                <a:latin typeface="Times New Roman"/>
                <a:cs typeface="Times New Roman"/>
              </a:rPr>
              <a:t>sort </a:t>
            </a:r>
            <a:r>
              <a:rPr sz="1543" spc="5" dirty="0">
                <a:latin typeface="Times New Roman"/>
                <a:cs typeface="Times New Roman"/>
              </a:rPr>
              <a:t>of </a:t>
            </a:r>
            <a:r>
              <a:rPr sz="1543" spc="9" dirty="0">
                <a:latin typeface="Times New Roman"/>
                <a:cs typeface="Times New Roman"/>
              </a:rPr>
              <a:t>a </a:t>
            </a:r>
            <a:r>
              <a:rPr sz="1543" spc="5" dirty="0">
                <a:latin typeface="Times New Roman"/>
                <a:cs typeface="Times New Roman"/>
              </a:rPr>
              <a:t>reverse index from blob ids </a:t>
            </a:r>
            <a:r>
              <a:rPr sz="1543" spc="9" dirty="0">
                <a:latin typeface="Times New Roman"/>
                <a:cs typeface="Times New Roman"/>
              </a:rPr>
              <a:t>-&gt; </a:t>
            </a:r>
            <a:r>
              <a:rPr sz="1543" spc="5" dirty="0">
                <a:latin typeface="Times New Roman"/>
                <a:cs typeface="Times New Roman"/>
              </a:rPr>
              <a:t>node </a:t>
            </a:r>
            <a:r>
              <a:rPr sz="1543" spc="9" dirty="0">
                <a:latin typeface="Times New Roman"/>
                <a:cs typeface="Times New Roman"/>
              </a:rPr>
              <a:t>ids</a:t>
            </a:r>
            <a:r>
              <a:rPr sz="1543" spc="-64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needed</a:t>
            </a:r>
            <a:endParaRPr sz="1543">
              <a:latin typeface="Times New Roman"/>
              <a:cs typeface="Times New Roman"/>
            </a:endParaRPr>
          </a:p>
          <a:p>
            <a:pPr marL="510625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Another persistent and cluster </a:t>
            </a:r>
            <a:r>
              <a:rPr sz="1407" spc="14" dirty="0">
                <a:latin typeface="Times New Roman"/>
                <a:cs typeface="Times New Roman"/>
              </a:rPr>
              <a:t>aware </a:t>
            </a:r>
            <a:r>
              <a:rPr sz="1407" spc="9" dirty="0">
                <a:latin typeface="Times New Roman"/>
                <a:cs typeface="Times New Roman"/>
              </a:rPr>
              <a:t>data</a:t>
            </a:r>
            <a:r>
              <a:rPr sz="1407" spc="-2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structure</a:t>
            </a:r>
            <a:endParaRPr sz="1407">
              <a:latin typeface="Times New Roman"/>
              <a:cs typeface="Times New Roman"/>
            </a:endParaRPr>
          </a:p>
          <a:p>
            <a:pPr marL="510625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Would adversely </a:t>
            </a:r>
            <a:r>
              <a:rPr sz="1407" spc="5" dirty="0">
                <a:latin typeface="Times New Roman"/>
                <a:cs typeface="Times New Roman"/>
              </a:rPr>
              <a:t>affect </a:t>
            </a:r>
            <a:r>
              <a:rPr sz="1407" spc="9" dirty="0">
                <a:latin typeface="Times New Roman"/>
                <a:cs typeface="Times New Roman"/>
              </a:rPr>
              <a:t>performance of crucial </a:t>
            </a:r>
            <a:r>
              <a:rPr sz="1407" spc="18" dirty="0">
                <a:latin typeface="Times New Roman"/>
                <a:cs typeface="Times New Roman"/>
              </a:rPr>
              <a:t>CUD </a:t>
            </a:r>
            <a:r>
              <a:rPr sz="1407" spc="9" dirty="0">
                <a:latin typeface="Times New Roman"/>
                <a:cs typeface="Times New Roman"/>
              </a:rPr>
              <a:t>(Create, Update, Delete)</a:t>
            </a:r>
            <a:r>
              <a:rPr sz="1407" spc="-4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operations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504726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9" dirty="0"/>
              <a:t>Pre-requisites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8777" y="5874656"/>
            <a:ext cx="137160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185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71582"/>
            <a:ext cx="6793454" cy="993660"/>
          </a:xfrm>
          <a:prstGeom prst="rect">
            <a:avLst/>
          </a:prstGeom>
        </p:spPr>
        <p:txBody>
          <a:bodyPr vert="horz" wrap="square" lIns="0" tIns="67427" rIns="0" bIns="0" rtlCol="0">
            <a:spAutoFit/>
          </a:bodyPr>
          <a:lstStyle/>
          <a:p>
            <a:pPr marL="11527">
              <a:spcBef>
                <a:spcPts val="531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Compaction/cleanup mandatory before </a:t>
            </a:r>
            <a:r>
              <a:rPr sz="1861" spc="-9" dirty="0">
                <a:latin typeface="Times New Roman"/>
                <a:cs typeface="Times New Roman"/>
              </a:rPr>
              <a:t>GC </a:t>
            </a:r>
            <a:r>
              <a:rPr sz="1861" spc="-5" dirty="0">
                <a:latin typeface="Times New Roman"/>
                <a:cs typeface="Times New Roman"/>
              </a:rPr>
              <a:t>to remove stale</a:t>
            </a:r>
            <a:r>
              <a:rPr sz="1861" spc="-195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references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45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Each repository registers itself in the</a:t>
            </a:r>
            <a:r>
              <a:rPr sz="1861" spc="-218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DataStore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Creates </a:t>
            </a:r>
            <a:r>
              <a:rPr sz="1543" spc="9" dirty="0">
                <a:latin typeface="Times New Roman"/>
                <a:cs typeface="Times New Roman"/>
              </a:rPr>
              <a:t>a </a:t>
            </a:r>
            <a:r>
              <a:rPr sz="1543" spc="5" dirty="0">
                <a:latin typeface="Times New Roman"/>
                <a:cs typeface="Times New Roman"/>
              </a:rPr>
              <a:t>file repository-xxx-xxxxx-xxxxxxwith </a:t>
            </a:r>
            <a:r>
              <a:rPr sz="1543" spc="9" dirty="0">
                <a:latin typeface="Times New Roman"/>
                <a:cs typeface="Times New Roman"/>
              </a:rPr>
              <a:t>a unique</a:t>
            </a:r>
            <a:r>
              <a:rPr sz="1543" spc="18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identifier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2" y="1628292"/>
            <a:ext cx="5614915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On Initialization repository connects to the DataStore and</a:t>
            </a:r>
            <a:r>
              <a:rPr sz="1588" spc="10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registers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543338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DataStore</a:t>
            </a:r>
            <a:r>
              <a:rPr spc="-54" dirty="0">
                <a:solidFill>
                  <a:srgbClr val="FFFFFF"/>
                </a:solidFill>
              </a:rPr>
              <a:t> </a:t>
            </a:r>
            <a:r>
              <a:rPr spc="23" dirty="0">
                <a:solidFill>
                  <a:srgbClr val="FFFFFF"/>
                </a:solidFill>
              </a:rPr>
              <a:t>GC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54852" y="2989385"/>
            <a:ext cx="1422315" cy="1145689"/>
            <a:chOff x="3097657" y="3293859"/>
            <a:chExt cx="1567180" cy="1262380"/>
          </a:xfrm>
        </p:grpSpPr>
        <p:sp>
          <p:nvSpPr>
            <p:cNvPr id="12" name="object 12"/>
            <p:cNvSpPr/>
            <p:nvPr/>
          </p:nvSpPr>
          <p:spPr>
            <a:xfrm>
              <a:off x="3107182" y="3303384"/>
              <a:ext cx="1548130" cy="1243330"/>
            </a:xfrm>
            <a:custGeom>
              <a:avLst/>
              <a:gdLst/>
              <a:ahLst/>
              <a:cxnLst/>
              <a:rect l="l" t="t" r="r" b="b"/>
              <a:pathLst>
                <a:path w="1548129" h="1243329">
                  <a:moveTo>
                    <a:pt x="1340599" y="1242872"/>
                  </a:moveTo>
                  <a:lnTo>
                    <a:pt x="207175" y="1242872"/>
                  </a:lnTo>
                  <a:lnTo>
                    <a:pt x="159661" y="1237400"/>
                  </a:lnTo>
                  <a:lnTo>
                    <a:pt x="116050" y="1221812"/>
                  </a:lnTo>
                  <a:lnTo>
                    <a:pt x="77583" y="1197353"/>
                  </a:lnTo>
                  <a:lnTo>
                    <a:pt x="45503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lnTo>
                    <a:pt x="5469" y="159629"/>
                  </a:lnTo>
                  <a:lnTo>
                    <a:pt x="21051" y="116031"/>
                  </a:lnTo>
                  <a:lnTo>
                    <a:pt x="45503" y="77574"/>
                  </a:lnTo>
                  <a:lnTo>
                    <a:pt x="77583" y="45499"/>
                  </a:lnTo>
                  <a:lnTo>
                    <a:pt x="116050" y="21050"/>
                  </a:lnTo>
                  <a:lnTo>
                    <a:pt x="159661" y="5469"/>
                  </a:lnTo>
                  <a:lnTo>
                    <a:pt x="207175" y="0"/>
                  </a:lnTo>
                  <a:lnTo>
                    <a:pt x="1340599" y="0"/>
                  </a:lnTo>
                  <a:lnTo>
                    <a:pt x="1388093" y="5469"/>
                  </a:lnTo>
                  <a:lnTo>
                    <a:pt x="1431689" y="21050"/>
                  </a:lnTo>
                  <a:lnTo>
                    <a:pt x="1470144" y="45499"/>
                  </a:lnTo>
                  <a:lnTo>
                    <a:pt x="1502216" y="77574"/>
                  </a:lnTo>
                  <a:lnTo>
                    <a:pt x="1526662" y="116031"/>
                  </a:lnTo>
                  <a:lnTo>
                    <a:pt x="1542241" y="159629"/>
                  </a:lnTo>
                  <a:lnTo>
                    <a:pt x="1547710" y="207124"/>
                  </a:lnTo>
                  <a:lnTo>
                    <a:pt x="1547710" y="1035697"/>
                  </a:lnTo>
                  <a:lnTo>
                    <a:pt x="1542241" y="1083195"/>
                  </a:lnTo>
                  <a:lnTo>
                    <a:pt x="1526662" y="1126800"/>
                  </a:lnTo>
                  <a:lnTo>
                    <a:pt x="1502216" y="1165267"/>
                  </a:lnTo>
                  <a:lnTo>
                    <a:pt x="1470144" y="1197353"/>
                  </a:lnTo>
                  <a:lnTo>
                    <a:pt x="1431689" y="1221812"/>
                  </a:lnTo>
                  <a:lnTo>
                    <a:pt x="1388093" y="1237400"/>
                  </a:lnTo>
                  <a:lnTo>
                    <a:pt x="1340599" y="1242872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107182" y="3303384"/>
              <a:ext cx="1548130" cy="1243330"/>
            </a:xfrm>
            <a:custGeom>
              <a:avLst/>
              <a:gdLst/>
              <a:ahLst/>
              <a:cxnLst/>
              <a:rect l="l" t="t" r="r" b="b"/>
              <a:pathLst>
                <a:path w="1548129" h="1243329">
                  <a:moveTo>
                    <a:pt x="0" y="207124"/>
                  </a:moveTo>
                  <a:lnTo>
                    <a:pt x="5469" y="159629"/>
                  </a:lnTo>
                  <a:lnTo>
                    <a:pt x="21051" y="116031"/>
                  </a:lnTo>
                  <a:lnTo>
                    <a:pt x="45503" y="77574"/>
                  </a:lnTo>
                  <a:lnTo>
                    <a:pt x="77583" y="45499"/>
                  </a:lnTo>
                  <a:lnTo>
                    <a:pt x="116050" y="21050"/>
                  </a:lnTo>
                  <a:lnTo>
                    <a:pt x="159661" y="5469"/>
                  </a:lnTo>
                  <a:lnTo>
                    <a:pt x="207175" y="0"/>
                  </a:lnTo>
                  <a:lnTo>
                    <a:pt x="1340599" y="0"/>
                  </a:lnTo>
                  <a:lnTo>
                    <a:pt x="1388093" y="5469"/>
                  </a:lnTo>
                  <a:lnTo>
                    <a:pt x="1431689" y="21050"/>
                  </a:lnTo>
                  <a:lnTo>
                    <a:pt x="1470144" y="45499"/>
                  </a:lnTo>
                  <a:lnTo>
                    <a:pt x="1502216" y="77574"/>
                  </a:lnTo>
                  <a:lnTo>
                    <a:pt x="1526662" y="116031"/>
                  </a:lnTo>
                  <a:lnTo>
                    <a:pt x="1542241" y="159629"/>
                  </a:lnTo>
                  <a:lnTo>
                    <a:pt x="1547710" y="207124"/>
                  </a:lnTo>
                  <a:lnTo>
                    <a:pt x="1547710" y="1035697"/>
                  </a:lnTo>
                  <a:lnTo>
                    <a:pt x="1542241" y="1083195"/>
                  </a:lnTo>
                  <a:lnTo>
                    <a:pt x="1526662" y="1126800"/>
                  </a:lnTo>
                  <a:lnTo>
                    <a:pt x="1502216" y="1165267"/>
                  </a:lnTo>
                  <a:lnTo>
                    <a:pt x="1470144" y="1197353"/>
                  </a:lnTo>
                  <a:lnTo>
                    <a:pt x="1431689" y="1221812"/>
                  </a:lnTo>
                  <a:lnTo>
                    <a:pt x="1388093" y="1237400"/>
                  </a:lnTo>
                  <a:lnTo>
                    <a:pt x="1340599" y="1242872"/>
                  </a:lnTo>
                  <a:lnTo>
                    <a:pt x="207175" y="1242872"/>
                  </a:lnTo>
                  <a:lnTo>
                    <a:pt x="159661" y="1237400"/>
                  </a:lnTo>
                  <a:lnTo>
                    <a:pt x="116050" y="1221812"/>
                  </a:lnTo>
                  <a:lnTo>
                    <a:pt x="77583" y="1197353"/>
                  </a:lnTo>
                  <a:lnTo>
                    <a:pt x="45503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05701" y="34387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24018" y="2594614"/>
            <a:ext cx="847741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repository-1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27178" y="4282264"/>
            <a:ext cx="729023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DataStore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68142" y="3430671"/>
            <a:ext cx="1548525" cy="50715"/>
          </a:xfrm>
          <a:custGeom>
            <a:avLst/>
            <a:gdLst/>
            <a:ahLst/>
            <a:cxnLst/>
            <a:rect l="l" t="t" r="r" b="b"/>
            <a:pathLst>
              <a:path w="1706245" h="55879">
                <a:moveTo>
                  <a:pt x="1607997" y="31788"/>
                </a:moveTo>
                <a:lnTo>
                  <a:pt x="1607947" y="24498"/>
                </a:lnTo>
                <a:lnTo>
                  <a:pt x="1629867" y="24345"/>
                </a:lnTo>
                <a:lnTo>
                  <a:pt x="1629918" y="31648"/>
                </a:lnTo>
                <a:lnTo>
                  <a:pt x="1607997" y="31788"/>
                </a:lnTo>
                <a:close/>
              </a:path>
              <a:path w="1706245" h="55879">
                <a:moveTo>
                  <a:pt x="1578775" y="31991"/>
                </a:moveTo>
                <a:lnTo>
                  <a:pt x="1578724" y="24701"/>
                </a:lnTo>
                <a:lnTo>
                  <a:pt x="1600644" y="24549"/>
                </a:lnTo>
                <a:lnTo>
                  <a:pt x="1600695" y="31838"/>
                </a:lnTo>
                <a:lnTo>
                  <a:pt x="1578775" y="31991"/>
                </a:lnTo>
                <a:close/>
              </a:path>
              <a:path w="1706245" h="55879">
                <a:moveTo>
                  <a:pt x="1549501" y="32194"/>
                </a:moveTo>
                <a:lnTo>
                  <a:pt x="1549450" y="24892"/>
                </a:lnTo>
                <a:lnTo>
                  <a:pt x="1571383" y="24752"/>
                </a:lnTo>
                <a:lnTo>
                  <a:pt x="1571434" y="32042"/>
                </a:lnTo>
                <a:lnTo>
                  <a:pt x="1549501" y="32194"/>
                </a:lnTo>
                <a:close/>
              </a:path>
              <a:path w="1706245" h="55879">
                <a:moveTo>
                  <a:pt x="1520278" y="32385"/>
                </a:moveTo>
                <a:lnTo>
                  <a:pt x="1520228" y="25095"/>
                </a:lnTo>
                <a:lnTo>
                  <a:pt x="1542161" y="24942"/>
                </a:lnTo>
                <a:lnTo>
                  <a:pt x="1542211" y="32245"/>
                </a:lnTo>
                <a:lnTo>
                  <a:pt x="1520278" y="32385"/>
                </a:lnTo>
                <a:close/>
              </a:path>
              <a:path w="1706245" h="55879">
                <a:moveTo>
                  <a:pt x="1491068" y="32588"/>
                </a:moveTo>
                <a:lnTo>
                  <a:pt x="1491018" y="25298"/>
                </a:lnTo>
                <a:lnTo>
                  <a:pt x="1512938" y="25146"/>
                </a:lnTo>
                <a:lnTo>
                  <a:pt x="1512989" y="32435"/>
                </a:lnTo>
                <a:lnTo>
                  <a:pt x="1491068" y="32588"/>
                </a:lnTo>
                <a:close/>
              </a:path>
              <a:path w="1706245" h="55879">
                <a:moveTo>
                  <a:pt x="1461795" y="32791"/>
                </a:moveTo>
                <a:lnTo>
                  <a:pt x="1461744" y="25488"/>
                </a:lnTo>
                <a:lnTo>
                  <a:pt x="1483677" y="25349"/>
                </a:lnTo>
                <a:lnTo>
                  <a:pt x="1483715" y="32638"/>
                </a:lnTo>
                <a:lnTo>
                  <a:pt x="1461795" y="32791"/>
                </a:lnTo>
                <a:close/>
              </a:path>
              <a:path w="1706245" h="55879">
                <a:moveTo>
                  <a:pt x="1432572" y="32981"/>
                </a:moveTo>
                <a:lnTo>
                  <a:pt x="1432521" y="25692"/>
                </a:lnTo>
                <a:lnTo>
                  <a:pt x="1454454" y="25539"/>
                </a:lnTo>
                <a:lnTo>
                  <a:pt x="1454505" y="32829"/>
                </a:lnTo>
                <a:lnTo>
                  <a:pt x="1432572" y="32981"/>
                </a:lnTo>
                <a:close/>
              </a:path>
              <a:path w="1706245" h="55879">
                <a:moveTo>
                  <a:pt x="1403350" y="33185"/>
                </a:moveTo>
                <a:lnTo>
                  <a:pt x="1403299" y="25895"/>
                </a:lnTo>
                <a:lnTo>
                  <a:pt x="1425232" y="25742"/>
                </a:lnTo>
                <a:lnTo>
                  <a:pt x="1425282" y="33032"/>
                </a:lnTo>
                <a:lnTo>
                  <a:pt x="1403350" y="33185"/>
                </a:lnTo>
                <a:close/>
              </a:path>
              <a:path w="1706245" h="55879">
                <a:moveTo>
                  <a:pt x="1374089" y="33426"/>
                </a:moveTo>
                <a:lnTo>
                  <a:pt x="1374038" y="26085"/>
                </a:lnTo>
                <a:lnTo>
                  <a:pt x="1395958" y="25946"/>
                </a:lnTo>
                <a:lnTo>
                  <a:pt x="1396009" y="33235"/>
                </a:lnTo>
                <a:lnTo>
                  <a:pt x="1374089" y="33426"/>
                </a:lnTo>
                <a:close/>
              </a:path>
              <a:path w="1706245" h="55879">
                <a:moveTo>
                  <a:pt x="1344866" y="33629"/>
                </a:moveTo>
                <a:lnTo>
                  <a:pt x="1344815" y="26288"/>
                </a:lnTo>
                <a:lnTo>
                  <a:pt x="1366748" y="26136"/>
                </a:lnTo>
                <a:lnTo>
                  <a:pt x="1366786" y="33477"/>
                </a:lnTo>
                <a:lnTo>
                  <a:pt x="1344866" y="33629"/>
                </a:lnTo>
                <a:close/>
              </a:path>
              <a:path w="1706245" h="55879">
                <a:moveTo>
                  <a:pt x="1315643" y="33832"/>
                </a:moveTo>
                <a:lnTo>
                  <a:pt x="1315593" y="26479"/>
                </a:lnTo>
                <a:lnTo>
                  <a:pt x="1337525" y="26339"/>
                </a:lnTo>
                <a:lnTo>
                  <a:pt x="1337576" y="33680"/>
                </a:lnTo>
                <a:lnTo>
                  <a:pt x="1315643" y="33832"/>
                </a:lnTo>
                <a:close/>
              </a:path>
              <a:path w="1706245" h="55879">
                <a:moveTo>
                  <a:pt x="1286421" y="34023"/>
                </a:moveTo>
                <a:lnTo>
                  <a:pt x="1286370" y="26682"/>
                </a:lnTo>
                <a:lnTo>
                  <a:pt x="1308303" y="26530"/>
                </a:lnTo>
                <a:lnTo>
                  <a:pt x="1308354" y="33870"/>
                </a:lnTo>
                <a:lnTo>
                  <a:pt x="1286421" y="34023"/>
                </a:lnTo>
                <a:close/>
              </a:path>
              <a:path w="1706245" h="55879">
                <a:moveTo>
                  <a:pt x="1257160" y="34226"/>
                </a:moveTo>
                <a:lnTo>
                  <a:pt x="1257109" y="26885"/>
                </a:lnTo>
                <a:lnTo>
                  <a:pt x="1279029" y="26733"/>
                </a:lnTo>
                <a:lnTo>
                  <a:pt x="1279080" y="34074"/>
                </a:lnTo>
                <a:lnTo>
                  <a:pt x="1257160" y="34226"/>
                </a:lnTo>
                <a:close/>
              </a:path>
              <a:path w="1706245" h="55879">
                <a:moveTo>
                  <a:pt x="1227937" y="34417"/>
                </a:moveTo>
                <a:lnTo>
                  <a:pt x="1227886" y="27076"/>
                </a:lnTo>
                <a:lnTo>
                  <a:pt x="1249819" y="26936"/>
                </a:lnTo>
                <a:lnTo>
                  <a:pt x="1249857" y="34277"/>
                </a:lnTo>
                <a:lnTo>
                  <a:pt x="1227937" y="34417"/>
                </a:lnTo>
                <a:close/>
              </a:path>
              <a:path w="1706245" h="55879">
                <a:moveTo>
                  <a:pt x="1198714" y="34620"/>
                </a:moveTo>
                <a:lnTo>
                  <a:pt x="1198664" y="27279"/>
                </a:lnTo>
                <a:lnTo>
                  <a:pt x="1220597" y="27127"/>
                </a:lnTo>
                <a:lnTo>
                  <a:pt x="1220647" y="34467"/>
                </a:lnTo>
                <a:lnTo>
                  <a:pt x="1198714" y="34620"/>
                </a:lnTo>
                <a:close/>
              </a:path>
              <a:path w="1706245" h="55879">
                <a:moveTo>
                  <a:pt x="1169441" y="34823"/>
                </a:moveTo>
                <a:lnTo>
                  <a:pt x="1169390" y="27520"/>
                </a:lnTo>
                <a:lnTo>
                  <a:pt x="1191323" y="27381"/>
                </a:lnTo>
                <a:lnTo>
                  <a:pt x="1191374" y="34671"/>
                </a:lnTo>
                <a:lnTo>
                  <a:pt x="1169441" y="34823"/>
                </a:lnTo>
                <a:close/>
              </a:path>
              <a:path w="1706245" h="55879">
                <a:moveTo>
                  <a:pt x="1140231" y="35013"/>
                </a:moveTo>
                <a:lnTo>
                  <a:pt x="1140180" y="27724"/>
                </a:lnTo>
                <a:lnTo>
                  <a:pt x="1162100" y="27571"/>
                </a:lnTo>
                <a:lnTo>
                  <a:pt x="1162151" y="34874"/>
                </a:lnTo>
                <a:lnTo>
                  <a:pt x="1140231" y="35013"/>
                </a:lnTo>
                <a:close/>
              </a:path>
              <a:path w="1706245" h="55879">
                <a:moveTo>
                  <a:pt x="1111008" y="35217"/>
                </a:moveTo>
                <a:lnTo>
                  <a:pt x="1110957" y="27927"/>
                </a:lnTo>
                <a:lnTo>
                  <a:pt x="1132878" y="27774"/>
                </a:lnTo>
                <a:lnTo>
                  <a:pt x="1132928" y="35064"/>
                </a:lnTo>
                <a:lnTo>
                  <a:pt x="1111008" y="35217"/>
                </a:lnTo>
                <a:close/>
              </a:path>
              <a:path w="1706245" h="55879">
                <a:moveTo>
                  <a:pt x="1081735" y="35420"/>
                </a:moveTo>
                <a:lnTo>
                  <a:pt x="1081684" y="28117"/>
                </a:lnTo>
                <a:lnTo>
                  <a:pt x="1103617" y="27978"/>
                </a:lnTo>
                <a:lnTo>
                  <a:pt x="1103668" y="35267"/>
                </a:lnTo>
                <a:lnTo>
                  <a:pt x="1081735" y="35420"/>
                </a:lnTo>
                <a:close/>
              </a:path>
              <a:path w="1706245" h="55879">
                <a:moveTo>
                  <a:pt x="1052512" y="35610"/>
                </a:moveTo>
                <a:lnTo>
                  <a:pt x="1052461" y="28321"/>
                </a:lnTo>
                <a:lnTo>
                  <a:pt x="1074394" y="28168"/>
                </a:lnTo>
                <a:lnTo>
                  <a:pt x="1074445" y="35471"/>
                </a:lnTo>
                <a:lnTo>
                  <a:pt x="1052512" y="35610"/>
                </a:lnTo>
                <a:close/>
              </a:path>
              <a:path w="1706245" h="55879">
                <a:moveTo>
                  <a:pt x="1023302" y="35813"/>
                </a:moveTo>
                <a:lnTo>
                  <a:pt x="1023251" y="28524"/>
                </a:lnTo>
                <a:lnTo>
                  <a:pt x="1045171" y="28371"/>
                </a:lnTo>
                <a:lnTo>
                  <a:pt x="1045222" y="35661"/>
                </a:lnTo>
                <a:lnTo>
                  <a:pt x="1023302" y="35813"/>
                </a:lnTo>
                <a:close/>
              </a:path>
              <a:path w="1706245" h="55879">
                <a:moveTo>
                  <a:pt x="994029" y="36004"/>
                </a:moveTo>
                <a:lnTo>
                  <a:pt x="993978" y="28714"/>
                </a:lnTo>
                <a:lnTo>
                  <a:pt x="1015911" y="28575"/>
                </a:lnTo>
                <a:lnTo>
                  <a:pt x="1015949" y="35864"/>
                </a:lnTo>
                <a:lnTo>
                  <a:pt x="994029" y="36004"/>
                </a:lnTo>
                <a:close/>
              </a:path>
              <a:path w="1706245" h="55879">
                <a:moveTo>
                  <a:pt x="964806" y="36207"/>
                </a:moveTo>
                <a:lnTo>
                  <a:pt x="964755" y="28917"/>
                </a:lnTo>
                <a:lnTo>
                  <a:pt x="986688" y="28765"/>
                </a:lnTo>
                <a:lnTo>
                  <a:pt x="986739" y="36055"/>
                </a:lnTo>
                <a:lnTo>
                  <a:pt x="964806" y="36207"/>
                </a:lnTo>
                <a:close/>
              </a:path>
              <a:path w="1706245" h="55879">
                <a:moveTo>
                  <a:pt x="935583" y="36410"/>
                </a:moveTo>
                <a:lnTo>
                  <a:pt x="935532" y="29121"/>
                </a:lnTo>
                <a:lnTo>
                  <a:pt x="957465" y="28968"/>
                </a:lnTo>
                <a:lnTo>
                  <a:pt x="957516" y="36258"/>
                </a:lnTo>
                <a:lnTo>
                  <a:pt x="935583" y="36410"/>
                </a:lnTo>
                <a:close/>
              </a:path>
              <a:path w="1706245" h="55879">
                <a:moveTo>
                  <a:pt x="906322" y="36601"/>
                </a:moveTo>
                <a:lnTo>
                  <a:pt x="906272" y="29311"/>
                </a:lnTo>
                <a:lnTo>
                  <a:pt x="928192" y="29159"/>
                </a:lnTo>
                <a:lnTo>
                  <a:pt x="928243" y="36461"/>
                </a:lnTo>
                <a:lnTo>
                  <a:pt x="906322" y="36601"/>
                </a:lnTo>
                <a:close/>
              </a:path>
              <a:path w="1706245" h="55879">
                <a:moveTo>
                  <a:pt x="877100" y="36804"/>
                </a:moveTo>
                <a:lnTo>
                  <a:pt x="877049" y="29514"/>
                </a:lnTo>
                <a:lnTo>
                  <a:pt x="898969" y="29362"/>
                </a:lnTo>
                <a:lnTo>
                  <a:pt x="899020" y="36652"/>
                </a:lnTo>
                <a:lnTo>
                  <a:pt x="877100" y="36804"/>
                </a:lnTo>
                <a:close/>
              </a:path>
              <a:path w="1706245" h="55879">
                <a:moveTo>
                  <a:pt x="847877" y="37007"/>
                </a:moveTo>
                <a:lnTo>
                  <a:pt x="847826" y="29705"/>
                </a:lnTo>
                <a:lnTo>
                  <a:pt x="869759" y="29565"/>
                </a:lnTo>
                <a:lnTo>
                  <a:pt x="869810" y="36855"/>
                </a:lnTo>
                <a:lnTo>
                  <a:pt x="847877" y="37007"/>
                </a:lnTo>
                <a:close/>
              </a:path>
              <a:path w="1706245" h="55879">
                <a:moveTo>
                  <a:pt x="818654" y="37198"/>
                </a:moveTo>
                <a:lnTo>
                  <a:pt x="818603" y="29908"/>
                </a:lnTo>
                <a:lnTo>
                  <a:pt x="840536" y="29756"/>
                </a:lnTo>
                <a:lnTo>
                  <a:pt x="840587" y="37045"/>
                </a:lnTo>
                <a:lnTo>
                  <a:pt x="818654" y="37198"/>
                </a:lnTo>
                <a:close/>
              </a:path>
              <a:path w="1706245" h="55879">
                <a:moveTo>
                  <a:pt x="789393" y="37452"/>
                </a:moveTo>
                <a:lnTo>
                  <a:pt x="789343" y="30111"/>
                </a:lnTo>
                <a:lnTo>
                  <a:pt x="811263" y="29959"/>
                </a:lnTo>
                <a:lnTo>
                  <a:pt x="811314" y="37249"/>
                </a:lnTo>
                <a:lnTo>
                  <a:pt x="789393" y="37452"/>
                </a:lnTo>
                <a:close/>
              </a:path>
              <a:path w="1706245" h="55879">
                <a:moveTo>
                  <a:pt x="760171" y="37642"/>
                </a:moveTo>
                <a:lnTo>
                  <a:pt x="760120" y="30302"/>
                </a:lnTo>
                <a:lnTo>
                  <a:pt x="782040" y="30162"/>
                </a:lnTo>
                <a:lnTo>
                  <a:pt x="782091" y="37503"/>
                </a:lnTo>
                <a:lnTo>
                  <a:pt x="760171" y="37642"/>
                </a:lnTo>
                <a:close/>
              </a:path>
              <a:path w="1706245" h="55879">
                <a:moveTo>
                  <a:pt x="730948" y="37846"/>
                </a:moveTo>
                <a:lnTo>
                  <a:pt x="730897" y="30505"/>
                </a:lnTo>
                <a:lnTo>
                  <a:pt x="752830" y="30353"/>
                </a:lnTo>
                <a:lnTo>
                  <a:pt x="752881" y="37693"/>
                </a:lnTo>
                <a:lnTo>
                  <a:pt x="730948" y="37846"/>
                </a:lnTo>
                <a:close/>
              </a:path>
              <a:path w="1706245" h="55879">
                <a:moveTo>
                  <a:pt x="701675" y="38049"/>
                </a:moveTo>
                <a:lnTo>
                  <a:pt x="701624" y="30695"/>
                </a:lnTo>
                <a:lnTo>
                  <a:pt x="723557" y="30556"/>
                </a:lnTo>
                <a:lnTo>
                  <a:pt x="723607" y="37896"/>
                </a:lnTo>
                <a:lnTo>
                  <a:pt x="701675" y="38049"/>
                </a:lnTo>
                <a:close/>
              </a:path>
              <a:path w="1706245" h="55879">
                <a:moveTo>
                  <a:pt x="672464" y="38239"/>
                </a:moveTo>
                <a:lnTo>
                  <a:pt x="672414" y="30899"/>
                </a:lnTo>
                <a:lnTo>
                  <a:pt x="694334" y="30746"/>
                </a:lnTo>
                <a:lnTo>
                  <a:pt x="694385" y="38100"/>
                </a:lnTo>
                <a:lnTo>
                  <a:pt x="672464" y="38239"/>
                </a:lnTo>
                <a:close/>
              </a:path>
              <a:path w="1706245" h="55879">
                <a:moveTo>
                  <a:pt x="643242" y="38442"/>
                </a:moveTo>
                <a:lnTo>
                  <a:pt x="643191" y="31102"/>
                </a:lnTo>
                <a:lnTo>
                  <a:pt x="665111" y="30949"/>
                </a:lnTo>
                <a:lnTo>
                  <a:pt x="665162" y="38290"/>
                </a:lnTo>
                <a:lnTo>
                  <a:pt x="643242" y="38442"/>
                </a:lnTo>
                <a:close/>
              </a:path>
              <a:path w="1706245" h="55879">
                <a:moveTo>
                  <a:pt x="613968" y="38646"/>
                </a:moveTo>
                <a:lnTo>
                  <a:pt x="613918" y="31343"/>
                </a:lnTo>
                <a:lnTo>
                  <a:pt x="635850" y="31153"/>
                </a:lnTo>
                <a:lnTo>
                  <a:pt x="635901" y="38493"/>
                </a:lnTo>
                <a:lnTo>
                  <a:pt x="613968" y="38646"/>
                </a:lnTo>
                <a:close/>
              </a:path>
              <a:path w="1706245" h="55879">
                <a:moveTo>
                  <a:pt x="584746" y="38836"/>
                </a:moveTo>
                <a:lnTo>
                  <a:pt x="584695" y="31546"/>
                </a:lnTo>
                <a:lnTo>
                  <a:pt x="606628" y="31394"/>
                </a:lnTo>
                <a:lnTo>
                  <a:pt x="606679" y="38684"/>
                </a:lnTo>
                <a:lnTo>
                  <a:pt x="584746" y="38836"/>
                </a:lnTo>
                <a:close/>
              </a:path>
              <a:path w="1706245" h="55879">
                <a:moveTo>
                  <a:pt x="555536" y="39039"/>
                </a:moveTo>
                <a:lnTo>
                  <a:pt x="555485" y="31750"/>
                </a:lnTo>
                <a:lnTo>
                  <a:pt x="577405" y="31597"/>
                </a:lnTo>
                <a:lnTo>
                  <a:pt x="577456" y="38887"/>
                </a:lnTo>
                <a:lnTo>
                  <a:pt x="555536" y="39039"/>
                </a:lnTo>
                <a:close/>
              </a:path>
              <a:path w="1706245" h="55879">
                <a:moveTo>
                  <a:pt x="526262" y="39230"/>
                </a:moveTo>
                <a:lnTo>
                  <a:pt x="526211" y="31940"/>
                </a:lnTo>
                <a:lnTo>
                  <a:pt x="548144" y="31788"/>
                </a:lnTo>
                <a:lnTo>
                  <a:pt x="548182" y="39090"/>
                </a:lnTo>
                <a:lnTo>
                  <a:pt x="526262" y="39230"/>
                </a:lnTo>
                <a:close/>
              </a:path>
              <a:path w="1706245" h="55879">
                <a:moveTo>
                  <a:pt x="497039" y="39433"/>
                </a:moveTo>
                <a:lnTo>
                  <a:pt x="496989" y="32143"/>
                </a:lnTo>
                <a:lnTo>
                  <a:pt x="518922" y="31991"/>
                </a:lnTo>
                <a:lnTo>
                  <a:pt x="518972" y="39281"/>
                </a:lnTo>
                <a:lnTo>
                  <a:pt x="497039" y="39433"/>
                </a:lnTo>
                <a:close/>
              </a:path>
              <a:path w="1706245" h="55879">
                <a:moveTo>
                  <a:pt x="467817" y="39636"/>
                </a:moveTo>
                <a:lnTo>
                  <a:pt x="467766" y="32334"/>
                </a:lnTo>
                <a:lnTo>
                  <a:pt x="489699" y="32194"/>
                </a:lnTo>
                <a:lnTo>
                  <a:pt x="489750" y="39484"/>
                </a:lnTo>
                <a:lnTo>
                  <a:pt x="467817" y="39636"/>
                </a:lnTo>
                <a:close/>
              </a:path>
              <a:path w="1706245" h="55879">
                <a:moveTo>
                  <a:pt x="438556" y="39827"/>
                </a:moveTo>
                <a:lnTo>
                  <a:pt x="438505" y="32537"/>
                </a:lnTo>
                <a:lnTo>
                  <a:pt x="460425" y="32385"/>
                </a:lnTo>
                <a:lnTo>
                  <a:pt x="460476" y="39687"/>
                </a:lnTo>
                <a:lnTo>
                  <a:pt x="438556" y="39827"/>
                </a:lnTo>
                <a:close/>
              </a:path>
              <a:path w="1706245" h="55879">
                <a:moveTo>
                  <a:pt x="409333" y="40030"/>
                </a:moveTo>
                <a:lnTo>
                  <a:pt x="409282" y="32740"/>
                </a:lnTo>
                <a:lnTo>
                  <a:pt x="431203" y="32588"/>
                </a:lnTo>
                <a:lnTo>
                  <a:pt x="431253" y="39878"/>
                </a:lnTo>
                <a:lnTo>
                  <a:pt x="409333" y="40030"/>
                </a:lnTo>
                <a:close/>
              </a:path>
              <a:path w="1706245" h="55879">
                <a:moveTo>
                  <a:pt x="380111" y="40220"/>
                </a:moveTo>
                <a:lnTo>
                  <a:pt x="380060" y="32931"/>
                </a:lnTo>
                <a:lnTo>
                  <a:pt x="401993" y="32791"/>
                </a:lnTo>
                <a:lnTo>
                  <a:pt x="402043" y="40081"/>
                </a:lnTo>
                <a:lnTo>
                  <a:pt x="380111" y="40220"/>
                </a:lnTo>
                <a:close/>
              </a:path>
              <a:path w="1706245" h="55879">
                <a:moveTo>
                  <a:pt x="350888" y="40424"/>
                </a:moveTo>
                <a:lnTo>
                  <a:pt x="350837" y="33134"/>
                </a:lnTo>
                <a:lnTo>
                  <a:pt x="372770" y="32981"/>
                </a:lnTo>
                <a:lnTo>
                  <a:pt x="372821" y="40271"/>
                </a:lnTo>
                <a:lnTo>
                  <a:pt x="350888" y="40424"/>
                </a:lnTo>
                <a:close/>
              </a:path>
              <a:path w="1706245" h="55879">
                <a:moveTo>
                  <a:pt x="321627" y="40627"/>
                </a:moveTo>
                <a:lnTo>
                  <a:pt x="321576" y="33337"/>
                </a:lnTo>
                <a:lnTo>
                  <a:pt x="343496" y="33185"/>
                </a:lnTo>
                <a:lnTo>
                  <a:pt x="343547" y="40474"/>
                </a:lnTo>
                <a:lnTo>
                  <a:pt x="321627" y="40627"/>
                </a:lnTo>
                <a:close/>
              </a:path>
              <a:path w="1706245" h="55879">
                <a:moveTo>
                  <a:pt x="292404" y="40817"/>
                </a:moveTo>
                <a:lnTo>
                  <a:pt x="292354" y="33528"/>
                </a:lnTo>
                <a:lnTo>
                  <a:pt x="314274" y="33375"/>
                </a:lnTo>
                <a:lnTo>
                  <a:pt x="314325" y="40678"/>
                </a:lnTo>
                <a:lnTo>
                  <a:pt x="292404" y="40817"/>
                </a:lnTo>
                <a:close/>
              </a:path>
              <a:path w="1706245" h="55879">
                <a:moveTo>
                  <a:pt x="263182" y="41021"/>
                </a:moveTo>
                <a:lnTo>
                  <a:pt x="263131" y="33731"/>
                </a:lnTo>
                <a:lnTo>
                  <a:pt x="285064" y="33578"/>
                </a:lnTo>
                <a:lnTo>
                  <a:pt x="285114" y="40868"/>
                </a:lnTo>
                <a:lnTo>
                  <a:pt x="263182" y="41021"/>
                </a:lnTo>
                <a:close/>
              </a:path>
              <a:path w="1706245" h="55879">
                <a:moveTo>
                  <a:pt x="233908" y="41224"/>
                </a:moveTo>
                <a:lnTo>
                  <a:pt x="233857" y="33921"/>
                </a:lnTo>
                <a:lnTo>
                  <a:pt x="255790" y="33782"/>
                </a:lnTo>
                <a:lnTo>
                  <a:pt x="255841" y="41071"/>
                </a:lnTo>
                <a:lnTo>
                  <a:pt x="233908" y="41224"/>
                </a:lnTo>
                <a:close/>
              </a:path>
              <a:path w="1706245" h="55879">
                <a:moveTo>
                  <a:pt x="204698" y="41465"/>
                </a:moveTo>
                <a:lnTo>
                  <a:pt x="204647" y="34124"/>
                </a:lnTo>
                <a:lnTo>
                  <a:pt x="226568" y="33972"/>
                </a:lnTo>
                <a:lnTo>
                  <a:pt x="226618" y="41313"/>
                </a:lnTo>
                <a:lnTo>
                  <a:pt x="204698" y="41465"/>
                </a:lnTo>
                <a:close/>
              </a:path>
              <a:path w="1706245" h="55879">
                <a:moveTo>
                  <a:pt x="175475" y="41668"/>
                </a:moveTo>
                <a:lnTo>
                  <a:pt x="175425" y="34328"/>
                </a:lnTo>
                <a:lnTo>
                  <a:pt x="197345" y="34175"/>
                </a:lnTo>
                <a:lnTo>
                  <a:pt x="197396" y="41516"/>
                </a:lnTo>
                <a:lnTo>
                  <a:pt x="175475" y="41668"/>
                </a:lnTo>
                <a:close/>
              </a:path>
              <a:path w="1706245" h="55879">
                <a:moveTo>
                  <a:pt x="146202" y="41859"/>
                </a:moveTo>
                <a:lnTo>
                  <a:pt x="146151" y="34518"/>
                </a:lnTo>
                <a:lnTo>
                  <a:pt x="168084" y="34378"/>
                </a:lnTo>
                <a:lnTo>
                  <a:pt x="168135" y="41719"/>
                </a:lnTo>
                <a:lnTo>
                  <a:pt x="146202" y="41859"/>
                </a:lnTo>
                <a:close/>
              </a:path>
              <a:path w="1706245" h="55879">
                <a:moveTo>
                  <a:pt x="116979" y="42062"/>
                </a:moveTo>
                <a:lnTo>
                  <a:pt x="116928" y="34721"/>
                </a:lnTo>
                <a:lnTo>
                  <a:pt x="138861" y="34569"/>
                </a:lnTo>
                <a:lnTo>
                  <a:pt x="138912" y="41910"/>
                </a:lnTo>
                <a:lnTo>
                  <a:pt x="116979" y="42062"/>
                </a:lnTo>
                <a:close/>
              </a:path>
              <a:path w="1706245" h="55879">
                <a:moveTo>
                  <a:pt x="87769" y="42265"/>
                </a:moveTo>
                <a:lnTo>
                  <a:pt x="87718" y="34925"/>
                </a:lnTo>
                <a:lnTo>
                  <a:pt x="109639" y="34772"/>
                </a:lnTo>
                <a:lnTo>
                  <a:pt x="109689" y="42113"/>
                </a:lnTo>
                <a:lnTo>
                  <a:pt x="87769" y="42265"/>
                </a:lnTo>
                <a:close/>
              </a:path>
              <a:path w="1706245" h="55879">
                <a:moveTo>
                  <a:pt x="58496" y="42456"/>
                </a:moveTo>
                <a:lnTo>
                  <a:pt x="58445" y="35115"/>
                </a:lnTo>
                <a:lnTo>
                  <a:pt x="80365" y="34963"/>
                </a:lnTo>
                <a:lnTo>
                  <a:pt x="80416" y="42316"/>
                </a:lnTo>
                <a:lnTo>
                  <a:pt x="58496" y="42456"/>
                </a:lnTo>
                <a:close/>
              </a:path>
              <a:path w="1706245" h="55879">
                <a:moveTo>
                  <a:pt x="29273" y="42659"/>
                </a:moveTo>
                <a:lnTo>
                  <a:pt x="29222" y="35369"/>
                </a:lnTo>
                <a:lnTo>
                  <a:pt x="51155" y="35166"/>
                </a:lnTo>
                <a:lnTo>
                  <a:pt x="51206" y="42506"/>
                </a:lnTo>
                <a:lnTo>
                  <a:pt x="29273" y="42659"/>
                </a:lnTo>
                <a:close/>
              </a:path>
              <a:path w="1706245" h="55879">
                <a:moveTo>
                  <a:pt x="50" y="42862"/>
                </a:moveTo>
                <a:lnTo>
                  <a:pt x="0" y="35560"/>
                </a:lnTo>
                <a:lnTo>
                  <a:pt x="21932" y="35420"/>
                </a:lnTo>
                <a:lnTo>
                  <a:pt x="21983" y="42710"/>
                </a:lnTo>
                <a:lnTo>
                  <a:pt x="50" y="42862"/>
                </a:lnTo>
                <a:close/>
              </a:path>
              <a:path w="1706245" h="55879">
                <a:moveTo>
                  <a:pt x="1637207" y="31597"/>
                </a:moveTo>
                <a:lnTo>
                  <a:pt x="1637169" y="24307"/>
                </a:lnTo>
                <a:lnTo>
                  <a:pt x="1650314" y="24206"/>
                </a:lnTo>
                <a:lnTo>
                  <a:pt x="1650161" y="0"/>
                </a:lnTo>
                <a:lnTo>
                  <a:pt x="1706016" y="27482"/>
                </a:lnTo>
                <a:lnTo>
                  <a:pt x="1698129" y="31496"/>
                </a:lnTo>
                <a:lnTo>
                  <a:pt x="1650364" y="31496"/>
                </a:lnTo>
                <a:lnTo>
                  <a:pt x="1637207" y="31597"/>
                </a:lnTo>
                <a:close/>
              </a:path>
              <a:path w="1706245" h="55879">
                <a:moveTo>
                  <a:pt x="1650555" y="55702"/>
                </a:moveTo>
                <a:lnTo>
                  <a:pt x="1650364" y="31496"/>
                </a:lnTo>
                <a:lnTo>
                  <a:pt x="1698129" y="31496"/>
                </a:lnTo>
                <a:lnTo>
                  <a:pt x="1650555" y="55702"/>
                </a:lnTo>
                <a:close/>
              </a:path>
            </a:pathLst>
          </a:custGeom>
          <a:solidFill>
            <a:srgbClr val="00A4E4">
              <a:alpha val="9685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27197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156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156">
                <a:spcBef>
                  <a:spcPts val="64"/>
                </a:spcBef>
              </a:pPr>
              <a:t>186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1" y="1628292"/>
            <a:ext cx="4240434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Repository uploads cached blob ids at a later</a:t>
            </a:r>
            <a:r>
              <a:rPr sz="1588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543338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DataStore</a:t>
            </a:r>
            <a:r>
              <a:rPr spc="-54" dirty="0">
                <a:solidFill>
                  <a:srgbClr val="FFFFFF"/>
                </a:solidFill>
              </a:rPr>
              <a:t> </a:t>
            </a:r>
            <a:r>
              <a:rPr spc="23" dirty="0">
                <a:solidFill>
                  <a:srgbClr val="FFFFFF"/>
                </a:solidFill>
              </a:rPr>
              <a:t>GC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95827" y="2989385"/>
            <a:ext cx="1381397" cy="1145689"/>
            <a:chOff x="3142805" y="3293859"/>
            <a:chExt cx="1522095" cy="1262380"/>
          </a:xfrm>
        </p:grpSpPr>
        <p:sp>
          <p:nvSpPr>
            <p:cNvPr id="12" name="object 12"/>
            <p:cNvSpPr/>
            <p:nvPr/>
          </p:nvSpPr>
          <p:spPr>
            <a:xfrm>
              <a:off x="3152330" y="3303384"/>
              <a:ext cx="1503045" cy="1243330"/>
            </a:xfrm>
            <a:custGeom>
              <a:avLst/>
              <a:gdLst/>
              <a:ahLst/>
              <a:cxnLst/>
              <a:rect l="l" t="t" r="r" b="b"/>
              <a:pathLst>
                <a:path w="1503045" h="1243329">
                  <a:moveTo>
                    <a:pt x="1295450" y="1242872"/>
                  </a:moveTo>
                  <a:lnTo>
                    <a:pt x="207162" y="1242872"/>
                  </a:lnTo>
                  <a:lnTo>
                    <a:pt x="159653" y="1237400"/>
                  </a:lnTo>
                  <a:lnTo>
                    <a:pt x="116045" y="1221812"/>
                  </a:lnTo>
                  <a:lnTo>
                    <a:pt x="77581" y="1197353"/>
                  </a:lnTo>
                  <a:lnTo>
                    <a:pt x="45502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lnTo>
                    <a:pt x="5469" y="159629"/>
                  </a:lnTo>
                  <a:lnTo>
                    <a:pt x="21051" y="116031"/>
                  </a:lnTo>
                  <a:lnTo>
                    <a:pt x="45502" y="77574"/>
                  </a:lnTo>
                  <a:lnTo>
                    <a:pt x="77581" y="45499"/>
                  </a:lnTo>
                  <a:lnTo>
                    <a:pt x="116045" y="21050"/>
                  </a:lnTo>
                  <a:lnTo>
                    <a:pt x="159653" y="5469"/>
                  </a:lnTo>
                  <a:lnTo>
                    <a:pt x="207162" y="0"/>
                  </a:lnTo>
                  <a:lnTo>
                    <a:pt x="1295450" y="0"/>
                  </a:lnTo>
                  <a:lnTo>
                    <a:pt x="1342944" y="5469"/>
                  </a:lnTo>
                  <a:lnTo>
                    <a:pt x="1386540" y="21050"/>
                  </a:lnTo>
                  <a:lnTo>
                    <a:pt x="1424995" y="45499"/>
                  </a:lnTo>
                  <a:lnTo>
                    <a:pt x="1457067" y="77574"/>
                  </a:lnTo>
                  <a:lnTo>
                    <a:pt x="1481514" y="116031"/>
                  </a:lnTo>
                  <a:lnTo>
                    <a:pt x="1497093" y="159629"/>
                  </a:lnTo>
                  <a:lnTo>
                    <a:pt x="1502562" y="207124"/>
                  </a:lnTo>
                  <a:lnTo>
                    <a:pt x="1502562" y="1035697"/>
                  </a:lnTo>
                  <a:lnTo>
                    <a:pt x="1497093" y="1083195"/>
                  </a:lnTo>
                  <a:lnTo>
                    <a:pt x="1481514" y="1126800"/>
                  </a:lnTo>
                  <a:lnTo>
                    <a:pt x="1457067" y="1165267"/>
                  </a:lnTo>
                  <a:lnTo>
                    <a:pt x="1424995" y="1197353"/>
                  </a:lnTo>
                  <a:lnTo>
                    <a:pt x="1386540" y="1221812"/>
                  </a:lnTo>
                  <a:lnTo>
                    <a:pt x="1342944" y="1237400"/>
                  </a:lnTo>
                  <a:lnTo>
                    <a:pt x="1295450" y="1242872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152330" y="3303384"/>
              <a:ext cx="1503045" cy="1243330"/>
            </a:xfrm>
            <a:custGeom>
              <a:avLst/>
              <a:gdLst/>
              <a:ahLst/>
              <a:cxnLst/>
              <a:rect l="l" t="t" r="r" b="b"/>
              <a:pathLst>
                <a:path w="1503045" h="1243329">
                  <a:moveTo>
                    <a:pt x="0" y="207124"/>
                  </a:moveTo>
                  <a:lnTo>
                    <a:pt x="5469" y="159629"/>
                  </a:lnTo>
                  <a:lnTo>
                    <a:pt x="21051" y="116031"/>
                  </a:lnTo>
                  <a:lnTo>
                    <a:pt x="45502" y="77574"/>
                  </a:lnTo>
                  <a:lnTo>
                    <a:pt x="77581" y="45499"/>
                  </a:lnTo>
                  <a:lnTo>
                    <a:pt x="116045" y="21050"/>
                  </a:lnTo>
                  <a:lnTo>
                    <a:pt x="159653" y="5469"/>
                  </a:lnTo>
                  <a:lnTo>
                    <a:pt x="207162" y="0"/>
                  </a:lnTo>
                  <a:lnTo>
                    <a:pt x="1295450" y="0"/>
                  </a:lnTo>
                  <a:lnTo>
                    <a:pt x="1342944" y="5469"/>
                  </a:lnTo>
                  <a:lnTo>
                    <a:pt x="1386540" y="21050"/>
                  </a:lnTo>
                  <a:lnTo>
                    <a:pt x="1424995" y="45499"/>
                  </a:lnTo>
                  <a:lnTo>
                    <a:pt x="1457067" y="77574"/>
                  </a:lnTo>
                  <a:lnTo>
                    <a:pt x="1481514" y="116031"/>
                  </a:lnTo>
                  <a:lnTo>
                    <a:pt x="1497093" y="159629"/>
                  </a:lnTo>
                  <a:lnTo>
                    <a:pt x="1502562" y="207124"/>
                  </a:lnTo>
                  <a:lnTo>
                    <a:pt x="1502562" y="1035697"/>
                  </a:lnTo>
                  <a:lnTo>
                    <a:pt x="1497093" y="1083195"/>
                  </a:lnTo>
                  <a:lnTo>
                    <a:pt x="1481514" y="1126800"/>
                  </a:lnTo>
                  <a:lnTo>
                    <a:pt x="1457067" y="1165267"/>
                  </a:lnTo>
                  <a:lnTo>
                    <a:pt x="1424995" y="1197353"/>
                  </a:lnTo>
                  <a:lnTo>
                    <a:pt x="1386540" y="1221812"/>
                  </a:lnTo>
                  <a:lnTo>
                    <a:pt x="1342944" y="1237400"/>
                  </a:lnTo>
                  <a:lnTo>
                    <a:pt x="1295450" y="1242872"/>
                  </a:lnTo>
                  <a:lnTo>
                    <a:pt x="207162" y="1242872"/>
                  </a:lnTo>
                  <a:lnTo>
                    <a:pt x="159653" y="1237400"/>
                  </a:lnTo>
                  <a:lnTo>
                    <a:pt x="116045" y="1221812"/>
                  </a:lnTo>
                  <a:lnTo>
                    <a:pt x="77581" y="1197353"/>
                  </a:lnTo>
                  <a:lnTo>
                    <a:pt x="45502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26185" y="34387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24018" y="2604724"/>
            <a:ext cx="847741" cy="627202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repository-1</a:t>
            </a:r>
            <a:endParaRPr sz="1316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361">
              <a:latin typeface="Times New Roman"/>
              <a:cs typeface="Times New Roman"/>
            </a:endParaRPr>
          </a:p>
          <a:p>
            <a:pPr marR="25358" algn="ctr"/>
            <a:r>
              <a:rPr sz="1316" dirty="0">
                <a:latin typeface="Times New Roman"/>
                <a:cs typeface="Times New Roman"/>
              </a:rPr>
              <a:t>blob-1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27178" y="4272759"/>
            <a:ext cx="729023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DataStore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68142" y="3430671"/>
            <a:ext cx="1548525" cy="50715"/>
          </a:xfrm>
          <a:custGeom>
            <a:avLst/>
            <a:gdLst/>
            <a:ahLst/>
            <a:cxnLst/>
            <a:rect l="l" t="t" r="r" b="b"/>
            <a:pathLst>
              <a:path w="1706245" h="55879">
                <a:moveTo>
                  <a:pt x="1607997" y="31788"/>
                </a:moveTo>
                <a:lnTo>
                  <a:pt x="1607947" y="24498"/>
                </a:lnTo>
                <a:lnTo>
                  <a:pt x="1629867" y="24345"/>
                </a:lnTo>
                <a:lnTo>
                  <a:pt x="1629918" y="31648"/>
                </a:lnTo>
                <a:lnTo>
                  <a:pt x="1607997" y="31788"/>
                </a:lnTo>
                <a:close/>
              </a:path>
              <a:path w="1706245" h="55879">
                <a:moveTo>
                  <a:pt x="1578775" y="31991"/>
                </a:moveTo>
                <a:lnTo>
                  <a:pt x="1578724" y="24701"/>
                </a:lnTo>
                <a:lnTo>
                  <a:pt x="1600644" y="24549"/>
                </a:lnTo>
                <a:lnTo>
                  <a:pt x="1600695" y="31838"/>
                </a:lnTo>
                <a:lnTo>
                  <a:pt x="1578775" y="31991"/>
                </a:lnTo>
                <a:close/>
              </a:path>
              <a:path w="1706245" h="55879">
                <a:moveTo>
                  <a:pt x="1549501" y="32194"/>
                </a:moveTo>
                <a:lnTo>
                  <a:pt x="1549450" y="24892"/>
                </a:lnTo>
                <a:lnTo>
                  <a:pt x="1571383" y="24752"/>
                </a:lnTo>
                <a:lnTo>
                  <a:pt x="1571434" y="32042"/>
                </a:lnTo>
                <a:lnTo>
                  <a:pt x="1549501" y="32194"/>
                </a:lnTo>
                <a:close/>
              </a:path>
              <a:path w="1706245" h="55879">
                <a:moveTo>
                  <a:pt x="1520278" y="32385"/>
                </a:moveTo>
                <a:lnTo>
                  <a:pt x="1520228" y="25095"/>
                </a:lnTo>
                <a:lnTo>
                  <a:pt x="1542161" y="24942"/>
                </a:lnTo>
                <a:lnTo>
                  <a:pt x="1542211" y="32245"/>
                </a:lnTo>
                <a:lnTo>
                  <a:pt x="1520278" y="32385"/>
                </a:lnTo>
                <a:close/>
              </a:path>
              <a:path w="1706245" h="55879">
                <a:moveTo>
                  <a:pt x="1491068" y="32588"/>
                </a:moveTo>
                <a:lnTo>
                  <a:pt x="1491018" y="25298"/>
                </a:lnTo>
                <a:lnTo>
                  <a:pt x="1512938" y="25146"/>
                </a:lnTo>
                <a:lnTo>
                  <a:pt x="1512989" y="32435"/>
                </a:lnTo>
                <a:lnTo>
                  <a:pt x="1491068" y="32588"/>
                </a:lnTo>
                <a:close/>
              </a:path>
              <a:path w="1706245" h="55879">
                <a:moveTo>
                  <a:pt x="1461795" y="32791"/>
                </a:moveTo>
                <a:lnTo>
                  <a:pt x="1461744" y="25488"/>
                </a:lnTo>
                <a:lnTo>
                  <a:pt x="1483677" y="25349"/>
                </a:lnTo>
                <a:lnTo>
                  <a:pt x="1483715" y="32638"/>
                </a:lnTo>
                <a:lnTo>
                  <a:pt x="1461795" y="32791"/>
                </a:lnTo>
                <a:close/>
              </a:path>
              <a:path w="1706245" h="55879">
                <a:moveTo>
                  <a:pt x="1432572" y="32981"/>
                </a:moveTo>
                <a:lnTo>
                  <a:pt x="1432521" y="25692"/>
                </a:lnTo>
                <a:lnTo>
                  <a:pt x="1454454" y="25539"/>
                </a:lnTo>
                <a:lnTo>
                  <a:pt x="1454505" y="32829"/>
                </a:lnTo>
                <a:lnTo>
                  <a:pt x="1432572" y="32981"/>
                </a:lnTo>
                <a:close/>
              </a:path>
              <a:path w="1706245" h="55879">
                <a:moveTo>
                  <a:pt x="1403350" y="33185"/>
                </a:moveTo>
                <a:lnTo>
                  <a:pt x="1403299" y="25895"/>
                </a:lnTo>
                <a:lnTo>
                  <a:pt x="1425232" y="25742"/>
                </a:lnTo>
                <a:lnTo>
                  <a:pt x="1425282" y="33032"/>
                </a:lnTo>
                <a:lnTo>
                  <a:pt x="1403350" y="33185"/>
                </a:lnTo>
                <a:close/>
              </a:path>
              <a:path w="1706245" h="55879">
                <a:moveTo>
                  <a:pt x="1374089" y="33426"/>
                </a:moveTo>
                <a:lnTo>
                  <a:pt x="1374038" y="26085"/>
                </a:lnTo>
                <a:lnTo>
                  <a:pt x="1395958" y="25946"/>
                </a:lnTo>
                <a:lnTo>
                  <a:pt x="1396009" y="33235"/>
                </a:lnTo>
                <a:lnTo>
                  <a:pt x="1374089" y="33426"/>
                </a:lnTo>
                <a:close/>
              </a:path>
              <a:path w="1706245" h="55879">
                <a:moveTo>
                  <a:pt x="1344866" y="33629"/>
                </a:moveTo>
                <a:lnTo>
                  <a:pt x="1344815" y="26288"/>
                </a:lnTo>
                <a:lnTo>
                  <a:pt x="1366748" y="26136"/>
                </a:lnTo>
                <a:lnTo>
                  <a:pt x="1366786" y="33477"/>
                </a:lnTo>
                <a:lnTo>
                  <a:pt x="1344866" y="33629"/>
                </a:lnTo>
                <a:close/>
              </a:path>
              <a:path w="1706245" h="55879">
                <a:moveTo>
                  <a:pt x="1315643" y="33832"/>
                </a:moveTo>
                <a:lnTo>
                  <a:pt x="1315593" y="26479"/>
                </a:lnTo>
                <a:lnTo>
                  <a:pt x="1337525" y="26339"/>
                </a:lnTo>
                <a:lnTo>
                  <a:pt x="1337576" y="33680"/>
                </a:lnTo>
                <a:lnTo>
                  <a:pt x="1315643" y="33832"/>
                </a:lnTo>
                <a:close/>
              </a:path>
              <a:path w="1706245" h="55879">
                <a:moveTo>
                  <a:pt x="1286421" y="34023"/>
                </a:moveTo>
                <a:lnTo>
                  <a:pt x="1286370" y="26682"/>
                </a:lnTo>
                <a:lnTo>
                  <a:pt x="1308303" y="26530"/>
                </a:lnTo>
                <a:lnTo>
                  <a:pt x="1308354" y="33870"/>
                </a:lnTo>
                <a:lnTo>
                  <a:pt x="1286421" y="34023"/>
                </a:lnTo>
                <a:close/>
              </a:path>
              <a:path w="1706245" h="55879">
                <a:moveTo>
                  <a:pt x="1257160" y="34226"/>
                </a:moveTo>
                <a:lnTo>
                  <a:pt x="1257109" y="26885"/>
                </a:lnTo>
                <a:lnTo>
                  <a:pt x="1279029" y="26733"/>
                </a:lnTo>
                <a:lnTo>
                  <a:pt x="1279080" y="34074"/>
                </a:lnTo>
                <a:lnTo>
                  <a:pt x="1257160" y="34226"/>
                </a:lnTo>
                <a:close/>
              </a:path>
              <a:path w="1706245" h="55879">
                <a:moveTo>
                  <a:pt x="1227937" y="34417"/>
                </a:moveTo>
                <a:lnTo>
                  <a:pt x="1227886" y="27076"/>
                </a:lnTo>
                <a:lnTo>
                  <a:pt x="1249819" y="26936"/>
                </a:lnTo>
                <a:lnTo>
                  <a:pt x="1249857" y="34277"/>
                </a:lnTo>
                <a:lnTo>
                  <a:pt x="1227937" y="34417"/>
                </a:lnTo>
                <a:close/>
              </a:path>
              <a:path w="1706245" h="55879">
                <a:moveTo>
                  <a:pt x="1198714" y="34620"/>
                </a:moveTo>
                <a:lnTo>
                  <a:pt x="1198664" y="27279"/>
                </a:lnTo>
                <a:lnTo>
                  <a:pt x="1220597" y="27127"/>
                </a:lnTo>
                <a:lnTo>
                  <a:pt x="1220647" y="34467"/>
                </a:lnTo>
                <a:lnTo>
                  <a:pt x="1198714" y="34620"/>
                </a:lnTo>
                <a:close/>
              </a:path>
              <a:path w="1706245" h="55879">
                <a:moveTo>
                  <a:pt x="1169441" y="34823"/>
                </a:moveTo>
                <a:lnTo>
                  <a:pt x="1169390" y="27520"/>
                </a:lnTo>
                <a:lnTo>
                  <a:pt x="1191323" y="27381"/>
                </a:lnTo>
                <a:lnTo>
                  <a:pt x="1191374" y="34671"/>
                </a:lnTo>
                <a:lnTo>
                  <a:pt x="1169441" y="34823"/>
                </a:lnTo>
                <a:close/>
              </a:path>
              <a:path w="1706245" h="55879">
                <a:moveTo>
                  <a:pt x="1140231" y="35013"/>
                </a:moveTo>
                <a:lnTo>
                  <a:pt x="1140180" y="27724"/>
                </a:lnTo>
                <a:lnTo>
                  <a:pt x="1162100" y="27571"/>
                </a:lnTo>
                <a:lnTo>
                  <a:pt x="1162151" y="34874"/>
                </a:lnTo>
                <a:lnTo>
                  <a:pt x="1140231" y="35013"/>
                </a:lnTo>
                <a:close/>
              </a:path>
              <a:path w="1706245" h="55879">
                <a:moveTo>
                  <a:pt x="1111008" y="35217"/>
                </a:moveTo>
                <a:lnTo>
                  <a:pt x="1110957" y="27927"/>
                </a:lnTo>
                <a:lnTo>
                  <a:pt x="1132878" y="27774"/>
                </a:lnTo>
                <a:lnTo>
                  <a:pt x="1132928" y="35064"/>
                </a:lnTo>
                <a:lnTo>
                  <a:pt x="1111008" y="35217"/>
                </a:lnTo>
                <a:close/>
              </a:path>
              <a:path w="1706245" h="55879">
                <a:moveTo>
                  <a:pt x="1081735" y="35420"/>
                </a:moveTo>
                <a:lnTo>
                  <a:pt x="1081684" y="28117"/>
                </a:lnTo>
                <a:lnTo>
                  <a:pt x="1103617" y="27978"/>
                </a:lnTo>
                <a:lnTo>
                  <a:pt x="1103668" y="35267"/>
                </a:lnTo>
                <a:lnTo>
                  <a:pt x="1081735" y="35420"/>
                </a:lnTo>
                <a:close/>
              </a:path>
              <a:path w="1706245" h="55879">
                <a:moveTo>
                  <a:pt x="1052512" y="35610"/>
                </a:moveTo>
                <a:lnTo>
                  <a:pt x="1052461" y="28321"/>
                </a:lnTo>
                <a:lnTo>
                  <a:pt x="1074394" y="28168"/>
                </a:lnTo>
                <a:lnTo>
                  <a:pt x="1074445" y="35471"/>
                </a:lnTo>
                <a:lnTo>
                  <a:pt x="1052512" y="35610"/>
                </a:lnTo>
                <a:close/>
              </a:path>
              <a:path w="1706245" h="55879">
                <a:moveTo>
                  <a:pt x="1023302" y="35813"/>
                </a:moveTo>
                <a:lnTo>
                  <a:pt x="1023251" y="28524"/>
                </a:lnTo>
                <a:lnTo>
                  <a:pt x="1045171" y="28371"/>
                </a:lnTo>
                <a:lnTo>
                  <a:pt x="1045222" y="35661"/>
                </a:lnTo>
                <a:lnTo>
                  <a:pt x="1023302" y="35813"/>
                </a:lnTo>
                <a:close/>
              </a:path>
              <a:path w="1706245" h="55879">
                <a:moveTo>
                  <a:pt x="994029" y="36004"/>
                </a:moveTo>
                <a:lnTo>
                  <a:pt x="993978" y="28714"/>
                </a:lnTo>
                <a:lnTo>
                  <a:pt x="1015911" y="28575"/>
                </a:lnTo>
                <a:lnTo>
                  <a:pt x="1015949" y="35864"/>
                </a:lnTo>
                <a:lnTo>
                  <a:pt x="994029" y="36004"/>
                </a:lnTo>
                <a:close/>
              </a:path>
              <a:path w="1706245" h="55879">
                <a:moveTo>
                  <a:pt x="964806" y="36207"/>
                </a:moveTo>
                <a:lnTo>
                  <a:pt x="964755" y="28917"/>
                </a:lnTo>
                <a:lnTo>
                  <a:pt x="986688" y="28765"/>
                </a:lnTo>
                <a:lnTo>
                  <a:pt x="986739" y="36055"/>
                </a:lnTo>
                <a:lnTo>
                  <a:pt x="964806" y="36207"/>
                </a:lnTo>
                <a:close/>
              </a:path>
              <a:path w="1706245" h="55879">
                <a:moveTo>
                  <a:pt x="935583" y="36410"/>
                </a:moveTo>
                <a:lnTo>
                  <a:pt x="935532" y="29121"/>
                </a:lnTo>
                <a:lnTo>
                  <a:pt x="957465" y="28968"/>
                </a:lnTo>
                <a:lnTo>
                  <a:pt x="957516" y="36258"/>
                </a:lnTo>
                <a:lnTo>
                  <a:pt x="935583" y="36410"/>
                </a:lnTo>
                <a:close/>
              </a:path>
              <a:path w="1706245" h="55879">
                <a:moveTo>
                  <a:pt x="906322" y="36601"/>
                </a:moveTo>
                <a:lnTo>
                  <a:pt x="906272" y="29311"/>
                </a:lnTo>
                <a:lnTo>
                  <a:pt x="928192" y="29159"/>
                </a:lnTo>
                <a:lnTo>
                  <a:pt x="928243" y="36461"/>
                </a:lnTo>
                <a:lnTo>
                  <a:pt x="906322" y="36601"/>
                </a:lnTo>
                <a:close/>
              </a:path>
              <a:path w="1706245" h="55879">
                <a:moveTo>
                  <a:pt x="877100" y="36804"/>
                </a:moveTo>
                <a:lnTo>
                  <a:pt x="877049" y="29514"/>
                </a:lnTo>
                <a:lnTo>
                  <a:pt x="898969" y="29362"/>
                </a:lnTo>
                <a:lnTo>
                  <a:pt x="899020" y="36652"/>
                </a:lnTo>
                <a:lnTo>
                  <a:pt x="877100" y="36804"/>
                </a:lnTo>
                <a:close/>
              </a:path>
              <a:path w="1706245" h="55879">
                <a:moveTo>
                  <a:pt x="847877" y="37007"/>
                </a:moveTo>
                <a:lnTo>
                  <a:pt x="847826" y="29705"/>
                </a:lnTo>
                <a:lnTo>
                  <a:pt x="869759" y="29565"/>
                </a:lnTo>
                <a:lnTo>
                  <a:pt x="869810" y="36855"/>
                </a:lnTo>
                <a:lnTo>
                  <a:pt x="847877" y="37007"/>
                </a:lnTo>
                <a:close/>
              </a:path>
              <a:path w="1706245" h="55879">
                <a:moveTo>
                  <a:pt x="818654" y="37198"/>
                </a:moveTo>
                <a:lnTo>
                  <a:pt x="818603" y="29908"/>
                </a:lnTo>
                <a:lnTo>
                  <a:pt x="840536" y="29756"/>
                </a:lnTo>
                <a:lnTo>
                  <a:pt x="840587" y="37045"/>
                </a:lnTo>
                <a:lnTo>
                  <a:pt x="818654" y="37198"/>
                </a:lnTo>
                <a:close/>
              </a:path>
              <a:path w="1706245" h="55879">
                <a:moveTo>
                  <a:pt x="789393" y="37452"/>
                </a:moveTo>
                <a:lnTo>
                  <a:pt x="789343" y="30111"/>
                </a:lnTo>
                <a:lnTo>
                  <a:pt x="811263" y="29959"/>
                </a:lnTo>
                <a:lnTo>
                  <a:pt x="811314" y="37249"/>
                </a:lnTo>
                <a:lnTo>
                  <a:pt x="789393" y="37452"/>
                </a:lnTo>
                <a:close/>
              </a:path>
              <a:path w="1706245" h="55879">
                <a:moveTo>
                  <a:pt x="760171" y="37642"/>
                </a:moveTo>
                <a:lnTo>
                  <a:pt x="760120" y="30302"/>
                </a:lnTo>
                <a:lnTo>
                  <a:pt x="782040" y="30162"/>
                </a:lnTo>
                <a:lnTo>
                  <a:pt x="782091" y="37503"/>
                </a:lnTo>
                <a:lnTo>
                  <a:pt x="760171" y="37642"/>
                </a:lnTo>
                <a:close/>
              </a:path>
              <a:path w="1706245" h="55879">
                <a:moveTo>
                  <a:pt x="730948" y="37846"/>
                </a:moveTo>
                <a:lnTo>
                  <a:pt x="730897" y="30505"/>
                </a:lnTo>
                <a:lnTo>
                  <a:pt x="752830" y="30353"/>
                </a:lnTo>
                <a:lnTo>
                  <a:pt x="752881" y="37693"/>
                </a:lnTo>
                <a:lnTo>
                  <a:pt x="730948" y="37846"/>
                </a:lnTo>
                <a:close/>
              </a:path>
              <a:path w="1706245" h="55879">
                <a:moveTo>
                  <a:pt x="701675" y="38049"/>
                </a:moveTo>
                <a:lnTo>
                  <a:pt x="701624" y="30695"/>
                </a:lnTo>
                <a:lnTo>
                  <a:pt x="723557" y="30556"/>
                </a:lnTo>
                <a:lnTo>
                  <a:pt x="723607" y="37896"/>
                </a:lnTo>
                <a:lnTo>
                  <a:pt x="701675" y="38049"/>
                </a:lnTo>
                <a:close/>
              </a:path>
              <a:path w="1706245" h="55879">
                <a:moveTo>
                  <a:pt x="672464" y="38239"/>
                </a:moveTo>
                <a:lnTo>
                  <a:pt x="672414" y="30899"/>
                </a:lnTo>
                <a:lnTo>
                  <a:pt x="694334" y="30746"/>
                </a:lnTo>
                <a:lnTo>
                  <a:pt x="694385" y="38100"/>
                </a:lnTo>
                <a:lnTo>
                  <a:pt x="672464" y="38239"/>
                </a:lnTo>
                <a:close/>
              </a:path>
              <a:path w="1706245" h="55879">
                <a:moveTo>
                  <a:pt x="643242" y="38442"/>
                </a:moveTo>
                <a:lnTo>
                  <a:pt x="643191" y="31102"/>
                </a:lnTo>
                <a:lnTo>
                  <a:pt x="665111" y="30949"/>
                </a:lnTo>
                <a:lnTo>
                  <a:pt x="665162" y="38290"/>
                </a:lnTo>
                <a:lnTo>
                  <a:pt x="643242" y="38442"/>
                </a:lnTo>
                <a:close/>
              </a:path>
              <a:path w="1706245" h="55879">
                <a:moveTo>
                  <a:pt x="613968" y="38646"/>
                </a:moveTo>
                <a:lnTo>
                  <a:pt x="613918" y="31343"/>
                </a:lnTo>
                <a:lnTo>
                  <a:pt x="635850" y="31153"/>
                </a:lnTo>
                <a:lnTo>
                  <a:pt x="635901" y="38493"/>
                </a:lnTo>
                <a:lnTo>
                  <a:pt x="613968" y="38646"/>
                </a:lnTo>
                <a:close/>
              </a:path>
              <a:path w="1706245" h="55879">
                <a:moveTo>
                  <a:pt x="584746" y="38836"/>
                </a:moveTo>
                <a:lnTo>
                  <a:pt x="584695" y="31546"/>
                </a:lnTo>
                <a:lnTo>
                  <a:pt x="606628" y="31394"/>
                </a:lnTo>
                <a:lnTo>
                  <a:pt x="606679" y="38684"/>
                </a:lnTo>
                <a:lnTo>
                  <a:pt x="584746" y="38836"/>
                </a:lnTo>
                <a:close/>
              </a:path>
              <a:path w="1706245" h="55879">
                <a:moveTo>
                  <a:pt x="555536" y="39039"/>
                </a:moveTo>
                <a:lnTo>
                  <a:pt x="555485" y="31750"/>
                </a:lnTo>
                <a:lnTo>
                  <a:pt x="577405" y="31597"/>
                </a:lnTo>
                <a:lnTo>
                  <a:pt x="577456" y="38887"/>
                </a:lnTo>
                <a:lnTo>
                  <a:pt x="555536" y="39039"/>
                </a:lnTo>
                <a:close/>
              </a:path>
              <a:path w="1706245" h="55879">
                <a:moveTo>
                  <a:pt x="526262" y="39230"/>
                </a:moveTo>
                <a:lnTo>
                  <a:pt x="526211" y="31940"/>
                </a:lnTo>
                <a:lnTo>
                  <a:pt x="548144" y="31788"/>
                </a:lnTo>
                <a:lnTo>
                  <a:pt x="548182" y="39090"/>
                </a:lnTo>
                <a:lnTo>
                  <a:pt x="526262" y="39230"/>
                </a:lnTo>
                <a:close/>
              </a:path>
              <a:path w="1706245" h="55879">
                <a:moveTo>
                  <a:pt x="497039" y="39433"/>
                </a:moveTo>
                <a:lnTo>
                  <a:pt x="496989" y="32143"/>
                </a:lnTo>
                <a:lnTo>
                  <a:pt x="518922" y="31991"/>
                </a:lnTo>
                <a:lnTo>
                  <a:pt x="518972" y="39281"/>
                </a:lnTo>
                <a:lnTo>
                  <a:pt x="497039" y="39433"/>
                </a:lnTo>
                <a:close/>
              </a:path>
              <a:path w="1706245" h="55879">
                <a:moveTo>
                  <a:pt x="467817" y="39636"/>
                </a:moveTo>
                <a:lnTo>
                  <a:pt x="467766" y="32334"/>
                </a:lnTo>
                <a:lnTo>
                  <a:pt x="489699" y="32194"/>
                </a:lnTo>
                <a:lnTo>
                  <a:pt x="489750" y="39484"/>
                </a:lnTo>
                <a:lnTo>
                  <a:pt x="467817" y="39636"/>
                </a:lnTo>
                <a:close/>
              </a:path>
              <a:path w="1706245" h="55879">
                <a:moveTo>
                  <a:pt x="438556" y="39827"/>
                </a:moveTo>
                <a:lnTo>
                  <a:pt x="438505" y="32537"/>
                </a:lnTo>
                <a:lnTo>
                  <a:pt x="460425" y="32385"/>
                </a:lnTo>
                <a:lnTo>
                  <a:pt x="460476" y="39687"/>
                </a:lnTo>
                <a:lnTo>
                  <a:pt x="438556" y="39827"/>
                </a:lnTo>
                <a:close/>
              </a:path>
              <a:path w="1706245" h="55879">
                <a:moveTo>
                  <a:pt x="409333" y="40030"/>
                </a:moveTo>
                <a:lnTo>
                  <a:pt x="409282" y="32740"/>
                </a:lnTo>
                <a:lnTo>
                  <a:pt x="431203" y="32588"/>
                </a:lnTo>
                <a:lnTo>
                  <a:pt x="431253" y="39878"/>
                </a:lnTo>
                <a:lnTo>
                  <a:pt x="409333" y="40030"/>
                </a:lnTo>
                <a:close/>
              </a:path>
              <a:path w="1706245" h="55879">
                <a:moveTo>
                  <a:pt x="380111" y="40220"/>
                </a:moveTo>
                <a:lnTo>
                  <a:pt x="380060" y="32931"/>
                </a:lnTo>
                <a:lnTo>
                  <a:pt x="401993" y="32791"/>
                </a:lnTo>
                <a:lnTo>
                  <a:pt x="402043" y="40081"/>
                </a:lnTo>
                <a:lnTo>
                  <a:pt x="380111" y="40220"/>
                </a:lnTo>
                <a:close/>
              </a:path>
              <a:path w="1706245" h="55879">
                <a:moveTo>
                  <a:pt x="350888" y="40424"/>
                </a:moveTo>
                <a:lnTo>
                  <a:pt x="350837" y="33134"/>
                </a:lnTo>
                <a:lnTo>
                  <a:pt x="372770" y="32981"/>
                </a:lnTo>
                <a:lnTo>
                  <a:pt x="372821" y="40271"/>
                </a:lnTo>
                <a:lnTo>
                  <a:pt x="350888" y="40424"/>
                </a:lnTo>
                <a:close/>
              </a:path>
              <a:path w="1706245" h="55879">
                <a:moveTo>
                  <a:pt x="321627" y="40627"/>
                </a:moveTo>
                <a:lnTo>
                  <a:pt x="321576" y="33337"/>
                </a:lnTo>
                <a:lnTo>
                  <a:pt x="343496" y="33185"/>
                </a:lnTo>
                <a:lnTo>
                  <a:pt x="343547" y="40474"/>
                </a:lnTo>
                <a:lnTo>
                  <a:pt x="321627" y="40627"/>
                </a:lnTo>
                <a:close/>
              </a:path>
              <a:path w="1706245" h="55879">
                <a:moveTo>
                  <a:pt x="292404" y="40817"/>
                </a:moveTo>
                <a:lnTo>
                  <a:pt x="292354" y="33528"/>
                </a:lnTo>
                <a:lnTo>
                  <a:pt x="314274" y="33375"/>
                </a:lnTo>
                <a:lnTo>
                  <a:pt x="314325" y="40678"/>
                </a:lnTo>
                <a:lnTo>
                  <a:pt x="292404" y="40817"/>
                </a:lnTo>
                <a:close/>
              </a:path>
              <a:path w="1706245" h="55879">
                <a:moveTo>
                  <a:pt x="263182" y="41021"/>
                </a:moveTo>
                <a:lnTo>
                  <a:pt x="263131" y="33731"/>
                </a:lnTo>
                <a:lnTo>
                  <a:pt x="285064" y="33578"/>
                </a:lnTo>
                <a:lnTo>
                  <a:pt x="285114" y="40868"/>
                </a:lnTo>
                <a:lnTo>
                  <a:pt x="263182" y="41021"/>
                </a:lnTo>
                <a:close/>
              </a:path>
              <a:path w="1706245" h="55879">
                <a:moveTo>
                  <a:pt x="233908" y="41224"/>
                </a:moveTo>
                <a:lnTo>
                  <a:pt x="233857" y="33921"/>
                </a:lnTo>
                <a:lnTo>
                  <a:pt x="255790" y="33782"/>
                </a:lnTo>
                <a:lnTo>
                  <a:pt x="255841" y="41071"/>
                </a:lnTo>
                <a:lnTo>
                  <a:pt x="233908" y="41224"/>
                </a:lnTo>
                <a:close/>
              </a:path>
              <a:path w="1706245" h="55879">
                <a:moveTo>
                  <a:pt x="204698" y="41465"/>
                </a:moveTo>
                <a:lnTo>
                  <a:pt x="204647" y="34124"/>
                </a:lnTo>
                <a:lnTo>
                  <a:pt x="226568" y="33972"/>
                </a:lnTo>
                <a:lnTo>
                  <a:pt x="226618" y="41313"/>
                </a:lnTo>
                <a:lnTo>
                  <a:pt x="204698" y="41465"/>
                </a:lnTo>
                <a:close/>
              </a:path>
              <a:path w="1706245" h="55879">
                <a:moveTo>
                  <a:pt x="175475" y="41668"/>
                </a:moveTo>
                <a:lnTo>
                  <a:pt x="175425" y="34328"/>
                </a:lnTo>
                <a:lnTo>
                  <a:pt x="197345" y="34175"/>
                </a:lnTo>
                <a:lnTo>
                  <a:pt x="197396" y="41516"/>
                </a:lnTo>
                <a:lnTo>
                  <a:pt x="175475" y="41668"/>
                </a:lnTo>
                <a:close/>
              </a:path>
              <a:path w="1706245" h="55879">
                <a:moveTo>
                  <a:pt x="146202" y="41859"/>
                </a:moveTo>
                <a:lnTo>
                  <a:pt x="146151" y="34518"/>
                </a:lnTo>
                <a:lnTo>
                  <a:pt x="168084" y="34378"/>
                </a:lnTo>
                <a:lnTo>
                  <a:pt x="168135" y="41719"/>
                </a:lnTo>
                <a:lnTo>
                  <a:pt x="146202" y="41859"/>
                </a:lnTo>
                <a:close/>
              </a:path>
              <a:path w="1706245" h="55879">
                <a:moveTo>
                  <a:pt x="116979" y="42062"/>
                </a:moveTo>
                <a:lnTo>
                  <a:pt x="116928" y="34721"/>
                </a:lnTo>
                <a:lnTo>
                  <a:pt x="138861" y="34569"/>
                </a:lnTo>
                <a:lnTo>
                  <a:pt x="138912" y="41910"/>
                </a:lnTo>
                <a:lnTo>
                  <a:pt x="116979" y="42062"/>
                </a:lnTo>
                <a:close/>
              </a:path>
              <a:path w="1706245" h="55879">
                <a:moveTo>
                  <a:pt x="87769" y="42265"/>
                </a:moveTo>
                <a:lnTo>
                  <a:pt x="87718" y="34925"/>
                </a:lnTo>
                <a:lnTo>
                  <a:pt x="109639" y="34772"/>
                </a:lnTo>
                <a:lnTo>
                  <a:pt x="109689" y="42113"/>
                </a:lnTo>
                <a:lnTo>
                  <a:pt x="87769" y="42265"/>
                </a:lnTo>
                <a:close/>
              </a:path>
              <a:path w="1706245" h="55879">
                <a:moveTo>
                  <a:pt x="58496" y="42456"/>
                </a:moveTo>
                <a:lnTo>
                  <a:pt x="58445" y="35115"/>
                </a:lnTo>
                <a:lnTo>
                  <a:pt x="80365" y="34963"/>
                </a:lnTo>
                <a:lnTo>
                  <a:pt x="80416" y="42316"/>
                </a:lnTo>
                <a:lnTo>
                  <a:pt x="58496" y="42456"/>
                </a:lnTo>
                <a:close/>
              </a:path>
              <a:path w="1706245" h="55879">
                <a:moveTo>
                  <a:pt x="29273" y="42659"/>
                </a:moveTo>
                <a:lnTo>
                  <a:pt x="29222" y="35369"/>
                </a:lnTo>
                <a:lnTo>
                  <a:pt x="51155" y="35166"/>
                </a:lnTo>
                <a:lnTo>
                  <a:pt x="51206" y="42506"/>
                </a:lnTo>
                <a:lnTo>
                  <a:pt x="29273" y="42659"/>
                </a:lnTo>
                <a:close/>
              </a:path>
              <a:path w="1706245" h="55879">
                <a:moveTo>
                  <a:pt x="50" y="42862"/>
                </a:moveTo>
                <a:lnTo>
                  <a:pt x="0" y="35560"/>
                </a:lnTo>
                <a:lnTo>
                  <a:pt x="21932" y="35420"/>
                </a:lnTo>
                <a:lnTo>
                  <a:pt x="21983" y="42710"/>
                </a:lnTo>
                <a:lnTo>
                  <a:pt x="50" y="42862"/>
                </a:lnTo>
                <a:close/>
              </a:path>
              <a:path w="1706245" h="55879">
                <a:moveTo>
                  <a:pt x="1637207" y="31597"/>
                </a:moveTo>
                <a:lnTo>
                  <a:pt x="1637169" y="24307"/>
                </a:lnTo>
                <a:lnTo>
                  <a:pt x="1650314" y="24206"/>
                </a:lnTo>
                <a:lnTo>
                  <a:pt x="1650161" y="0"/>
                </a:lnTo>
                <a:lnTo>
                  <a:pt x="1706016" y="27482"/>
                </a:lnTo>
                <a:lnTo>
                  <a:pt x="1698129" y="31496"/>
                </a:lnTo>
                <a:lnTo>
                  <a:pt x="1650364" y="31496"/>
                </a:lnTo>
                <a:lnTo>
                  <a:pt x="1637207" y="31597"/>
                </a:lnTo>
                <a:close/>
              </a:path>
              <a:path w="1706245" h="55879">
                <a:moveTo>
                  <a:pt x="1650555" y="55702"/>
                </a:moveTo>
                <a:lnTo>
                  <a:pt x="1650364" y="31496"/>
                </a:lnTo>
                <a:lnTo>
                  <a:pt x="1698129" y="31496"/>
                </a:lnTo>
                <a:lnTo>
                  <a:pt x="1650555" y="55702"/>
                </a:lnTo>
                <a:close/>
              </a:path>
            </a:pathLst>
          </a:custGeom>
          <a:solidFill>
            <a:srgbClr val="00A4E4">
              <a:alpha val="9685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27197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156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156">
                <a:spcBef>
                  <a:spcPts val="64"/>
                </a:spcBef>
              </a:pPr>
              <a:t>187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2" y="1628292"/>
            <a:ext cx="6369295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Repository starts the Markphase and adds a starting marker to the</a:t>
            </a:r>
            <a:r>
              <a:rPr sz="1588" spc="7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DataStore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3163901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871331" algn="l"/>
              </a:tabLst>
            </a:pPr>
            <a:r>
              <a:rPr spc="14" dirty="0">
                <a:solidFill>
                  <a:srgbClr val="FFFFFF"/>
                </a:solidFill>
              </a:rPr>
              <a:t>DataStore</a:t>
            </a:r>
            <a:r>
              <a:rPr spc="9" dirty="0">
                <a:solidFill>
                  <a:srgbClr val="FFFFFF"/>
                </a:solidFill>
              </a:rPr>
              <a:t> </a:t>
            </a:r>
            <a:r>
              <a:rPr spc="23" dirty="0">
                <a:solidFill>
                  <a:srgbClr val="FFFFFF"/>
                </a:solidFill>
              </a:rPr>
              <a:t>GC	</a:t>
            </a:r>
            <a:r>
              <a:rPr spc="18" dirty="0">
                <a:solidFill>
                  <a:srgbClr val="FFFFFF"/>
                </a:solidFill>
              </a:rPr>
              <a:t>Mark</a:t>
            </a:r>
            <a:r>
              <a:rPr spc="-54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Phase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95827" y="2989385"/>
            <a:ext cx="1381397" cy="1145689"/>
            <a:chOff x="3142805" y="3293859"/>
            <a:chExt cx="1522095" cy="1262380"/>
          </a:xfrm>
        </p:grpSpPr>
        <p:sp>
          <p:nvSpPr>
            <p:cNvPr id="12" name="object 12"/>
            <p:cNvSpPr/>
            <p:nvPr/>
          </p:nvSpPr>
          <p:spPr>
            <a:xfrm>
              <a:off x="3152330" y="3303384"/>
              <a:ext cx="1503045" cy="1243330"/>
            </a:xfrm>
            <a:custGeom>
              <a:avLst/>
              <a:gdLst/>
              <a:ahLst/>
              <a:cxnLst/>
              <a:rect l="l" t="t" r="r" b="b"/>
              <a:pathLst>
                <a:path w="1503045" h="1243329">
                  <a:moveTo>
                    <a:pt x="1295450" y="1242872"/>
                  </a:moveTo>
                  <a:lnTo>
                    <a:pt x="207162" y="1242872"/>
                  </a:lnTo>
                  <a:lnTo>
                    <a:pt x="159653" y="1237400"/>
                  </a:lnTo>
                  <a:lnTo>
                    <a:pt x="116045" y="1221812"/>
                  </a:lnTo>
                  <a:lnTo>
                    <a:pt x="77581" y="1197353"/>
                  </a:lnTo>
                  <a:lnTo>
                    <a:pt x="45502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lnTo>
                    <a:pt x="5469" y="159629"/>
                  </a:lnTo>
                  <a:lnTo>
                    <a:pt x="21051" y="116031"/>
                  </a:lnTo>
                  <a:lnTo>
                    <a:pt x="45502" y="77574"/>
                  </a:lnTo>
                  <a:lnTo>
                    <a:pt x="77581" y="45499"/>
                  </a:lnTo>
                  <a:lnTo>
                    <a:pt x="116045" y="21050"/>
                  </a:lnTo>
                  <a:lnTo>
                    <a:pt x="159653" y="5469"/>
                  </a:lnTo>
                  <a:lnTo>
                    <a:pt x="207162" y="0"/>
                  </a:lnTo>
                  <a:lnTo>
                    <a:pt x="1295450" y="0"/>
                  </a:lnTo>
                  <a:lnTo>
                    <a:pt x="1342944" y="5469"/>
                  </a:lnTo>
                  <a:lnTo>
                    <a:pt x="1386540" y="21050"/>
                  </a:lnTo>
                  <a:lnTo>
                    <a:pt x="1424995" y="45499"/>
                  </a:lnTo>
                  <a:lnTo>
                    <a:pt x="1457067" y="77574"/>
                  </a:lnTo>
                  <a:lnTo>
                    <a:pt x="1481514" y="116031"/>
                  </a:lnTo>
                  <a:lnTo>
                    <a:pt x="1497093" y="159629"/>
                  </a:lnTo>
                  <a:lnTo>
                    <a:pt x="1502562" y="207124"/>
                  </a:lnTo>
                  <a:lnTo>
                    <a:pt x="1502562" y="1035697"/>
                  </a:lnTo>
                  <a:lnTo>
                    <a:pt x="1497093" y="1083195"/>
                  </a:lnTo>
                  <a:lnTo>
                    <a:pt x="1481514" y="1126800"/>
                  </a:lnTo>
                  <a:lnTo>
                    <a:pt x="1457067" y="1165267"/>
                  </a:lnTo>
                  <a:lnTo>
                    <a:pt x="1424995" y="1197353"/>
                  </a:lnTo>
                  <a:lnTo>
                    <a:pt x="1386540" y="1221812"/>
                  </a:lnTo>
                  <a:lnTo>
                    <a:pt x="1342944" y="1237400"/>
                  </a:lnTo>
                  <a:lnTo>
                    <a:pt x="1295450" y="1242872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152330" y="3303384"/>
              <a:ext cx="1503045" cy="1243330"/>
            </a:xfrm>
            <a:custGeom>
              <a:avLst/>
              <a:gdLst/>
              <a:ahLst/>
              <a:cxnLst/>
              <a:rect l="l" t="t" r="r" b="b"/>
              <a:pathLst>
                <a:path w="1503045" h="1243329">
                  <a:moveTo>
                    <a:pt x="0" y="207124"/>
                  </a:moveTo>
                  <a:lnTo>
                    <a:pt x="5469" y="159629"/>
                  </a:lnTo>
                  <a:lnTo>
                    <a:pt x="21051" y="116031"/>
                  </a:lnTo>
                  <a:lnTo>
                    <a:pt x="45502" y="77574"/>
                  </a:lnTo>
                  <a:lnTo>
                    <a:pt x="77581" y="45499"/>
                  </a:lnTo>
                  <a:lnTo>
                    <a:pt x="116045" y="21050"/>
                  </a:lnTo>
                  <a:lnTo>
                    <a:pt x="159653" y="5469"/>
                  </a:lnTo>
                  <a:lnTo>
                    <a:pt x="207162" y="0"/>
                  </a:lnTo>
                  <a:lnTo>
                    <a:pt x="1295450" y="0"/>
                  </a:lnTo>
                  <a:lnTo>
                    <a:pt x="1342944" y="5469"/>
                  </a:lnTo>
                  <a:lnTo>
                    <a:pt x="1386540" y="21050"/>
                  </a:lnTo>
                  <a:lnTo>
                    <a:pt x="1424995" y="45499"/>
                  </a:lnTo>
                  <a:lnTo>
                    <a:pt x="1457067" y="77574"/>
                  </a:lnTo>
                  <a:lnTo>
                    <a:pt x="1481514" y="116031"/>
                  </a:lnTo>
                  <a:lnTo>
                    <a:pt x="1497093" y="159629"/>
                  </a:lnTo>
                  <a:lnTo>
                    <a:pt x="1502562" y="207124"/>
                  </a:lnTo>
                  <a:lnTo>
                    <a:pt x="1502562" y="1035697"/>
                  </a:lnTo>
                  <a:lnTo>
                    <a:pt x="1497093" y="1083195"/>
                  </a:lnTo>
                  <a:lnTo>
                    <a:pt x="1481514" y="1126800"/>
                  </a:lnTo>
                  <a:lnTo>
                    <a:pt x="1457067" y="1165267"/>
                  </a:lnTo>
                  <a:lnTo>
                    <a:pt x="1424995" y="1197353"/>
                  </a:lnTo>
                  <a:lnTo>
                    <a:pt x="1386540" y="1221812"/>
                  </a:lnTo>
                  <a:lnTo>
                    <a:pt x="1342944" y="1237400"/>
                  </a:lnTo>
                  <a:lnTo>
                    <a:pt x="1295450" y="1242872"/>
                  </a:lnTo>
                  <a:lnTo>
                    <a:pt x="207162" y="1242872"/>
                  </a:lnTo>
                  <a:lnTo>
                    <a:pt x="159653" y="1237400"/>
                  </a:lnTo>
                  <a:lnTo>
                    <a:pt x="116045" y="1221812"/>
                  </a:lnTo>
                  <a:lnTo>
                    <a:pt x="77581" y="1197353"/>
                  </a:lnTo>
                  <a:lnTo>
                    <a:pt x="45502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26185" y="34387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24018" y="2614833"/>
            <a:ext cx="847741" cy="627202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repository-1</a:t>
            </a:r>
            <a:endParaRPr sz="1316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361">
              <a:latin typeface="Times New Roman"/>
              <a:cs typeface="Times New Roman"/>
            </a:endParaRPr>
          </a:p>
          <a:p>
            <a:pPr marR="25358" algn="ctr"/>
            <a:r>
              <a:rPr sz="1316" dirty="0">
                <a:latin typeface="Times New Roman"/>
                <a:cs typeface="Times New Roman"/>
              </a:rPr>
              <a:t>blob-1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0217" y="3423577"/>
            <a:ext cx="1429230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spc="5" dirty="0">
                <a:latin typeface="Times New Roman"/>
                <a:cs typeface="Times New Roman"/>
              </a:rPr>
              <a:t>ma</a:t>
            </a: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k</a:t>
            </a:r>
            <a:r>
              <a:rPr sz="1316" spc="9" dirty="0">
                <a:latin typeface="Times New Roman"/>
                <a:cs typeface="Times New Roman"/>
              </a:rPr>
              <a:t>e</a:t>
            </a:r>
            <a:r>
              <a:rPr sz="1316" spc="5" dirty="0">
                <a:latin typeface="Times New Roman"/>
                <a:cs typeface="Times New Roman"/>
              </a:rPr>
              <a:t>dTimestamp-1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27178" y="4263211"/>
            <a:ext cx="729023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DataStore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8142" y="3430671"/>
            <a:ext cx="1548525" cy="50715"/>
          </a:xfrm>
          <a:custGeom>
            <a:avLst/>
            <a:gdLst/>
            <a:ahLst/>
            <a:cxnLst/>
            <a:rect l="l" t="t" r="r" b="b"/>
            <a:pathLst>
              <a:path w="1706245" h="55879">
                <a:moveTo>
                  <a:pt x="1607997" y="31788"/>
                </a:moveTo>
                <a:lnTo>
                  <a:pt x="1607947" y="24498"/>
                </a:lnTo>
                <a:lnTo>
                  <a:pt x="1629867" y="24345"/>
                </a:lnTo>
                <a:lnTo>
                  <a:pt x="1629918" y="31648"/>
                </a:lnTo>
                <a:lnTo>
                  <a:pt x="1607997" y="31788"/>
                </a:lnTo>
                <a:close/>
              </a:path>
              <a:path w="1706245" h="55879">
                <a:moveTo>
                  <a:pt x="1578775" y="31991"/>
                </a:moveTo>
                <a:lnTo>
                  <a:pt x="1578724" y="24701"/>
                </a:lnTo>
                <a:lnTo>
                  <a:pt x="1600644" y="24549"/>
                </a:lnTo>
                <a:lnTo>
                  <a:pt x="1600695" y="31838"/>
                </a:lnTo>
                <a:lnTo>
                  <a:pt x="1578775" y="31991"/>
                </a:lnTo>
                <a:close/>
              </a:path>
              <a:path w="1706245" h="55879">
                <a:moveTo>
                  <a:pt x="1549501" y="32194"/>
                </a:moveTo>
                <a:lnTo>
                  <a:pt x="1549450" y="24892"/>
                </a:lnTo>
                <a:lnTo>
                  <a:pt x="1571383" y="24752"/>
                </a:lnTo>
                <a:lnTo>
                  <a:pt x="1571434" y="32042"/>
                </a:lnTo>
                <a:lnTo>
                  <a:pt x="1549501" y="32194"/>
                </a:lnTo>
                <a:close/>
              </a:path>
              <a:path w="1706245" h="55879">
                <a:moveTo>
                  <a:pt x="1520278" y="32385"/>
                </a:moveTo>
                <a:lnTo>
                  <a:pt x="1520228" y="25095"/>
                </a:lnTo>
                <a:lnTo>
                  <a:pt x="1542161" y="24942"/>
                </a:lnTo>
                <a:lnTo>
                  <a:pt x="1542211" y="32245"/>
                </a:lnTo>
                <a:lnTo>
                  <a:pt x="1520278" y="32385"/>
                </a:lnTo>
                <a:close/>
              </a:path>
              <a:path w="1706245" h="55879">
                <a:moveTo>
                  <a:pt x="1491068" y="32588"/>
                </a:moveTo>
                <a:lnTo>
                  <a:pt x="1491018" y="25298"/>
                </a:lnTo>
                <a:lnTo>
                  <a:pt x="1512938" y="25146"/>
                </a:lnTo>
                <a:lnTo>
                  <a:pt x="1512989" y="32435"/>
                </a:lnTo>
                <a:lnTo>
                  <a:pt x="1491068" y="32588"/>
                </a:lnTo>
                <a:close/>
              </a:path>
              <a:path w="1706245" h="55879">
                <a:moveTo>
                  <a:pt x="1461795" y="32791"/>
                </a:moveTo>
                <a:lnTo>
                  <a:pt x="1461744" y="25488"/>
                </a:lnTo>
                <a:lnTo>
                  <a:pt x="1483677" y="25349"/>
                </a:lnTo>
                <a:lnTo>
                  <a:pt x="1483715" y="32638"/>
                </a:lnTo>
                <a:lnTo>
                  <a:pt x="1461795" y="32791"/>
                </a:lnTo>
                <a:close/>
              </a:path>
              <a:path w="1706245" h="55879">
                <a:moveTo>
                  <a:pt x="1432572" y="32981"/>
                </a:moveTo>
                <a:lnTo>
                  <a:pt x="1432521" y="25692"/>
                </a:lnTo>
                <a:lnTo>
                  <a:pt x="1454454" y="25539"/>
                </a:lnTo>
                <a:lnTo>
                  <a:pt x="1454505" y="32829"/>
                </a:lnTo>
                <a:lnTo>
                  <a:pt x="1432572" y="32981"/>
                </a:lnTo>
                <a:close/>
              </a:path>
              <a:path w="1706245" h="55879">
                <a:moveTo>
                  <a:pt x="1403350" y="33185"/>
                </a:moveTo>
                <a:lnTo>
                  <a:pt x="1403299" y="25895"/>
                </a:lnTo>
                <a:lnTo>
                  <a:pt x="1425232" y="25742"/>
                </a:lnTo>
                <a:lnTo>
                  <a:pt x="1425282" y="33032"/>
                </a:lnTo>
                <a:lnTo>
                  <a:pt x="1403350" y="33185"/>
                </a:lnTo>
                <a:close/>
              </a:path>
              <a:path w="1706245" h="55879">
                <a:moveTo>
                  <a:pt x="1374089" y="33426"/>
                </a:moveTo>
                <a:lnTo>
                  <a:pt x="1374038" y="26085"/>
                </a:lnTo>
                <a:lnTo>
                  <a:pt x="1395958" y="25946"/>
                </a:lnTo>
                <a:lnTo>
                  <a:pt x="1396009" y="33235"/>
                </a:lnTo>
                <a:lnTo>
                  <a:pt x="1374089" y="33426"/>
                </a:lnTo>
                <a:close/>
              </a:path>
              <a:path w="1706245" h="55879">
                <a:moveTo>
                  <a:pt x="1344866" y="33629"/>
                </a:moveTo>
                <a:lnTo>
                  <a:pt x="1344815" y="26288"/>
                </a:lnTo>
                <a:lnTo>
                  <a:pt x="1366748" y="26136"/>
                </a:lnTo>
                <a:lnTo>
                  <a:pt x="1366786" y="33477"/>
                </a:lnTo>
                <a:lnTo>
                  <a:pt x="1344866" y="33629"/>
                </a:lnTo>
                <a:close/>
              </a:path>
              <a:path w="1706245" h="55879">
                <a:moveTo>
                  <a:pt x="1315643" y="33832"/>
                </a:moveTo>
                <a:lnTo>
                  <a:pt x="1315593" y="26479"/>
                </a:lnTo>
                <a:lnTo>
                  <a:pt x="1337525" y="26339"/>
                </a:lnTo>
                <a:lnTo>
                  <a:pt x="1337576" y="33680"/>
                </a:lnTo>
                <a:lnTo>
                  <a:pt x="1315643" y="33832"/>
                </a:lnTo>
                <a:close/>
              </a:path>
              <a:path w="1706245" h="55879">
                <a:moveTo>
                  <a:pt x="1286421" y="34023"/>
                </a:moveTo>
                <a:lnTo>
                  <a:pt x="1286370" y="26682"/>
                </a:lnTo>
                <a:lnTo>
                  <a:pt x="1308303" y="26530"/>
                </a:lnTo>
                <a:lnTo>
                  <a:pt x="1308354" y="33870"/>
                </a:lnTo>
                <a:lnTo>
                  <a:pt x="1286421" y="34023"/>
                </a:lnTo>
                <a:close/>
              </a:path>
              <a:path w="1706245" h="55879">
                <a:moveTo>
                  <a:pt x="1257160" y="34226"/>
                </a:moveTo>
                <a:lnTo>
                  <a:pt x="1257109" y="26885"/>
                </a:lnTo>
                <a:lnTo>
                  <a:pt x="1279029" y="26733"/>
                </a:lnTo>
                <a:lnTo>
                  <a:pt x="1279080" y="34074"/>
                </a:lnTo>
                <a:lnTo>
                  <a:pt x="1257160" y="34226"/>
                </a:lnTo>
                <a:close/>
              </a:path>
              <a:path w="1706245" h="55879">
                <a:moveTo>
                  <a:pt x="1227937" y="34417"/>
                </a:moveTo>
                <a:lnTo>
                  <a:pt x="1227886" y="27076"/>
                </a:lnTo>
                <a:lnTo>
                  <a:pt x="1249819" y="26936"/>
                </a:lnTo>
                <a:lnTo>
                  <a:pt x="1249857" y="34277"/>
                </a:lnTo>
                <a:lnTo>
                  <a:pt x="1227937" y="34417"/>
                </a:lnTo>
                <a:close/>
              </a:path>
              <a:path w="1706245" h="55879">
                <a:moveTo>
                  <a:pt x="1198714" y="34620"/>
                </a:moveTo>
                <a:lnTo>
                  <a:pt x="1198664" y="27279"/>
                </a:lnTo>
                <a:lnTo>
                  <a:pt x="1220597" y="27127"/>
                </a:lnTo>
                <a:lnTo>
                  <a:pt x="1220647" y="34467"/>
                </a:lnTo>
                <a:lnTo>
                  <a:pt x="1198714" y="34620"/>
                </a:lnTo>
                <a:close/>
              </a:path>
              <a:path w="1706245" h="55879">
                <a:moveTo>
                  <a:pt x="1169441" y="34823"/>
                </a:moveTo>
                <a:lnTo>
                  <a:pt x="1169390" y="27520"/>
                </a:lnTo>
                <a:lnTo>
                  <a:pt x="1191323" y="27381"/>
                </a:lnTo>
                <a:lnTo>
                  <a:pt x="1191374" y="34671"/>
                </a:lnTo>
                <a:lnTo>
                  <a:pt x="1169441" y="34823"/>
                </a:lnTo>
                <a:close/>
              </a:path>
              <a:path w="1706245" h="55879">
                <a:moveTo>
                  <a:pt x="1140231" y="35013"/>
                </a:moveTo>
                <a:lnTo>
                  <a:pt x="1140180" y="27724"/>
                </a:lnTo>
                <a:lnTo>
                  <a:pt x="1162100" y="27571"/>
                </a:lnTo>
                <a:lnTo>
                  <a:pt x="1162151" y="34874"/>
                </a:lnTo>
                <a:lnTo>
                  <a:pt x="1140231" y="35013"/>
                </a:lnTo>
                <a:close/>
              </a:path>
              <a:path w="1706245" h="55879">
                <a:moveTo>
                  <a:pt x="1111008" y="35217"/>
                </a:moveTo>
                <a:lnTo>
                  <a:pt x="1110957" y="27927"/>
                </a:lnTo>
                <a:lnTo>
                  <a:pt x="1132878" y="27774"/>
                </a:lnTo>
                <a:lnTo>
                  <a:pt x="1132928" y="35064"/>
                </a:lnTo>
                <a:lnTo>
                  <a:pt x="1111008" y="35217"/>
                </a:lnTo>
                <a:close/>
              </a:path>
              <a:path w="1706245" h="55879">
                <a:moveTo>
                  <a:pt x="1081735" y="35420"/>
                </a:moveTo>
                <a:lnTo>
                  <a:pt x="1081684" y="28117"/>
                </a:lnTo>
                <a:lnTo>
                  <a:pt x="1103617" y="27978"/>
                </a:lnTo>
                <a:lnTo>
                  <a:pt x="1103668" y="35267"/>
                </a:lnTo>
                <a:lnTo>
                  <a:pt x="1081735" y="35420"/>
                </a:lnTo>
                <a:close/>
              </a:path>
              <a:path w="1706245" h="55879">
                <a:moveTo>
                  <a:pt x="1052512" y="35610"/>
                </a:moveTo>
                <a:lnTo>
                  <a:pt x="1052461" y="28321"/>
                </a:lnTo>
                <a:lnTo>
                  <a:pt x="1074394" y="28168"/>
                </a:lnTo>
                <a:lnTo>
                  <a:pt x="1074445" y="35471"/>
                </a:lnTo>
                <a:lnTo>
                  <a:pt x="1052512" y="35610"/>
                </a:lnTo>
                <a:close/>
              </a:path>
              <a:path w="1706245" h="55879">
                <a:moveTo>
                  <a:pt x="1023302" y="35813"/>
                </a:moveTo>
                <a:lnTo>
                  <a:pt x="1023251" y="28524"/>
                </a:lnTo>
                <a:lnTo>
                  <a:pt x="1045171" y="28371"/>
                </a:lnTo>
                <a:lnTo>
                  <a:pt x="1045222" y="35661"/>
                </a:lnTo>
                <a:lnTo>
                  <a:pt x="1023302" y="35813"/>
                </a:lnTo>
                <a:close/>
              </a:path>
              <a:path w="1706245" h="55879">
                <a:moveTo>
                  <a:pt x="994029" y="36004"/>
                </a:moveTo>
                <a:lnTo>
                  <a:pt x="993978" y="28714"/>
                </a:lnTo>
                <a:lnTo>
                  <a:pt x="1015911" y="28575"/>
                </a:lnTo>
                <a:lnTo>
                  <a:pt x="1015949" y="35864"/>
                </a:lnTo>
                <a:lnTo>
                  <a:pt x="994029" y="36004"/>
                </a:lnTo>
                <a:close/>
              </a:path>
              <a:path w="1706245" h="55879">
                <a:moveTo>
                  <a:pt x="964806" y="36207"/>
                </a:moveTo>
                <a:lnTo>
                  <a:pt x="964755" y="28917"/>
                </a:lnTo>
                <a:lnTo>
                  <a:pt x="986688" y="28765"/>
                </a:lnTo>
                <a:lnTo>
                  <a:pt x="986739" y="36055"/>
                </a:lnTo>
                <a:lnTo>
                  <a:pt x="964806" y="36207"/>
                </a:lnTo>
                <a:close/>
              </a:path>
              <a:path w="1706245" h="55879">
                <a:moveTo>
                  <a:pt x="935583" y="36410"/>
                </a:moveTo>
                <a:lnTo>
                  <a:pt x="935532" y="29121"/>
                </a:lnTo>
                <a:lnTo>
                  <a:pt x="957465" y="28968"/>
                </a:lnTo>
                <a:lnTo>
                  <a:pt x="957516" y="36258"/>
                </a:lnTo>
                <a:lnTo>
                  <a:pt x="935583" y="36410"/>
                </a:lnTo>
                <a:close/>
              </a:path>
              <a:path w="1706245" h="55879">
                <a:moveTo>
                  <a:pt x="906322" y="36601"/>
                </a:moveTo>
                <a:lnTo>
                  <a:pt x="906272" y="29311"/>
                </a:lnTo>
                <a:lnTo>
                  <a:pt x="928192" y="29159"/>
                </a:lnTo>
                <a:lnTo>
                  <a:pt x="928243" y="36461"/>
                </a:lnTo>
                <a:lnTo>
                  <a:pt x="906322" y="36601"/>
                </a:lnTo>
                <a:close/>
              </a:path>
              <a:path w="1706245" h="55879">
                <a:moveTo>
                  <a:pt x="877100" y="36804"/>
                </a:moveTo>
                <a:lnTo>
                  <a:pt x="877049" y="29514"/>
                </a:lnTo>
                <a:lnTo>
                  <a:pt x="898969" y="29362"/>
                </a:lnTo>
                <a:lnTo>
                  <a:pt x="899020" y="36652"/>
                </a:lnTo>
                <a:lnTo>
                  <a:pt x="877100" y="36804"/>
                </a:lnTo>
                <a:close/>
              </a:path>
              <a:path w="1706245" h="55879">
                <a:moveTo>
                  <a:pt x="847877" y="37007"/>
                </a:moveTo>
                <a:lnTo>
                  <a:pt x="847826" y="29705"/>
                </a:lnTo>
                <a:lnTo>
                  <a:pt x="869759" y="29565"/>
                </a:lnTo>
                <a:lnTo>
                  <a:pt x="869810" y="36855"/>
                </a:lnTo>
                <a:lnTo>
                  <a:pt x="847877" y="37007"/>
                </a:lnTo>
                <a:close/>
              </a:path>
              <a:path w="1706245" h="55879">
                <a:moveTo>
                  <a:pt x="818654" y="37198"/>
                </a:moveTo>
                <a:lnTo>
                  <a:pt x="818603" y="29908"/>
                </a:lnTo>
                <a:lnTo>
                  <a:pt x="840536" y="29756"/>
                </a:lnTo>
                <a:lnTo>
                  <a:pt x="840587" y="37045"/>
                </a:lnTo>
                <a:lnTo>
                  <a:pt x="818654" y="37198"/>
                </a:lnTo>
                <a:close/>
              </a:path>
              <a:path w="1706245" h="55879">
                <a:moveTo>
                  <a:pt x="789393" y="37452"/>
                </a:moveTo>
                <a:lnTo>
                  <a:pt x="789343" y="30111"/>
                </a:lnTo>
                <a:lnTo>
                  <a:pt x="811263" y="29959"/>
                </a:lnTo>
                <a:lnTo>
                  <a:pt x="811314" y="37249"/>
                </a:lnTo>
                <a:lnTo>
                  <a:pt x="789393" y="37452"/>
                </a:lnTo>
                <a:close/>
              </a:path>
              <a:path w="1706245" h="55879">
                <a:moveTo>
                  <a:pt x="760171" y="37642"/>
                </a:moveTo>
                <a:lnTo>
                  <a:pt x="760120" y="30302"/>
                </a:lnTo>
                <a:lnTo>
                  <a:pt x="782040" y="30162"/>
                </a:lnTo>
                <a:lnTo>
                  <a:pt x="782091" y="37503"/>
                </a:lnTo>
                <a:lnTo>
                  <a:pt x="760171" y="37642"/>
                </a:lnTo>
                <a:close/>
              </a:path>
              <a:path w="1706245" h="55879">
                <a:moveTo>
                  <a:pt x="730948" y="37846"/>
                </a:moveTo>
                <a:lnTo>
                  <a:pt x="730897" y="30505"/>
                </a:lnTo>
                <a:lnTo>
                  <a:pt x="752830" y="30353"/>
                </a:lnTo>
                <a:lnTo>
                  <a:pt x="752881" y="37693"/>
                </a:lnTo>
                <a:lnTo>
                  <a:pt x="730948" y="37846"/>
                </a:lnTo>
                <a:close/>
              </a:path>
              <a:path w="1706245" h="55879">
                <a:moveTo>
                  <a:pt x="701675" y="38049"/>
                </a:moveTo>
                <a:lnTo>
                  <a:pt x="701624" y="30695"/>
                </a:lnTo>
                <a:lnTo>
                  <a:pt x="723557" y="30556"/>
                </a:lnTo>
                <a:lnTo>
                  <a:pt x="723607" y="37896"/>
                </a:lnTo>
                <a:lnTo>
                  <a:pt x="701675" y="38049"/>
                </a:lnTo>
                <a:close/>
              </a:path>
              <a:path w="1706245" h="55879">
                <a:moveTo>
                  <a:pt x="672464" y="38239"/>
                </a:moveTo>
                <a:lnTo>
                  <a:pt x="672414" y="30899"/>
                </a:lnTo>
                <a:lnTo>
                  <a:pt x="694334" y="30746"/>
                </a:lnTo>
                <a:lnTo>
                  <a:pt x="694385" y="38100"/>
                </a:lnTo>
                <a:lnTo>
                  <a:pt x="672464" y="38239"/>
                </a:lnTo>
                <a:close/>
              </a:path>
              <a:path w="1706245" h="55879">
                <a:moveTo>
                  <a:pt x="643242" y="38442"/>
                </a:moveTo>
                <a:lnTo>
                  <a:pt x="643191" y="31102"/>
                </a:lnTo>
                <a:lnTo>
                  <a:pt x="665111" y="30949"/>
                </a:lnTo>
                <a:lnTo>
                  <a:pt x="665162" y="38290"/>
                </a:lnTo>
                <a:lnTo>
                  <a:pt x="643242" y="38442"/>
                </a:lnTo>
                <a:close/>
              </a:path>
              <a:path w="1706245" h="55879">
                <a:moveTo>
                  <a:pt x="613968" y="38646"/>
                </a:moveTo>
                <a:lnTo>
                  <a:pt x="613918" y="31343"/>
                </a:lnTo>
                <a:lnTo>
                  <a:pt x="635850" y="31153"/>
                </a:lnTo>
                <a:lnTo>
                  <a:pt x="635901" y="38493"/>
                </a:lnTo>
                <a:lnTo>
                  <a:pt x="613968" y="38646"/>
                </a:lnTo>
                <a:close/>
              </a:path>
              <a:path w="1706245" h="55879">
                <a:moveTo>
                  <a:pt x="584746" y="38836"/>
                </a:moveTo>
                <a:lnTo>
                  <a:pt x="584695" y="31546"/>
                </a:lnTo>
                <a:lnTo>
                  <a:pt x="606628" y="31394"/>
                </a:lnTo>
                <a:lnTo>
                  <a:pt x="606679" y="38684"/>
                </a:lnTo>
                <a:lnTo>
                  <a:pt x="584746" y="38836"/>
                </a:lnTo>
                <a:close/>
              </a:path>
              <a:path w="1706245" h="55879">
                <a:moveTo>
                  <a:pt x="555536" y="39039"/>
                </a:moveTo>
                <a:lnTo>
                  <a:pt x="555485" y="31750"/>
                </a:lnTo>
                <a:lnTo>
                  <a:pt x="577405" y="31597"/>
                </a:lnTo>
                <a:lnTo>
                  <a:pt x="577456" y="38887"/>
                </a:lnTo>
                <a:lnTo>
                  <a:pt x="555536" y="39039"/>
                </a:lnTo>
                <a:close/>
              </a:path>
              <a:path w="1706245" h="55879">
                <a:moveTo>
                  <a:pt x="526262" y="39230"/>
                </a:moveTo>
                <a:lnTo>
                  <a:pt x="526211" y="31940"/>
                </a:lnTo>
                <a:lnTo>
                  <a:pt x="548144" y="31788"/>
                </a:lnTo>
                <a:lnTo>
                  <a:pt x="548182" y="39090"/>
                </a:lnTo>
                <a:lnTo>
                  <a:pt x="526262" y="39230"/>
                </a:lnTo>
                <a:close/>
              </a:path>
              <a:path w="1706245" h="55879">
                <a:moveTo>
                  <a:pt x="497039" y="39433"/>
                </a:moveTo>
                <a:lnTo>
                  <a:pt x="496989" y="32143"/>
                </a:lnTo>
                <a:lnTo>
                  <a:pt x="518922" y="31991"/>
                </a:lnTo>
                <a:lnTo>
                  <a:pt x="518972" y="39281"/>
                </a:lnTo>
                <a:lnTo>
                  <a:pt x="497039" y="39433"/>
                </a:lnTo>
                <a:close/>
              </a:path>
              <a:path w="1706245" h="55879">
                <a:moveTo>
                  <a:pt x="467817" y="39636"/>
                </a:moveTo>
                <a:lnTo>
                  <a:pt x="467766" y="32334"/>
                </a:lnTo>
                <a:lnTo>
                  <a:pt x="489699" y="32194"/>
                </a:lnTo>
                <a:lnTo>
                  <a:pt x="489750" y="39484"/>
                </a:lnTo>
                <a:lnTo>
                  <a:pt x="467817" y="39636"/>
                </a:lnTo>
                <a:close/>
              </a:path>
              <a:path w="1706245" h="55879">
                <a:moveTo>
                  <a:pt x="438556" y="39827"/>
                </a:moveTo>
                <a:lnTo>
                  <a:pt x="438505" y="32537"/>
                </a:lnTo>
                <a:lnTo>
                  <a:pt x="460425" y="32385"/>
                </a:lnTo>
                <a:lnTo>
                  <a:pt x="460476" y="39687"/>
                </a:lnTo>
                <a:lnTo>
                  <a:pt x="438556" y="39827"/>
                </a:lnTo>
                <a:close/>
              </a:path>
              <a:path w="1706245" h="55879">
                <a:moveTo>
                  <a:pt x="409333" y="40030"/>
                </a:moveTo>
                <a:lnTo>
                  <a:pt x="409282" y="32740"/>
                </a:lnTo>
                <a:lnTo>
                  <a:pt x="431203" y="32588"/>
                </a:lnTo>
                <a:lnTo>
                  <a:pt x="431253" y="39878"/>
                </a:lnTo>
                <a:lnTo>
                  <a:pt x="409333" y="40030"/>
                </a:lnTo>
                <a:close/>
              </a:path>
              <a:path w="1706245" h="55879">
                <a:moveTo>
                  <a:pt x="380111" y="40220"/>
                </a:moveTo>
                <a:lnTo>
                  <a:pt x="380060" y="32931"/>
                </a:lnTo>
                <a:lnTo>
                  <a:pt x="401993" y="32791"/>
                </a:lnTo>
                <a:lnTo>
                  <a:pt x="402043" y="40081"/>
                </a:lnTo>
                <a:lnTo>
                  <a:pt x="380111" y="40220"/>
                </a:lnTo>
                <a:close/>
              </a:path>
              <a:path w="1706245" h="55879">
                <a:moveTo>
                  <a:pt x="350888" y="40424"/>
                </a:moveTo>
                <a:lnTo>
                  <a:pt x="350837" y="33134"/>
                </a:lnTo>
                <a:lnTo>
                  <a:pt x="372770" y="32981"/>
                </a:lnTo>
                <a:lnTo>
                  <a:pt x="372821" y="40271"/>
                </a:lnTo>
                <a:lnTo>
                  <a:pt x="350888" y="40424"/>
                </a:lnTo>
                <a:close/>
              </a:path>
              <a:path w="1706245" h="55879">
                <a:moveTo>
                  <a:pt x="321627" y="40627"/>
                </a:moveTo>
                <a:lnTo>
                  <a:pt x="321576" y="33337"/>
                </a:lnTo>
                <a:lnTo>
                  <a:pt x="343496" y="33185"/>
                </a:lnTo>
                <a:lnTo>
                  <a:pt x="343547" y="40474"/>
                </a:lnTo>
                <a:lnTo>
                  <a:pt x="321627" y="40627"/>
                </a:lnTo>
                <a:close/>
              </a:path>
              <a:path w="1706245" h="55879">
                <a:moveTo>
                  <a:pt x="292404" y="40817"/>
                </a:moveTo>
                <a:lnTo>
                  <a:pt x="292354" y="33528"/>
                </a:lnTo>
                <a:lnTo>
                  <a:pt x="314274" y="33375"/>
                </a:lnTo>
                <a:lnTo>
                  <a:pt x="314325" y="40678"/>
                </a:lnTo>
                <a:lnTo>
                  <a:pt x="292404" y="40817"/>
                </a:lnTo>
                <a:close/>
              </a:path>
              <a:path w="1706245" h="55879">
                <a:moveTo>
                  <a:pt x="263182" y="41021"/>
                </a:moveTo>
                <a:lnTo>
                  <a:pt x="263131" y="33731"/>
                </a:lnTo>
                <a:lnTo>
                  <a:pt x="285064" y="33578"/>
                </a:lnTo>
                <a:lnTo>
                  <a:pt x="285114" y="40868"/>
                </a:lnTo>
                <a:lnTo>
                  <a:pt x="263182" y="41021"/>
                </a:lnTo>
                <a:close/>
              </a:path>
              <a:path w="1706245" h="55879">
                <a:moveTo>
                  <a:pt x="233908" y="41224"/>
                </a:moveTo>
                <a:lnTo>
                  <a:pt x="233857" y="33921"/>
                </a:lnTo>
                <a:lnTo>
                  <a:pt x="255790" y="33782"/>
                </a:lnTo>
                <a:lnTo>
                  <a:pt x="255841" y="41071"/>
                </a:lnTo>
                <a:lnTo>
                  <a:pt x="233908" y="41224"/>
                </a:lnTo>
                <a:close/>
              </a:path>
              <a:path w="1706245" h="55879">
                <a:moveTo>
                  <a:pt x="204698" y="41465"/>
                </a:moveTo>
                <a:lnTo>
                  <a:pt x="204647" y="34124"/>
                </a:lnTo>
                <a:lnTo>
                  <a:pt x="226568" y="33972"/>
                </a:lnTo>
                <a:lnTo>
                  <a:pt x="226618" y="41313"/>
                </a:lnTo>
                <a:lnTo>
                  <a:pt x="204698" y="41465"/>
                </a:lnTo>
                <a:close/>
              </a:path>
              <a:path w="1706245" h="55879">
                <a:moveTo>
                  <a:pt x="175475" y="41668"/>
                </a:moveTo>
                <a:lnTo>
                  <a:pt x="175425" y="34328"/>
                </a:lnTo>
                <a:lnTo>
                  <a:pt x="197345" y="34175"/>
                </a:lnTo>
                <a:lnTo>
                  <a:pt x="197396" y="41516"/>
                </a:lnTo>
                <a:lnTo>
                  <a:pt x="175475" y="41668"/>
                </a:lnTo>
                <a:close/>
              </a:path>
              <a:path w="1706245" h="55879">
                <a:moveTo>
                  <a:pt x="146202" y="41859"/>
                </a:moveTo>
                <a:lnTo>
                  <a:pt x="146151" y="34518"/>
                </a:lnTo>
                <a:lnTo>
                  <a:pt x="168084" y="34378"/>
                </a:lnTo>
                <a:lnTo>
                  <a:pt x="168135" y="41719"/>
                </a:lnTo>
                <a:lnTo>
                  <a:pt x="146202" y="41859"/>
                </a:lnTo>
                <a:close/>
              </a:path>
              <a:path w="1706245" h="55879">
                <a:moveTo>
                  <a:pt x="116979" y="42062"/>
                </a:moveTo>
                <a:lnTo>
                  <a:pt x="116928" y="34721"/>
                </a:lnTo>
                <a:lnTo>
                  <a:pt x="138861" y="34569"/>
                </a:lnTo>
                <a:lnTo>
                  <a:pt x="138912" y="41910"/>
                </a:lnTo>
                <a:lnTo>
                  <a:pt x="116979" y="42062"/>
                </a:lnTo>
                <a:close/>
              </a:path>
              <a:path w="1706245" h="55879">
                <a:moveTo>
                  <a:pt x="87769" y="42265"/>
                </a:moveTo>
                <a:lnTo>
                  <a:pt x="87718" y="34925"/>
                </a:lnTo>
                <a:lnTo>
                  <a:pt x="109639" y="34772"/>
                </a:lnTo>
                <a:lnTo>
                  <a:pt x="109689" y="42113"/>
                </a:lnTo>
                <a:lnTo>
                  <a:pt x="87769" y="42265"/>
                </a:lnTo>
                <a:close/>
              </a:path>
              <a:path w="1706245" h="55879">
                <a:moveTo>
                  <a:pt x="58496" y="42456"/>
                </a:moveTo>
                <a:lnTo>
                  <a:pt x="58445" y="35115"/>
                </a:lnTo>
                <a:lnTo>
                  <a:pt x="80365" y="34963"/>
                </a:lnTo>
                <a:lnTo>
                  <a:pt x="80416" y="42316"/>
                </a:lnTo>
                <a:lnTo>
                  <a:pt x="58496" y="42456"/>
                </a:lnTo>
                <a:close/>
              </a:path>
              <a:path w="1706245" h="55879">
                <a:moveTo>
                  <a:pt x="29273" y="42659"/>
                </a:moveTo>
                <a:lnTo>
                  <a:pt x="29222" y="35369"/>
                </a:lnTo>
                <a:lnTo>
                  <a:pt x="51155" y="35166"/>
                </a:lnTo>
                <a:lnTo>
                  <a:pt x="51206" y="42506"/>
                </a:lnTo>
                <a:lnTo>
                  <a:pt x="29273" y="42659"/>
                </a:lnTo>
                <a:close/>
              </a:path>
              <a:path w="1706245" h="55879">
                <a:moveTo>
                  <a:pt x="50" y="42862"/>
                </a:moveTo>
                <a:lnTo>
                  <a:pt x="0" y="35560"/>
                </a:lnTo>
                <a:lnTo>
                  <a:pt x="21932" y="35420"/>
                </a:lnTo>
                <a:lnTo>
                  <a:pt x="21983" y="42710"/>
                </a:lnTo>
                <a:lnTo>
                  <a:pt x="50" y="42862"/>
                </a:lnTo>
                <a:close/>
              </a:path>
              <a:path w="1706245" h="55879">
                <a:moveTo>
                  <a:pt x="1637207" y="31597"/>
                </a:moveTo>
                <a:lnTo>
                  <a:pt x="1637169" y="24307"/>
                </a:lnTo>
                <a:lnTo>
                  <a:pt x="1650314" y="24206"/>
                </a:lnTo>
                <a:lnTo>
                  <a:pt x="1650161" y="0"/>
                </a:lnTo>
                <a:lnTo>
                  <a:pt x="1706016" y="27482"/>
                </a:lnTo>
                <a:lnTo>
                  <a:pt x="1698129" y="31496"/>
                </a:lnTo>
                <a:lnTo>
                  <a:pt x="1650364" y="31496"/>
                </a:lnTo>
                <a:lnTo>
                  <a:pt x="1637207" y="31597"/>
                </a:lnTo>
                <a:close/>
              </a:path>
              <a:path w="1706245" h="55879">
                <a:moveTo>
                  <a:pt x="1650555" y="55702"/>
                </a:moveTo>
                <a:lnTo>
                  <a:pt x="1650364" y="31496"/>
                </a:lnTo>
                <a:lnTo>
                  <a:pt x="1698129" y="31496"/>
                </a:lnTo>
                <a:lnTo>
                  <a:pt x="1650555" y="55702"/>
                </a:lnTo>
                <a:close/>
              </a:path>
            </a:pathLst>
          </a:custGeom>
          <a:solidFill>
            <a:srgbClr val="00A4E4">
              <a:alpha val="9685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27197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156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156">
                <a:spcBef>
                  <a:spcPts val="64"/>
                </a:spcBef>
              </a:pPr>
              <a:t>188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1" y="1628292"/>
            <a:ext cx="4533196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Repository add references on Mark phase</a:t>
            </a:r>
            <a:r>
              <a:rPr sz="1588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completion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543338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DataStore</a:t>
            </a:r>
            <a:r>
              <a:rPr spc="-54" dirty="0">
                <a:solidFill>
                  <a:srgbClr val="FFFFFF"/>
                </a:solidFill>
              </a:rPr>
              <a:t> </a:t>
            </a:r>
            <a:r>
              <a:rPr spc="23" dirty="0">
                <a:solidFill>
                  <a:srgbClr val="FFFFFF"/>
                </a:solidFill>
              </a:rPr>
              <a:t>GC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54852" y="2989385"/>
            <a:ext cx="1422315" cy="1145689"/>
            <a:chOff x="3097657" y="3293859"/>
            <a:chExt cx="1567180" cy="1262380"/>
          </a:xfrm>
        </p:grpSpPr>
        <p:sp>
          <p:nvSpPr>
            <p:cNvPr id="12" name="object 12"/>
            <p:cNvSpPr/>
            <p:nvPr/>
          </p:nvSpPr>
          <p:spPr>
            <a:xfrm>
              <a:off x="3107182" y="3303384"/>
              <a:ext cx="1548130" cy="1243330"/>
            </a:xfrm>
            <a:custGeom>
              <a:avLst/>
              <a:gdLst/>
              <a:ahLst/>
              <a:cxnLst/>
              <a:rect l="l" t="t" r="r" b="b"/>
              <a:pathLst>
                <a:path w="1548129" h="1243329">
                  <a:moveTo>
                    <a:pt x="1340599" y="1242872"/>
                  </a:moveTo>
                  <a:lnTo>
                    <a:pt x="207175" y="1242872"/>
                  </a:lnTo>
                  <a:lnTo>
                    <a:pt x="159661" y="1237400"/>
                  </a:lnTo>
                  <a:lnTo>
                    <a:pt x="116050" y="1221812"/>
                  </a:lnTo>
                  <a:lnTo>
                    <a:pt x="77583" y="1197353"/>
                  </a:lnTo>
                  <a:lnTo>
                    <a:pt x="45503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lnTo>
                    <a:pt x="5469" y="159629"/>
                  </a:lnTo>
                  <a:lnTo>
                    <a:pt x="21051" y="116031"/>
                  </a:lnTo>
                  <a:lnTo>
                    <a:pt x="45503" y="77574"/>
                  </a:lnTo>
                  <a:lnTo>
                    <a:pt x="77583" y="45499"/>
                  </a:lnTo>
                  <a:lnTo>
                    <a:pt x="116050" y="21050"/>
                  </a:lnTo>
                  <a:lnTo>
                    <a:pt x="159661" y="5469"/>
                  </a:lnTo>
                  <a:lnTo>
                    <a:pt x="207175" y="0"/>
                  </a:lnTo>
                  <a:lnTo>
                    <a:pt x="1340599" y="0"/>
                  </a:lnTo>
                  <a:lnTo>
                    <a:pt x="1388093" y="5469"/>
                  </a:lnTo>
                  <a:lnTo>
                    <a:pt x="1431689" y="21050"/>
                  </a:lnTo>
                  <a:lnTo>
                    <a:pt x="1470144" y="45499"/>
                  </a:lnTo>
                  <a:lnTo>
                    <a:pt x="1502216" y="77574"/>
                  </a:lnTo>
                  <a:lnTo>
                    <a:pt x="1526662" y="116031"/>
                  </a:lnTo>
                  <a:lnTo>
                    <a:pt x="1542241" y="159629"/>
                  </a:lnTo>
                  <a:lnTo>
                    <a:pt x="1547710" y="207124"/>
                  </a:lnTo>
                  <a:lnTo>
                    <a:pt x="1547710" y="1035697"/>
                  </a:lnTo>
                  <a:lnTo>
                    <a:pt x="1542241" y="1083195"/>
                  </a:lnTo>
                  <a:lnTo>
                    <a:pt x="1526662" y="1126800"/>
                  </a:lnTo>
                  <a:lnTo>
                    <a:pt x="1502216" y="1165267"/>
                  </a:lnTo>
                  <a:lnTo>
                    <a:pt x="1470144" y="1197353"/>
                  </a:lnTo>
                  <a:lnTo>
                    <a:pt x="1431689" y="1221812"/>
                  </a:lnTo>
                  <a:lnTo>
                    <a:pt x="1388093" y="1237400"/>
                  </a:lnTo>
                  <a:lnTo>
                    <a:pt x="1340599" y="1242872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107182" y="3303384"/>
              <a:ext cx="1548130" cy="1243330"/>
            </a:xfrm>
            <a:custGeom>
              <a:avLst/>
              <a:gdLst/>
              <a:ahLst/>
              <a:cxnLst/>
              <a:rect l="l" t="t" r="r" b="b"/>
              <a:pathLst>
                <a:path w="1548129" h="1243329">
                  <a:moveTo>
                    <a:pt x="0" y="207124"/>
                  </a:moveTo>
                  <a:lnTo>
                    <a:pt x="5469" y="159629"/>
                  </a:lnTo>
                  <a:lnTo>
                    <a:pt x="21051" y="116031"/>
                  </a:lnTo>
                  <a:lnTo>
                    <a:pt x="45503" y="77574"/>
                  </a:lnTo>
                  <a:lnTo>
                    <a:pt x="77583" y="45499"/>
                  </a:lnTo>
                  <a:lnTo>
                    <a:pt x="116050" y="21050"/>
                  </a:lnTo>
                  <a:lnTo>
                    <a:pt x="159661" y="5469"/>
                  </a:lnTo>
                  <a:lnTo>
                    <a:pt x="207175" y="0"/>
                  </a:lnTo>
                  <a:lnTo>
                    <a:pt x="1340599" y="0"/>
                  </a:lnTo>
                  <a:lnTo>
                    <a:pt x="1388093" y="5469"/>
                  </a:lnTo>
                  <a:lnTo>
                    <a:pt x="1431689" y="21050"/>
                  </a:lnTo>
                  <a:lnTo>
                    <a:pt x="1470144" y="45499"/>
                  </a:lnTo>
                  <a:lnTo>
                    <a:pt x="1502216" y="77574"/>
                  </a:lnTo>
                  <a:lnTo>
                    <a:pt x="1526662" y="116031"/>
                  </a:lnTo>
                  <a:lnTo>
                    <a:pt x="1542241" y="159629"/>
                  </a:lnTo>
                  <a:lnTo>
                    <a:pt x="1547710" y="207124"/>
                  </a:lnTo>
                  <a:lnTo>
                    <a:pt x="1547710" y="1035697"/>
                  </a:lnTo>
                  <a:lnTo>
                    <a:pt x="1542241" y="1083195"/>
                  </a:lnTo>
                  <a:lnTo>
                    <a:pt x="1526662" y="1126800"/>
                  </a:lnTo>
                  <a:lnTo>
                    <a:pt x="1502216" y="1165267"/>
                  </a:lnTo>
                  <a:lnTo>
                    <a:pt x="1470144" y="1197353"/>
                  </a:lnTo>
                  <a:lnTo>
                    <a:pt x="1431689" y="1221812"/>
                  </a:lnTo>
                  <a:lnTo>
                    <a:pt x="1388093" y="1237400"/>
                  </a:lnTo>
                  <a:lnTo>
                    <a:pt x="1340599" y="1242872"/>
                  </a:lnTo>
                  <a:lnTo>
                    <a:pt x="207175" y="1242872"/>
                  </a:lnTo>
                  <a:lnTo>
                    <a:pt x="159661" y="1237400"/>
                  </a:lnTo>
                  <a:lnTo>
                    <a:pt x="116050" y="1221812"/>
                  </a:lnTo>
                  <a:lnTo>
                    <a:pt x="77583" y="1197353"/>
                  </a:lnTo>
                  <a:lnTo>
                    <a:pt x="45503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05701" y="34387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24018" y="2619887"/>
            <a:ext cx="847741" cy="627202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repository-1</a:t>
            </a:r>
            <a:endParaRPr sz="1316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361">
              <a:latin typeface="Times New Roman"/>
              <a:cs typeface="Times New Roman"/>
            </a:endParaRPr>
          </a:p>
          <a:p>
            <a:pPr marR="25358" algn="ctr"/>
            <a:r>
              <a:rPr sz="1316" dirty="0">
                <a:latin typeface="Times New Roman"/>
                <a:cs typeface="Times New Roman"/>
              </a:rPr>
              <a:t>blob-1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0217" y="3428632"/>
            <a:ext cx="1429230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spc="5" dirty="0">
                <a:latin typeface="Times New Roman"/>
                <a:cs typeface="Times New Roman"/>
              </a:rPr>
              <a:t>ma</a:t>
            </a: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k</a:t>
            </a:r>
            <a:r>
              <a:rPr sz="1316" spc="9" dirty="0">
                <a:latin typeface="Times New Roman"/>
                <a:cs typeface="Times New Roman"/>
              </a:rPr>
              <a:t>e</a:t>
            </a:r>
            <a:r>
              <a:rPr sz="1316" spc="5" dirty="0">
                <a:latin typeface="Times New Roman"/>
                <a:cs typeface="Times New Roman"/>
              </a:rPr>
              <a:t>dTimestamp-1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22417" y="3844194"/>
            <a:ext cx="855233" cy="648170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references-1</a:t>
            </a:r>
            <a:endParaRPr sz="1316">
              <a:latin typeface="Times New Roman"/>
              <a:cs typeface="Times New Roman"/>
            </a:endParaRPr>
          </a:p>
          <a:p>
            <a:pPr>
              <a:spcBef>
                <a:spcPts val="23"/>
              </a:spcBef>
            </a:pPr>
            <a:endParaRPr sz="1452">
              <a:latin typeface="Times New Roman"/>
              <a:cs typeface="Times New Roman"/>
            </a:endParaRPr>
          </a:p>
          <a:p>
            <a:pPr marL="16137"/>
            <a:r>
              <a:rPr sz="1361" spc="9" dirty="0">
                <a:latin typeface="Times New Roman"/>
                <a:cs typeface="Times New Roman"/>
              </a:rPr>
              <a:t>DataStore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8142" y="3430671"/>
            <a:ext cx="1548525" cy="50715"/>
          </a:xfrm>
          <a:custGeom>
            <a:avLst/>
            <a:gdLst/>
            <a:ahLst/>
            <a:cxnLst/>
            <a:rect l="l" t="t" r="r" b="b"/>
            <a:pathLst>
              <a:path w="1706245" h="55879">
                <a:moveTo>
                  <a:pt x="1607997" y="31788"/>
                </a:moveTo>
                <a:lnTo>
                  <a:pt x="1607947" y="24498"/>
                </a:lnTo>
                <a:lnTo>
                  <a:pt x="1629867" y="24345"/>
                </a:lnTo>
                <a:lnTo>
                  <a:pt x="1629918" y="31648"/>
                </a:lnTo>
                <a:lnTo>
                  <a:pt x="1607997" y="31788"/>
                </a:lnTo>
                <a:close/>
              </a:path>
              <a:path w="1706245" h="55879">
                <a:moveTo>
                  <a:pt x="1578775" y="31991"/>
                </a:moveTo>
                <a:lnTo>
                  <a:pt x="1578724" y="24701"/>
                </a:lnTo>
                <a:lnTo>
                  <a:pt x="1600644" y="24549"/>
                </a:lnTo>
                <a:lnTo>
                  <a:pt x="1600695" y="31838"/>
                </a:lnTo>
                <a:lnTo>
                  <a:pt x="1578775" y="31991"/>
                </a:lnTo>
                <a:close/>
              </a:path>
              <a:path w="1706245" h="55879">
                <a:moveTo>
                  <a:pt x="1549501" y="32194"/>
                </a:moveTo>
                <a:lnTo>
                  <a:pt x="1549450" y="24892"/>
                </a:lnTo>
                <a:lnTo>
                  <a:pt x="1571383" y="24752"/>
                </a:lnTo>
                <a:lnTo>
                  <a:pt x="1571434" y="32042"/>
                </a:lnTo>
                <a:lnTo>
                  <a:pt x="1549501" y="32194"/>
                </a:lnTo>
                <a:close/>
              </a:path>
              <a:path w="1706245" h="55879">
                <a:moveTo>
                  <a:pt x="1520278" y="32385"/>
                </a:moveTo>
                <a:lnTo>
                  <a:pt x="1520228" y="25095"/>
                </a:lnTo>
                <a:lnTo>
                  <a:pt x="1542161" y="24942"/>
                </a:lnTo>
                <a:lnTo>
                  <a:pt x="1542211" y="32245"/>
                </a:lnTo>
                <a:lnTo>
                  <a:pt x="1520278" y="32385"/>
                </a:lnTo>
                <a:close/>
              </a:path>
              <a:path w="1706245" h="55879">
                <a:moveTo>
                  <a:pt x="1491068" y="32588"/>
                </a:moveTo>
                <a:lnTo>
                  <a:pt x="1491018" y="25298"/>
                </a:lnTo>
                <a:lnTo>
                  <a:pt x="1512938" y="25146"/>
                </a:lnTo>
                <a:lnTo>
                  <a:pt x="1512989" y="32435"/>
                </a:lnTo>
                <a:lnTo>
                  <a:pt x="1491068" y="32588"/>
                </a:lnTo>
                <a:close/>
              </a:path>
              <a:path w="1706245" h="55879">
                <a:moveTo>
                  <a:pt x="1461795" y="32791"/>
                </a:moveTo>
                <a:lnTo>
                  <a:pt x="1461744" y="25488"/>
                </a:lnTo>
                <a:lnTo>
                  <a:pt x="1483677" y="25349"/>
                </a:lnTo>
                <a:lnTo>
                  <a:pt x="1483715" y="32638"/>
                </a:lnTo>
                <a:lnTo>
                  <a:pt x="1461795" y="32791"/>
                </a:lnTo>
                <a:close/>
              </a:path>
              <a:path w="1706245" h="55879">
                <a:moveTo>
                  <a:pt x="1432572" y="32981"/>
                </a:moveTo>
                <a:lnTo>
                  <a:pt x="1432521" y="25692"/>
                </a:lnTo>
                <a:lnTo>
                  <a:pt x="1454454" y="25539"/>
                </a:lnTo>
                <a:lnTo>
                  <a:pt x="1454505" y="32829"/>
                </a:lnTo>
                <a:lnTo>
                  <a:pt x="1432572" y="32981"/>
                </a:lnTo>
                <a:close/>
              </a:path>
              <a:path w="1706245" h="55879">
                <a:moveTo>
                  <a:pt x="1403350" y="33185"/>
                </a:moveTo>
                <a:lnTo>
                  <a:pt x="1403299" y="25895"/>
                </a:lnTo>
                <a:lnTo>
                  <a:pt x="1425232" y="25742"/>
                </a:lnTo>
                <a:lnTo>
                  <a:pt x="1425282" y="33032"/>
                </a:lnTo>
                <a:lnTo>
                  <a:pt x="1403350" y="33185"/>
                </a:lnTo>
                <a:close/>
              </a:path>
              <a:path w="1706245" h="55879">
                <a:moveTo>
                  <a:pt x="1374089" y="33426"/>
                </a:moveTo>
                <a:lnTo>
                  <a:pt x="1374038" y="26085"/>
                </a:lnTo>
                <a:lnTo>
                  <a:pt x="1395958" y="25946"/>
                </a:lnTo>
                <a:lnTo>
                  <a:pt x="1396009" y="33235"/>
                </a:lnTo>
                <a:lnTo>
                  <a:pt x="1374089" y="33426"/>
                </a:lnTo>
                <a:close/>
              </a:path>
              <a:path w="1706245" h="55879">
                <a:moveTo>
                  <a:pt x="1344866" y="33629"/>
                </a:moveTo>
                <a:lnTo>
                  <a:pt x="1344815" y="26288"/>
                </a:lnTo>
                <a:lnTo>
                  <a:pt x="1366748" y="26136"/>
                </a:lnTo>
                <a:lnTo>
                  <a:pt x="1366786" y="33477"/>
                </a:lnTo>
                <a:lnTo>
                  <a:pt x="1344866" y="33629"/>
                </a:lnTo>
                <a:close/>
              </a:path>
              <a:path w="1706245" h="55879">
                <a:moveTo>
                  <a:pt x="1315643" y="33832"/>
                </a:moveTo>
                <a:lnTo>
                  <a:pt x="1315593" y="26479"/>
                </a:lnTo>
                <a:lnTo>
                  <a:pt x="1337525" y="26339"/>
                </a:lnTo>
                <a:lnTo>
                  <a:pt x="1337576" y="33680"/>
                </a:lnTo>
                <a:lnTo>
                  <a:pt x="1315643" y="33832"/>
                </a:lnTo>
                <a:close/>
              </a:path>
              <a:path w="1706245" h="55879">
                <a:moveTo>
                  <a:pt x="1286421" y="34023"/>
                </a:moveTo>
                <a:lnTo>
                  <a:pt x="1286370" y="26682"/>
                </a:lnTo>
                <a:lnTo>
                  <a:pt x="1308303" y="26530"/>
                </a:lnTo>
                <a:lnTo>
                  <a:pt x="1308354" y="33870"/>
                </a:lnTo>
                <a:lnTo>
                  <a:pt x="1286421" y="34023"/>
                </a:lnTo>
                <a:close/>
              </a:path>
              <a:path w="1706245" h="55879">
                <a:moveTo>
                  <a:pt x="1257160" y="34226"/>
                </a:moveTo>
                <a:lnTo>
                  <a:pt x="1257109" y="26885"/>
                </a:lnTo>
                <a:lnTo>
                  <a:pt x="1279029" y="26733"/>
                </a:lnTo>
                <a:lnTo>
                  <a:pt x="1279080" y="34074"/>
                </a:lnTo>
                <a:lnTo>
                  <a:pt x="1257160" y="34226"/>
                </a:lnTo>
                <a:close/>
              </a:path>
              <a:path w="1706245" h="55879">
                <a:moveTo>
                  <a:pt x="1227937" y="34417"/>
                </a:moveTo>
                <a:lnTo>
                  <a:pt x="1227886" y="27076"/>
                </a:lnTo>
                <a:lnTo>
                  <a:pt x="1249819" y="26936"/>
                </a:lnTo>
                <a:lnTo>
                  <a:pt x="1249857" y="34277"/>
                </a:lnTo>
                <a:lnTo>
                  <a:pt x="1227937" y="34417"/>
                </a:lnTo>
                <a:close/>
              </a:path>
              <a:path w="1706245" h="55879">
                <a:moveTo>
                  <a:pt x="1198714" y="34620"/>
                </a:moveTo>
                <a:lnTo>
                  <a:pt x="1198664" y="27279"/>
                </a:lnTo>
                <a:lnTo>
                  <a:pt x="1220597" y="27127"/>
                </a:lnTo>
                <a:lnTo>
                  <a:pt x="1220647" y="34467"/>
                </a:lnTo>
                <a:lnTo>
                  <a:pt x="1198714" y="34620"/>
                </a:lnTo>
                <a:close/>
              </a:path>
              <a:path w="1706245" h="55879">
                <a:moveTo>
                  <a:pt x="1169441" y="34823"/>
                </a:moveTo>
                <a:lnTo>
                  <a:pt x="1169390" y="27520"/>
                </a:lnTo>
                <a:lnTo>
                  <a:pt x="1191323" y="27381"/>
                </a:lnTo>
                <a:lnTo>
                  <a:pt x="1191374" y="34671"/>
                </a:lnTo>
                <a:lnTo>
                  <a:pt x="1169441" y="34823"/>
                </a:lnTo>
                <a:close/>
              </a:path>
              <a:path w="1706245" h="55879">
                <a:moveTo>
                  <a:pt x="1140231" y="35013"/>
                </a:moveTo>
                <a:lnTo>
                  <a:pt x="1140180" y="27724"/>
                </a:lnTo>
                <a:lnTo>
                  <a:pt x="1162100" y="27571"/>
                </a:lnTo>
                <a:lnTo>
                  <a:pt x="1162151" y="34874"/>
                </a:lnTo>
                <a:lnTo>
                  <a:pt x="1140231" y="35013"/>
                </a:lnTo>
                <a:close/>
              </a:path>
              <a:path w="1706245" h="55879">
                <a:moveTo>
                  <a:pt x="1111008" y="35217"/>
                </a:moveTo>
                <a:lnTo>
                  <a:pt x="1110957" y="27927"/>
                </a:lnTo>
                <a:lnTo>
                  <a:pt x="1132878" y="27774"/>
                </a:lnTo>
                <a:lnTo>
                  <a:pt x="1132928" y="35064"/>
                </a:lnTo>
                <a:lnTo>
                  <a:pt x="1111008" y="35217"/>
                </a:lnTo>
                <a:close/>
              </a:path>
              <a:path w="1706245" h="55879">
                <a:moveTo>
                  <a:pt x="1081735" y="35420"/>
                </a:moveTo>
                <a:lnTo>
                  <a:pt x="1081684" y="28117"/>
                </a:lnTo>
                <a:lnTo>
                  <a:pt x="1103617" y="27978"/>
                </a:lnTo>
                <a:lnTo>
                  <a:pt x="1103668" y="35267"/>
                </a:lnTo>
                <a:lnTo>
                  <a:pt x="1081735" y="35420"/>
                </a:lnTo>
                <a:close/>
              </a:path>
              <a:path w="1706245" h="55879">
                <a:moveTo>
                  <a:pt x="1052512" y="35610"/>
                </a:moveTo>
                <a:lnTo>
                  <a:pt x="1052461" y="28321"/>
                </a:lnTo>
                <a:lnTo>
                  <a:pt x="1074394" y="28168"/>
                </a:lnTo>
                <a:lnTo>
                  <a:pt x="1074445" y="35471"/>
                </a:lnTo>
                <a:lnTo>
                  <a:pt x="1052512" y="35610"/>
                </a:lnTo>
                <a:close/>
              </a:path>
              <a:path w="1706245" h="55879">
                <a:moveTo>
                  <a:pt x="1023302" y="35813"/>
                </a:moveTo>
                <a:lnTo>
                  <a:pt x="1023251" y="28524"/>
                </a:lnTo>
                <a:lnTo>
                  <a:pt x="1045171" y="28371"/>
                </a:lnTo>
                <a:lnTo>
                  <a:pt x="1045222" y="35661"/>
                </a:lnTo>
                <a:lnTo>
                  <a:pt x="1023302" y="35813"/>
                </a:lnTo>
                <a:close/>
              </a:path>
              <a:path w="1706245" h="55879">
                <a:moveTo>
                  <a:pt x="994029" y="36004"/>
                </a:moveTo>
                <a:lnTo>
                  <a:pt x="993978" y="28714"/>
                </a:lnTo>
                <a:lnTo>
                  <a:pt x="1015911" y="28575"/>
                </a:lnTo>
                <a:lnTo>
                  <a:pt x="1015949" y="35864"/>
                </a:lnTo>
                <a:lnTo>
                  <a:pt x="994029" y="36004"/>
                </a:lnTo>
                <a:close/>
              </a:path>
              <a:path w="1706245" h="55879">
                <a:moveTo>
                  <a:pt x="964806" y="36207"/>
                </a:moveTo>
                <a:lnTo>
                  <a:pt x="964755" y="28917"/>
                </a:lnTo>
                <a:lnTo>
                  <a:pt x="986688" y="28765"/>
                </a:lnTo>
                <a:lnTo>
                  <a:pt x="986739" y="36055"/>
                </a:lnTo>
                <a:lnTo>
                  <a:pt x="964806" y="36207"/>
                </a:lnTo>
                <a:close/>
              </a:path>
              <a:path w="1706245" h="55879">
                <a:moveTo>
                  <a:pt x="935583" y="36410"/>
                </a:moveTo>
                <a:lnTo>
                  <a:pt x="935532" y="29121"/>
                </a:lnTo>
                <a:lnTo>
                  <a:pt x="957465" y="28968"/>
                </a:lnTo>
                <a:lnTo>
                  <a:pt x="957516" y="36258"/>
                </a:lnTo>
                <a:lnTo>
                  <a:pt x="935583" y="36410"/>
                </a:lnTo>
                <a:close/>
              </a:path>
              <a:path w="1706245" h="55879">
                <a:moveTo>
                  <a:pt x="906322" y="36601"/>
                </a:moveTo>
                <a:lnTo>
                  <a:pt x="906272" y="29311"/>
                </a:lnTo>
                <a:lnTo>
                  <a:pt x="928192" y="29159"/>
                </a:lnTo>
                <a:lnTo>
                  <a:pt x="928243" y="36461"/>
                </a:lnTo>
                <a:lnTo>
                  <a:pt x="906322" y="36601"/>
                </a:lnTo>
                <a:close/>
              </a:path>
              <a:path w="1706245" h="55879">
                <a:moveTo>
                  <a:pt x="877100" y="36804"/>
                </a:moveTo>
                <a:lnTo>
                  <a:pt x="877049" y="29514"/>
                </a:lnTo>
                <a:lnTo>
                  <a:pt x="898969" y="29362"/>
                </a:lnTo>
                <a:lnTo>
                  <a:pt x="899020" y="36652"/>
                </a:lnTo>
                <a:lnTo>
                  <a:pt x="877100" y="36804"/>
                </a:lnTo>
                <a:close/>
              </a:path>
              <a:path w="1706245" h="55879">
                <a:moveTo>
                  <a:pt x="847877" y="37007"/>
                </a:moveTo>
                <a:lnTo>
                  <a:pt x="847826" y="29705"/>
                </a:lnTo>
                <a:lnTo>
                  <a:pt x="869759" y="29565"/>
                </a:lnTo>
                <a:lnTo>
                  <a:pt x="869810" y="36855"/>
                </a:lnTo>
                <a:lnTo>
                  <a:pt x="847877" y="37007"/>
                </a:lnTo>
                <a:close/>
              </a:path>
              <a:path w="1706245" h="55879">
                <a:moveTo>
                  <a:pt x="818654" y="37198"/>
                </a:moveTo>
                <a:lnTo>
                  <a:pt x="818603" y="29908"/>
                </a:lnTo>
                <a:lnTo>
                  <a:pt x="840536" y="29756"/>
                </a:lnTo>
                <a:lnTo>
                  <a:pt x="840587" y="37045"/>
                </a:lnTo>
                <a:lnTo>
                  <a:pt x="818654" y="37198"/>
                </a:lnTo>
                <a:close/>
              </a:path>
              <a:path w="1706245" h="55879">
                <a:moveTo>
                  <a:pt x="789393" y="37452"/>
                </a:moveTo>
                <a:lnTo>
                  <a:pt x="789343" y="30111"/>
                </a:lnTo>
                <a:lnTo>
                  <a:pt x="811263" y="29959"/>
                </a:lnTo>
                <a:lnTo>
                  <a:pt x="811314" y="37249"/>
                </a:lnTo>
                <a:lnTo>
                  <a:pt x="789393" y="37452"/>
                </a:lnTo>
                <a:close/>
              </a:path>
              <a:path w="1706245" h="55879">
                <a:moveTo>
                  <a:pt x="760171" y="37642"/>
                </a:moveTo>
                <a:lnTo>
                  <a:pt x="760120" y="30302"/>
                </a:lnTo>
                <a:lnTo>
                  <a:pt x="782040" y="30162"/>
                </a:lnTo>
                <a:lnTo>
                  <a:pt x="782091" y="37503"/>
                </a:lnTo>
                <a:lnTo>
                  <a:pt x="760171" y="37642"/>
                </a:lnTo>
                <a:close/>
              </a:path>
              <a:path w="1706245" h="55879">
                <a:moveTo>
                  <a:pt x="730948" y="37846"/>
                </a:moveTo>
                <a:lnTo>
                  <a:pt x="730897" y="30505"/>
                </a:lnTo>
                <a:lnTo>
                  <a:pt x="752830" y="30353"/>
                </a:lnTo>
                <a:lnTo>
                  <a:pt x="752881" y="37693"/>
                </a:lnTo>
                <a:lnTo>
                  <a:pt x="730948" y="37846"/>
                </a:lnTo>
                <a:close/>
              </a:path>
              <a:path w="1706245" h="55879">
                <a:moveTo>
                  <a:pt x="701675" y="38049"/>
                </a:moveTo>
                <a:lnTo>
                  <a:pt x="701624" y="30695"/>
                </a:lnTo>
                <a:lnTo>
                  <a:pt x="723557" y="30556"/>
                </a:lnTo>
                <a:lnTo>
                  <a:pt x="723607" y="37896"/>
                </a:lnTo>
                <a:lnTo>
                  <a:pt x="701675" y="38049"/>
                </a:lnTo>
                <a:close/>
              </a:path>
              <a:path w="1706245" h="55879">
                <a:moveTo>
                  <a:pt x="672464" y="38239"/>
                </a:moveTo>
                <a:lnTo>
                  <a:pt x="672414" y="30899"/>
                </a:lnTo>
                <a:lnTo>
                  <a:pt x="694334" y="30746"/>
                </a:lnTo>
                <a:lnTo>
                  <a:pt x="694385" y="38100"/>
                </a:lnTo>
                <a:lnTo>
                  <a:pt x="672464" y="38239"/>
                </a:lnTo>
                <a:close/>
              </a:path>
              <a:path w="1706245" h="55879">
                <a:moveTo>
                  <a:pt x="643242" y="38442"/>
                </a:moveTo>
                <a:lnTo>
                  <a:pt x="643191" y="31102"/>
                </a:lnTo>
                <a:lnTo>
                  <a:pt x="665111" y="30949"/>
                </a:lnTo>
                <a:lnTo>
                  <a:pt x="665162" y="38290"/>
                </a:lnTo>
                <a:lnTo>
                  <a:pt x="643242" y="38442"/>
                </a:lnTo>
                <a:close/>
              </a:path>
              <a:path w="1706245" h="55879">
                <a:moveTo>
                  <a:pt x="613968" y="38646"/>
                </a:moveTo>
                <a:lnTo>
                  <a:pt x="613918" y="31343"/>
                </a:lnTo>
                <a:lnTo>
                  <a:pt x="635850" y="31153"/>
                </a:lnTo>
                <a:lnTo>
                  <a:pt x="635901" y="38493"/>
                </a:lnTo>
                <a:lnTo>
                  <a:pt x="613968" y="38646"/>
                </a:lnTo>
                <a:close/>
              </a:path>
              <a:path w="1706245" h="55879">
                <a:moveTo>
                  <a:pt x="584746" y="38836"/>
                </a:moveTo>
                <a:lnTo>
                  <a:pt x="584695" y="31546"/>
                </a:lnTo>
                <a:lnTo>
                  <a:pt x="606628" y="31394"/>
                </a:lnTo>
                <a:lnTo>
                  <a:pt x="606679" y="38684"/>
                </a:lnTo>
                <a:lnTo>
                  <a:pt x="584746" y="38836"/>
                </a:lnTo>
                <a:close/>
              </a:path>
              <a:path w="1706245" h="55879">
                <a:moveTo>
                  <a:pt x="555536" y="39039"/>
                </a:moveTo>
                <a:lnTo>
                  <a:pt x="555485" y="31750"/>
                </a:lnTo>
                <a:lnTo>
                  <a:pt x="577405" y="31597"/>
                </a:lnTo>
                <a:lnTo>
                  <a:pt x="577456" y="38887"/>
                </a:lnTo>
                <a:lnTo>
                  <a:pt x="555536" y="39039"/>
                </a:lnTo>
                <a:close/>
              </a:path>
              <a:path w="1706245" h="55879">
                <a:moveTo>
                  <a:pt x="526262" y="39230"/>
                </a:moveTo>
                <a:lnTo>
                  <a:pt x="526211" y="31940"/>
                </a:lnTo>
                <a:lnTo>
                  <a:pt x="548144" y="31788"/>
                </a:lnTo>
                <a:lnTo>
                  <a:pt x="548182" y="39090"/>
                </a:lnTo>
                <a:lnTo>
                  <a:pt x="526262" y="39230"/>
                </a:lnTo>
                <a:close/>
              </a:path>
              <a:path w="1706245" h="55879">
                <a:moveTo>
                  <a:pt x="497039" y="39433"/>
                </a:moveTo>
                <a:lnTo>
                  <a:pt x="496989" y="32143"/>
                </a:lnTo>
                <a:lnTo>
                  <a:pt x="518922" y="31991"/>
                </a:lnTo>
                <a:lnTo>
                  <a:pt x="518972" y="39281"/>
                </a:lnTo>
                <a:lnTo>
                  <a:pt x="497039" y="39433"/>
                </a:lnTo>
                <a:close/>
              </a:path>
              <a:path w="1706245" h="55879">
                <a:moveTo>
                  <a:pt x="467817" y="39636"/>
                </a:moveTo>
                <a:lnTo>
                  <a:pt x="467766" y="32334"/>
                </a:lnTo>
                <a:lnTo>
                  <a:pt x="489699" y="32194"/>
                </a:lnTo>
                <a:lnTo>
                  <a:pt x="489750" y="39484"/>
                </a:lnTo>
                <a:lnTo>
                  <a:pt x="467817" y="39636"/>
                </a:lnTo>
                <a:close/>
              </a:path>
              <a:path w="1706245" h="55879">
                <a:moveTo>
                  <a:pt x="438556" y="39827"/>
                </a:moveTo>
                <a:lnTo>
                  <a:pt x="438505" y="32537"/>
                </a:lnTo>
                <a:lnTo>
                  <a:pt x="460425" y="32385"/>
                </a:lnTo>
                <a:lnTo>
                  <a:pt x="460476" y="39687"/>
                </a:lnTo>
                <a:lnTo>
                  <a:pt x="438556" y="39827"/>
                </a:lnTo>
                <a:close/>
              </a:path>
              <a:path w="1706245" h="55879">
                <a:moveTo>
                  <a:pt x="409333" y="40030"/>
                </a:moveTo>
                <a:lnTo>
                  <a:pt x="409282" y="32740"/>
                </a:lnTo>
                <a:lnTo>
                  <a:pt x="431203" y="32588"/>
                </a:lnTo>
                <a:lnTo>
                  <a:pt x="431253" y="39878"/>
                </a:lnTo>
                <a:lnTo>
                  <a:pt x="409333" y="40030"/>
                </a:lnTo>
                <a:close/>
              </a:path>
              <a:path w="1706245" h="55879">
                <a:moveTo>
                  <a:pt x="380111" y="40220"/>
                </a:moveTo>
                <a:lnTo>
                  <a:pt x="380060" y="32931"/>
                </a:lnTo>
                <a:lnTo>
                  <a:pt x="401993" y="32791"/>
                </a:lnTo>
                <a:lnTo>
                  <a:pt x="402043" y="40081"/>
                </a:lnTo>
                <a:lnTo>
                  <a:pt x="380111" y="40220"/>
                </a:lnTo>
                <a:close/>
              </a:path>
              <a:path w="1706245" h="55879">
                <a:moveTo>
                  <a:pt x="350888" y="40424"/>
                </a:moveTo>
                <a:lnTo>
                  <a:pt x="350837" y="33134"/>
                </a:lnTo>
                <a:lnTo>
                  <a:pt x="372770" y="32981"/>
                </a:lnTo>
                <a:lnTo>
                  <a:pt x="372821" y="40271"/>
                </a:lnTo>
                <a:lnTo>
                  <a:pt x="350888" y="40424"/>
                </a:lnTo>
                <a:close/>
              </a:path>
              <a:path w="1706245" h="55879">
                <a:moveTo>
                  <a:pt x="321627" y="40627"/>
                </a:moveTo>
                <a:lnTo>
                  <a:pt x="321576" y="33337"/>
                </a:lnTo>
                <a:lnTo>
                  <a:pt x="343496" y="33185"/>
                </a:lnTo>
                <a:lnTo>
                  <a:pt x="343547" y="40474"/>
                </a:lnTo>
                <a:lnTo>
                  <a:pt x="321627" y="40627"/>
                </a:lnTo>
                <a:close/>
              </a:path>
              <a:path w="1706245" h="55879">
                <a:moveTo>
                  <a:pt x="292404" y="40817"/>
                </a:moveTo>
                <a:lnTo>
                  <a:pt x="292354" y="33528"/>
                </a:lnTo>
                <a:lnTo>
                  <a:pt x="314274" y="33375"/>
                </a:lnTo>
                <a:lnTo>
                  <a:pt x="314325" y="40678"/>
                </a:lnTo>
                <a:lnTo>
                  <a:pt x="292404" y="40817"/>
                </a:lnTo>
                <a:close/>
              </a:path>
              <a:path w="1706245" h="55879">
                <a:moveTo>
                  <a:pt x="263182" y="41021"/>
                </a:moveTo>
                <a:lnTo>
                  <a:pt x="263131" y="33731"/>
                </a:lnTo>
                <a:lnTo>
                  <a:pt x="285064" y="33578"/>
                </a:lnTo>
                <a:lnTo>
                  <a:pt x="285114" y="40868"/>
                </a:lnTo>
                <a:lnTo>
                  <a:pt x="263182" y="41021"/>
                </a:lnTo>
                <a:close/>
              </a:path>
              <a:path w="1706245" h="55879">
                <a:moveTo>
                  <a:pt x="233908" y="41224"/>
                </a:moveTo>
                <a:lnTo>
                  <a:pt x="233857" y="33921"/>
                </a:lnTo>
                <a:lnTo>
                  <a:pt x="255790" y="33782"/>
                </a:lnTo>
                <a:lnTo>
                  <a:pt x="255841" y="41071"/>
                </a:lnTo>
                <a:lnTo>
                  <a:pt x="233908" y="41224"/>
                </a:lnTo>
                <a:close/>
              </a:path>
              <a:path w="1706245" h="55879">
                <a:moveTo>
                  <a:pt x="204698" y="41465"/>
                </a:moveTo>
                <a:lnTo>
                  <a:pt x="204647" y="34124"/>
                </a:lnTo>
                <a:lnTo>
                  <a:pt x="226568" y="33972"/>
                </a:lnTo>
                <a:lnTo>
                  <a:pt x="226618" y="41313"/>
                </a:lnTo>
                <a:lnTo>
                  <a:pt x="204698" y="41465"/>
                </a:lnTo>
                <a:close/>
              </a:path>
              <a:path w="1706245" h="55879">
                <a:moveTo>
                  <a:pt x="175475" y="41668"/>
                </a:moveTo>
                <a:lnTo>
                  <a:pt x="175425" y="34328"/>
                </a:lnTo>
                <a:lnTo>
                  <a:pt x="197345" y="34175"/>
                </a:lnTo>
                <a:lnTo>
                  <a:pt x="197396" y="41516"/>
                </a:lnTo>
                <a:lnTo>
                  <a:pt x="175475" y="41668"/>
                </a:lnTo>
                <a:close/>
              </a:path>
              <a:path w="1706245" h="55879">
                <a:moveTo>
                  <a:pt x="146202" y="41859"/>
                </a:moveTo>
                <a:lnTo>
                  <a:pt x="146151" y="34518"/>
                </a:lnTo>
                <a:lnTo>
                  <a:pt x="168084" y="34378"/>
                </a:lnTo>
                <a:lnTo>
                  <a:pt x="168135" y="41719"/>
                </a:lnTo>
                <a:lnTo>
                  <a:pt x="146202" y="41859"/>
                </a:lnTo>
                <a:close/>
              </a:path>
              <a:path w="1706245" h="55879">
                <a:moveTo>
                  <a:pt x="116979" y="42062"/>
                </a:moveTo>
                <a:lnTo>
                  <a:pt x="116928" y="34721"/>
                </a:lnTo>
                <a:lnTo>
                  <a:pt x="138861" y="34569"/>
                </a:lnTo>
                <a:lnTo>
                  <a:pt x="138912" y="41910"/>
                </a:lnTo>
                <a:lnTo>
                  <a:pt x="116979" y="42062"/>
                </a:lnTo>
                <a:close/>
              </a:path>
              <a:path w="1706245" h="55879">
                <a:moveTo>
                  <a:pt x="87769" y="42265"/>
                </a:moveTo>
                <a:lnTo>
                  <a:pt x="87718" y="34925"/>
                </a:lnTo>
                <a:lnTo>
                  <a:pt x="109639" y="34772"/>
                </a:lnTo>
                <a:lnTo>
                  <a:pt x="109689" y="42113"/>
                </a:lnTo>
                <a:lnTo>
                  <a:pt x="87769" y="42265"/>
                </a:lnTo>
                <a:close/>
              </a:path>
              <a:path w="1706245" h="55879">
                <a:moveTo>
                  <a:pt x="58496" y="42456"/>
                </a:moveTo>
                <a:lnTo>
                  <a:pt x="58445" y="35115"/>
                </a:lnTo>
                <a:lnTo>
                  <a:pt x="80365" y="34963"/>
                </a:lnTo>
                <a:lnTo>
                  <a:pt x="80416" y="42316"/>
                </a:lnTo>
                <a:lnTo>
                  <a:pt x="58496" y="42456"/>
                </a:lnTo>
                <a:close/>
              </a:path>
              <a:path w="1706245" h="55879">
                <a:moveTo>
                  <a:pt x="29273" y="42659"/>
                </a:moveTo>
                <a:lnTo>
                  <a:pt x="29222" y="35369"/>
                </a:lnTo>
                <a:lnTo>
                  <a:pt x="51155" y="35166"/>
                </a:lnTo>
                <a:lnTo>
                  <a:pt x="51206" y="42506"/>
                </a:lnTo>
                <a:lnTo>
                  <a:pt x="29273" y="42659"/>
                </a:lnTo>
                <a:close/>
              </a:path>
              <a:path w="1706245" h="55879">
                <a:moveTo>
                  <a:pt x="50" y="42862"/>
                </a:moveTo>
                <a:lnTo>
                  <a:pt x="0" y="35560"/>
                </a:lnTo>
                <a:lnTo>
                  <a:pt x="21932" y="35420"/>
                </a:lnTo>
                <a:lnTo>
                  <a:pt x="21983" y="42710"/>
                </a:lnTo>
                <a:lnTo>
                  <a:pt x="50" y="42862"/>
                </a:lnTo>
                <a:close/>
              </a:path>
              <a:path w="1706245" h="55879">
                <a:moveTo>
                  <a:pt x="1637207" y="31597"/>
                </a:moveTo>
                <a:lnTo>
                  <a:pt x="1637169" y="24307"/>
                </a:lnTo>
                <a:lnTo>
                  <a:pt x="1650314" y="24206"/>
                </a:lnTo>
                <a:lnTo>
                  <a:pt x="1650161" y="0"/>
                </a:lnTo>
                <a:lnTo>
                  <a:pt x="1706016" y="27482"/>
                </a:lnTo>
                <a:lnTo>
                  <a:pt x="1698129" y="31496"/>
                </a:lnTo>
                <a:lnTo>
                  <a:pt x="1650364" y="31496"/>
                </a:lnTo>
                <a:lnTo>
                  <a:pt x="1637207" y="31597"/>
                </a:lnTo>
                <a:close/>
              </a:path>
              <a:path w="1706245" h="55879">
                <a:moveTo>
                  <a:pt x="1650555" y="55702"/>
                </a:moveTo>
                <a:lnTo>
                  <a:pt x="1650364" y="31496"/>
                </a:lnTo>
                <a:lnTo>
                  <a:pt x="1698129" y="31496"/>
                </a:lnTo>
                <a:lnTo>
                  <a:pt x="1650555" y="55702"/>
                </a:lnTo>
                <a:close/>
              </a:path>
            </a:pathLst>
          </a:custGeom>
          <a:solidFill>
            <a:srgbClr val="00A4E4">
              <a:alpha val="9685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27197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156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156">
                <a:spcBef>
                  <a:spcPts val="64"/>
                </a:spcBef>
              </a:pPr>
              <a:t>189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541" y="2362911"/>
            <a:ext cx="5097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i="1" spc="-100" dirty="0">
                <a:solidFill>
                  <a:srgbClr val="636B85"/>
                </a:solidFill>
                <a:latin typeface="Garamond"/>
                <a:cs typeface="Garamond"/>
              </a:rPr>
              <a:t>MA</a:t>
            </a:r>
            <a:r>
              <a:rPr sz="5400" i="1" spc="-105" dirty="0">
                <a:solidFill>
                  <a:srgbClr val="636B85"/>
                </a:solidFill>
                <a:latin typeface="Garamond"/>
                <a:cs typeface="Garamond"/>
              </a:rPr>
              <a:t>I</a:t>
            </a:r>
            <a:r>
              <a:rPr sz="5400" i="1" spc="-90" dirty="0">
                <a:solidFill>
                  <a:srgbClr val="636B85"/>
                </a:solidFill>
                <a:latin typeface="Garamond"/>
                <a:cs typeface="Garamond"/>
              </a:rPr>
              <a:t>NT</a:t>
            </a:r>
            <a:r>
              <a:rPr sz="5400" i="1" spc="-100" dirty="0">
                <a:solidFill>
                  <a:srgbClr val="636B85"/>
                </a:solidFill>
                <a:latin typeface="Garamond"/>
                <a:cs typeface="Garamond"/>
              </a:rPr>
              <a:t>E</a:t>
            </a:r>
            <a:r>
              <a:rPr sz="5400" i="1" spc="-225" dirty="0">
                <a:solidFill>
                  <a:srgbClr val="636B85"/>
                </a:solidFill>
                <a:latin typeface="Garamond"/>
                <a:cs typeface="Garamond"/>
              </a:rPr>
              <a:t>N</a:t>
            </a:r>
            <a:r>
              <a:rPr sz="5400" i="1" spc="-110" dirty="0">
                <a:solidFill>
                  <a:srgbClr val="636B85"/>
                </a:solidFill>
                <a:latin typeface="Garamond"/>
                <a:cs typeface="Garamond"/>
              </a:rPr>
              <a:t>A</a:t>
            </a:r>
            <a:r>
              <a:rPr sz="5400" i="1" spc="-90" dirty="0">
                <a:solidFill>
                  <a:srgbClr val="636B85"/>
                </a:solidFill>
                <a:latin typeface="Garamond"/>
                <a:cs typeface="Garamond"/>
              </a:rPr>
              <a:t>N</a:t>
            </a:r>
            <a:r>
              <a:rPr sz="5400" i="1" spc="-100" dirty="0">
                <a:solidFill>
                  <a:srgbClr val="636B85"/>
                </a:solidFill>
                <a:latin typeface="Garamond"/>
                <a:cs typeface="Garamond"/>
              </a:rPr>
              <a:t>C</a:t>
            </a:r>
            <a:r>
              <a:rPr sz="5400" i="1" dirty="0">
                <a:solidFill>
                  <a:srgbClr val="636B85"/>
                </a:solidFill>
                <a:latin typeface="Garamond"/>
                <a:cs typeface="Garamond"/>
              </a:rPr>
              <a:t>E</a:t>
            </a:r>
            <a:endParaRPr sz="54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8540" y="3514726"/>
            <a:ext cx="60960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3918585" algn="l"/>
              </a:tabLst>
            </a:pPr>
            <a:r>
              <a:rPr sz="2400" i="1" spc="15" dirty="0">
                <a:solidFill>
                  <a:srgbClr val="404040"/>
                </a:solidFill>
                <a:latin typeface="Garamond"/>
                <a:cs typeface="Garamond"/>
              </a:rPr>
              <a:t>Remember: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AEM will</a:t>
            </a:r>
            <a:r>
              <a:rPr sz="2400" i="1" spc="3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breakdown</a:t>
            </a:r>
            <a:r>
              <a:rPr sz="2400" i="1" spc="2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if	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maintenance</a:t>
            </a:r>
            <a:r>
              <a:rPr sz="2400" i="1" spc="-6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activities  </a:t>
            </a:r>
            <a:r>
              <a:rPr sz="2400" i="1" spc="10" dirty="0">
                <a:solidFill>
                  <a:srgbClr val="404040"/>
                </a:solidFill>
                <a:latin typeface="Garamond"/>
                <a:cs typeface="Garamond"/>
              </a:rPr>
              <a:t>are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not </a:t>
            </a:r>
            <a:r>
              <a:rPr sz="2400" i="1" spc="5" dirty="0">
                <a:solidFill>
                  <a:srgbClr val="404040"/>
                </a:solidFill>
                <a:latin typeface="Garamond"/>
                <a:cs typeface="Garamond"/>
              </a:rPr>
              <a:t>carried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out</a:t>
            </a:r>
            <a:r>
              <a:rPr sz="2400" i="1" spc="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periodically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1" y="1628292"/>
            <a:ext cx="3269363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Blob ids collected from the</a:t>
            </a:r>
            <a:r>
              <a:rPr sz="1588" spc="3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DataStore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1" y="471454"/>
            <a:ext cx="2328262" cy="1369929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DataStore </a:t>
            </a:r>
            <a:r>
              <a:rPr spc="23" dirty="0">
                <a:solidFill>
                  <a:srgbClr val="FFFFFF"/>
                </a:solidFill>
              </a:rPr>
              <a:t>GC</a:t>
            </a:r>
            <a:r>
              <a:rPr spc="-54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Sweep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54852" y="2989385"/>
            <a:ext cx="1422315" cy="1145689"/>
            <a:chOff x="3097657" y="3293859"/>
            <a:chExt cx="1567180" cy="1262380"/>
          </a:xfrm>
        </p:grpSpPr>
        <p:sp>
          <p:nvSpPr>
            <p:cNvPr id="12" name="object 12"/>
            <p:cNvSpPr/>
            <p:nvPr/>
          </p:nvSpPr>
          <p:spPr>
            <a:xfrm>
              <a:off x="3107182" y="3303384"/>
              <a:ext cx="1548130" cy="1243330"/>
            </a:xfrm>
            <a:custGeom>
              <a:avLst/>
              <a:gdLst/>
              <a:ahLst/>
              <a:cxnLst/>
              <a:rect l="l" t="t" r="r" b="b"/>
              <a:pathLst>
                <a:path w="1548129" h="1243329">
                  <a:moveTo>
                    <a:pt x="1340599" y="1242872"/>
                  </a:moveTo>
                  <a:lnTo>
                    <a:pt x="207175" y="1242872"/>
                  </a:lnTo>
                  <a:lnTo>
                    <a:pt x="159661" y="1237400"/>
                  </a:lnTo>
                  <a:lnTo>
                    <a:pt x="116050" y="1221812"/>
                  </a:lnTo>
                  <a:lnTo>
                    <a:pt x="77583" y="1197353"/>
                  </a:lnTo>
                  <a:lnTo>
                    <a:pt x="45503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lnTo>
                    <a:pt x="5469" y="159629"/>
                  </a:lnTo>
                  <a:lnTo>
                    <a:pt x="21051" y="116031"/>
                  </a:lnTo>
                  <a:lnTo>
                    <a:pt x="45503" y="77574"/>
                  </a:lnTo>
                  <a:lnTo>
                    <a:pt x="77583" y="45499"/>
                  </a:lnTo>
                  <a:lnTo>
                    <a:pt x="116050" y="21050"/>
                  </a:lnTo>
                  <a:lnTo>
                    <a:pt x="159661" y="5469"/>
                  </a:lnTo>
                  <a:lnTo>
                    <a:pt x="207175" y="0"/>
                  </a:lnTo>
                  <a:lnTo>
                    <a:pt x="1340599" y="0"/>
                  </a:lnTo>
                  <a:lnTo>
                    <a:pt x="1388093" y="5469"/>
                  </a:lnTo>
                  <a:lnTo>
                    <a:pt x="1431689" y="21050"/>
                  </a:lnTo>
                  <a:lnTo>
                    <a:pt x="1470144" y="45499"/>
                  </a:lnTo>
                  <a:lnTo>
                    <a:pt x="1502216" y="77574"/>
                  </a:lnTo>
                  <a:lnTo>
                    <a:pt x="1526662" y="116031"/>
                  </a:lnTo>
                  <a:lnTo>
                    <a:pt x="1542241" y="159629"/>
                  </a:lnTo>
                  <a:lnTo>
                    <a:pt x="1547710" y="207124"/>
                  </a:lnTo>
                  <a:lnTo>
                    <a:pt x="1547710" y="1035697"/>
                  </a:lnTo>
                  <a:lnTo>
                    <a:pt x="1542241" y="1083195"/>
                  </a:lnTo>
                  <a:lnTo>
                    <a:pt x="1526662" y="1126800"/>
                  </a:lnTo>
                  <a:lnTo>
                    <a:pt x="1502216" y="1165267"/>
                  </a:lnTo>
                  <a:lnTo>
                    <a:pt x="1470144" y="1197353"/>
                  </a:lnTo>
                  <a:lnTo>
                    <a:pt x="1431689" y="1221812"/>
                  </a:lnTo>
                  <a:lnTo>
                    <a:pt x="1388093" y="1237400"/>
                  </a:lnTo>
                  <a:lnTo>
                    <a:pt x="1340599" y="1242872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107182" y="3303384"/>
              <a:ext cx="1548130" cy="1243330"/>
            </a:xfrm>
            <a:custGeom>
              <a:avLst/>
              <a:gdLst/>
              <a:ahLst/>
              <a:cxnLst/>
              <a:rect l="l" t="t" r="r" b="b"/>
              <a:pathLst>
                <a:path w="1548129" h="1243329">
                  <a:moveTo>
                    <a:pt x="0" y="207124"/>
                  </a:moveTo>
                  <a:lnTo>
                    <a:pt x="5469" y="159629"/>
                  </a:lnTo>
                  <a:lnTo>
                    <a:pt x="21051" y="116031"/>
                  </a:lnTo>
                  <a:lnTo>
                    <a:pt x="45503" y="77574"/>
                  </a:lnTo>
                  <a:lnTo>
                    <a:pt x="77583" y="45499"/>
                  </a:lnTo>
                  <a:lnTo>
                    <a:pt x="116050" y="21050"/>
                  </a:lnTo>
                  <a:lnTo>
                    <a:pt x="159661" y="5469"/>
                  </a:lnTo>
                  <a:lnTo>
                    <a:pt x="207175" y="0"/>
                  </a:lnTo>
                  <a:lnTo>
                    <a:pt x="1340599" y="0"/>
                  </a:lnTo>
                  <a:lnTo>
                    <a:pt x="1388093" y="5469"/>
                  </a:lnTo>
                  <a:lnTo>
                    <a:pt x="1431689" y="21050"/>
                  </a:lnTo>
                  <a:lnTo>
                    <a:pt x="1470144" y="45499"/>
                  </a:lnTo>
                  <a:lnTo>
                    <a:pt x="1502216" y="77574"/>
                  </a:lnTo>
                  <a:lnTo>
                    <a:pt x="1526662" y="116031"/>
                  </a:lnTo>
                  <a:lnTo>
                    <a:pt x="1542241" y="159629"/>
                  </a:lnTo>
                  <a:lnTo>
                    <a:pt x="1547710" y="207124"/>
                  </a:lnTo>
                  <a:lnTo>
                    <a:pt x="1547710" y="1035697"/>
                  </a:lnTo>
                  <a:lnTo>
                    <a:pt x="1542241" y="1083195"/>
                  </a:lnTo>
                  <a:lnTo>
                    <a:pt x="1526662" y="1126800"/>
                  </a:lnTo>
                  <a:lnTo>
                    <a:pt x="1502216" y="1165267"/>
                  </a:lnTo>
                  <a:lnTo>
                    <a:pt x="1470144" y="1197353"/>
                  </a:lnTo>
                  <a:lnTo>
                    <a:pt x="1431689" y="1221812"/>
                  </a:lnTo>
                  <a:lnTo>
                    <a:pt x="1388093" y="1237400"/>
                  </a:lnTo>
                  <a:lnTo>
                    <a:pt x="1340599" y="1242872"/>
                  </a:lnTo>
                  <a:lnTo>
                    <a:pt x="207175" y="1242872"/>
                  </a:lnTo>
                  <a:lnTo>
                    <a:pt x="159661" y="1237400"/>
                  </a:lnTo>
                  <a:lnTo>
                    <a:pt x="116050" y="1221812"/>
                  </a:lnTo>
                  <a:lnTo>
                    <a:pt x="77583" y="1197353"/>
                  </a:lnTo>
                  <a:lnTo>
                    <a:pt x="45503" y="1165267"/>
                  </a:lnTo>
                  <a:lnTo>
                    <a:pt x="21051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05701" y="34387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24018" y="2619887"/>
            <a:ext cx="847741" cy="627202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repository-1</a:t>
            </a:r>
            <a:endParaRPr sz="1316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361">
              <a:latin typeface="Times New Roman"/>
              <a:cs typeface="Times New Roman"/>
            </a:endParaRPr>
          </a:p>
          <a:p>
            <a:pPr marR="25358" algn="ctr"/>
            <a:r>
              <a:rPr sz="1316" dirty="0">
                <a:latin typeface="Times New Roman"/>
                <a:cs typeface="Times New Roman"/>
              </a:rPr>
              <a:t>blob-1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0217" y="3428632"/>
            <a:ext cx="1429230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spc="5" dirty="0">
                <a:latin typeface="Times New Roman"/>
                <a:cs typeface="Times New Roman"/>
              </a:rPr>
              <a:t>ma</a:t>
            </a: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k</a:t>
            </a:r>
            <a:r>
              <a:rPr sz="1316" spc="9" dirty="0">
                <a:latin typeface="Times New Roman"/>
                <a:cs typeface="Times New Roman"/>
              </a:rPr>
              <a:t>e</a:t>
            </a:r>
            <a:r>
              <a:rPr sz="1316" spc="5" dirty="0">
                <a:latin typeface="Times New Roman"/>
                <a:cs typeface="Times New Roman"/>
              </a:rPr>
              <a:t>dTimestamp-1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22417" y="3844194"/>
            <a:ext cx="855233" cy="648170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references-1</a:t>
            </a:r>
            <a:endParaRPr sz="1316">
              <a:latin typeface="Times New Roman"/>
              <a:cs typeface="Times New Roman"/>
            </a:endParaRPr>
          </a:p>
          <a:p>
            <a:pPr>
              <a:spcBef>
                <a:spcPts val="23"/>
              </a:spcBef>
            </a:pPr>
            <a:endParaRPr sz="1452">
              <a:latin typeface="Times New Roman"/>
              <a:cs typeface="Times New Roman"/>
            </a:endParaRPr>
          </a:p>
          <a:p>
            <a:pPr marL="16137"/>
            <a:r>
              <a:rPr sz="1361" spc="9" dirty="0">
                <a:latin typeface="Times New Roman"/>
                <a:cs typeface="Times New Roman"/>
              </a:rPr>
              <a:t>DataStore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8142" y="3536745"/>
            <a:ext cx="1548525" cy="50715"/>
          </a:xfrm>
          <a:custGeom>
            <a:avLst/>
            <a:gdLst/>
            <a:ahLst/>
            <a:cxnLst/>
            <a:rect l="l" t="t" r="r" b="b"/>
            <a:pathLst>
              <a:path w="1706245" h="55879">
                <a:moveTo>
                  <a:pt x="98031" y="31495"/>
                </a:moveTo>
                <a:lnTo>
                  <a:pt x="76111" y="31495"/>
                </a:lnTo>
                <a:lnTo>
                  <a:pt x="76111" y="24206"/>
                </a:lnTo>
                <a:lnTo>
                  <a:pt x="98031" y="24206"/>
                </a:lnTo>
                <a:lnTo>
                  <a:pt x="98031" y="31495"/>
                </a:lnTo>
                <a:close/>
              </a:path>
              <a:path w="1706245" h="55879">
                <a:moveTo>
                  <a:pt x="127304" y="31495"/>
                </a:moveTo>
                <a:lnTo>
                  <a:pt x="105371" y="31495"/>
                </a:lnTo>
                <a:lnTo>
                  <a:pt x="105371" y="24206"/>
                </a:lnTo>
                <a:lnTo>
                  <a:pt x="127304" y="24206"/>
                </a:lnTo>
                <a:lnTo>
                  <a:pt x="127304" y="31495"/>
                </a:lnTo>
                <a:close/>
              </a:path>
              <a:path w="1706245" h="55879">
                <a:moveTo>
                  <a:pt x="156527" y="31495"/>
                </a:moveTo>
                <a:lnTo>
                  <a:pt x="134594" y="31495"/>
                </a:lnTo>
                <a:lnTo>
                  <a:pt x="134594" y="24206"/>
                </a:lnTo>
                <a:lnTo>
                  <a:pt x="156527" y="24206"/>
                </a:lnTo>
                <a:lnTo>
                  <a:pt x="156527" y="31495"/>
                </a:lnTo>
                <a:close/>
              </a:path>
              <a:path w="1706245" h="55879">
                <a:moveTo>
                  <a:pt x="185737" y="31495"/>
                </a:moveTo>
                <a:lnTo>
                  <a:pt x="163817" y="31495"/>
                </a:lnTo>
                <a:lnTo>
                  <a:pt x="163817" y="24206"/>
                </a:lnTo>
                <a:lnTo>
                  <a:pt x="185737" y="24206"/>
                </a:lnTo>
                <a:lnTo>
                  <a:pt x="185737" y="31495"/>
                </a:lnTo>
                <a:close/>
              </a:path>
              <a:path w="1706245" h="55879">
                <a:moveTo>
                  <a:pt x="215011" y="31495"/>
                </a:moveTo>
                <a:lnTo>
                  <a:pt x="193078" y="31495"/>
                </a:lnTo>
                <a:lnTo>
                  <a:pt x="193078" y="24206"/>
                </a:lnTo>
                <a:lnTo>
                  <a:pt x="215011" y="24206"/>
                </a:lnTo>
                <a:lnTo>
                  <a:pt x="215011" y="31495"/>
                </a:lnTo>
                <a:close/>
              </a:path>
              <a:path w="1706245" h="55879">
                <a:moveTo>
                  <a:pt x="244233" y="31495"/>
                </a:moveTo>
                <a:lnTo>
                  <a:pt x="222300" y="31495"/>
                </a:lnTo>
                <a:lnTo>
                  <a:pt x="222300" y="24206"/>
                </a:lnTo>
                <a:lnTo>
                  <a:pt x="244233" y="24206"/>
                </a:lnTo>
                <a:lnTo>
                  <a:pt x="244233" y="31495"/>
                </a:lnTo>
                <a:close/>
              </a:path>
              <a:path w="1706245" h="55879">
                <a:moveTo>
                  <a:pt x="273456" y="31495"/>
                </a:moveTo>
                <a:lnTo>
                  <a:pt x="251523" y="31495"/>
                </a:lnTo>
                <a:lnTo>
                  <a:pt x="251523" y="24206"/>
                </a:lnTo>
                <a:lnTo>
                  <a:pt x="273456" y="24206"/>
                </a:lnTo>
                <a:lnTo>
                  <a:pt x="273456" y="31495"/>
                </a:lnTo>
                <a:close/>
              </a:path>
              <a:path w="1706245" h="55879">
                <a:moveTo>
                  <a:pt x="302717" y="31495"/>
                </a:moveTo>
                <a:lnTo>
                  <a:pt x="280797" y="31495"/>
                </a:lnTo>
                <a:lnTo>
                  <a:pt x="280797" y="24206"/>
                </a:lnTo>
                <a:lnTo>
                  <a:pt x="302717" y="24206"/>
                </a:lnTo>
                <a:lnTo>
                  <a:pt x="302717" y="31495"/>
                </a:lnTo>
                <a:close/>
              </a:path>
              <a:path w="1706245" h="55879">
                <a:moveTo>
                  <a:pt x="331939" y="31495"/>
                </a:moveTo>
                <a:lnTo>
                  <a:pt x="310019" y="31495"/>
                </a:lnTo>
                <a:lnTo>
                  <a:pt x="310019" y="24206"/>
                </a:lnTo>
                <a:lnTo>
                  <a:pt x="331939" y="24206"/>
                </a:lnTo>
                <a:lnTo>
                  <a:pt x="331939" y="31495"/>
                </a:lnTo>
                <a:close/>
              </a:path>
              <a:path w="1706245" h="55879">
                <a:moveTo>
                  <a:pt x="361162" y="31495"/>
                </a:moveTo>
                <a:lnTo>
                  <a:pt x="339229" y="31495"/>
                </a:lnTo>
                <a:lnTo>
                  <a:pt x="339229" y="24206"/>
                </a:lnTo>
                <a:lnTo>
                  <a:pt x="361162" y="24206"/>
                </a:lnTo>
                <a:lnTo>
                  <a:pt x="361162" y="31495"/>
                </a:lnTo>
                <a:close/>
              </a:path>
              <a:path w="1706245" h="55879">
                <a:moveTo>
                  <a:pt x="390436" y="31495"/>
                </a:moveTo>
                <a:lnTo>
                  <a:pt x="368503" y="31495"/>
                </a:lnTo>
                <a:lnTo>
                  <a:pt x="368503" y="24206"/>
                </a:lnTo>
                <a:lnTo>
                  <a:pt x="390436" y="24206"/>
                </a:lnTo>
                <a:lnTo>
                  <a:pt x="390436" y="31495"/>
                </a:lnTo>
                <a:close/>
              </a:path>
              <a:path w="1706245" h="55879">
                <a:moveTo>
                  <a:pt x="419646" y="31495"/>
                </a:moveTo>
                <a:lnTo>
                  <a:pt x="397725" y="31495"/>
                </a:lnTo>
                <a:lnTo>
                  <a:pt x="397725" y="24206"/>
                </a:lnTo>
                <a:lnTo>
                  <a:pt x="419646" y="24206"/>
                </a:lnTo>
                <a:lnTo>
                  <a:pt x="419646" y="31495"/>
                </a:lnTo>
                <a:close/>
              </a:path>
              <a:path w="1706245" h="55879">
                <a:moveTo>
                  <a:pt x="448868" y="31495"/>
                </a:moveTo>
                <a:lnTo>
                  <a:pt x="426948" y="31495"/>
                </a:lnTo>
                <a:lnTo>
                  <a:pt x="426948" y="24206"/>
                </a:lnTo>
                <a:lnTo>
                  <a:pt x="448868" y="24206"/>
                </a:lnTo>
                <a:lnTo>
                  <a:pt x="448868" y="31495"/>
                </a:lnTo>
                <a:close/>
              </a:path>
              <a:path w="1706245" h="55879">
                <a:moveTo>
                  <a:pt x="478142" y="31495"/>
                </a:moveTo>
                <a:lnTo>
                  <a:pt x="456209" y="31495"/>
                </a:lnTo>
                <a:lnTo>
                  <a:pt x="456209" y="24206"/>
                </a:lnTo>
                <a:lnTo>
                  <a:pt x="478142" y="24206"/>
                </a:lnTo>
                <a:lnTo>
                  <a:pt x="478142" y="31495"/>
                </a:lnTo>
                <a:close/>
              </a:path>
              <a:path w="1706245" h="55879">
                <a:moveTo>
                  <a:pt x="507364" y="31495"/>
                </a:moveTo>
                <a:lnTo>
                  <a:pt x="485432" y="31495"/>
                </a:lnTo>
                <a:lnTo>
                  <a:pt x="485432" y="24206"/>
                </a:lnTo>
                <a:lnTo>
                  <a:pt x="507364" y="24206"/>
                </a:lnTo>
                <a:lnTo>
                  <a:pt x="507364" y="31495"/>
                </a:lnTo>
                <a:close/>
              </a:path>
              <a:path w="1706245" h="55879">
                <a:moveTo>
                  <a:pt x="536575" y="31495"/>
                </a:moveTo>
                <a:lnTo>
                  <a:pt x="514654" y="31495"/>
                </a:lnTo>
                <a:lnTo>
                  <a:pt x="514654" y="24206"/>
                </a:lnTo>
                <a:lnTo>
                  <a:pt x="536575" y="24206"/>
                </a:lnTo>
                <a:lnTo>
                  <a:pt x="536575" y="31495"/>
                </a:lnTo>
                <a:close/>
              </a:path>
              <a:path w="1706245" h="55879">
                <a:moveTo>
                  <a:pt x="565848" y="31495"/>
                </a:moveTo>
                <a:lnTo>
                  <a:pt x="543915" y="31495"/>
                </a:lnTo>
                <a:lnTo>
                  <a:pt x="543915" y="24206"/>
                </a:lnTo>
                <a:lnTo>
                  <a:pt x="565848" y="24206"/>
                </a:lnTo>
                <a:lnTo>
                  <a:pt x="565848" y="31495"/>
                </a:lnTo>
                <a:close/>
              </a:path>
              <a:path w="1706245" h="55879">
                <a:moveTo>
                  <a:pt x="595071" y="31495"/>
                </a:moveTo>
                <a:lnTo>
                  <a:pt x="573138" y="31495"/>
                </a:lnTo>
                <a:lnTo>
                  <a:pt x="573138" y="24206"/>
                </a:lnTo>
                <a:lnTo>
                  <a:pt x="595071" y="24206"/>
                </a:lnTo>
                <a:lnTo>
                  <a:pt x="595071" y="31495"/>
                </a:lnTo>
                <a:close/>
              </a:path>
              <a:path w="1706245" h="55879">
                <a:moveTo>
                  <a:pt x="624293" y="31495"/>
                </a:moveTo>
                <a:lnTo>
                  <a:pt x="602361" y="31495"/>
                </a:lnTo>
                <a:lnTo>
                  <a:pt x="602361" y="24206"/>
                </a:lnTo>
                <a:lnTo>
                  <a:pt x="624293" y="24206"/>
                </a:lnTo>
                <a:lnTo>
                  <a:pt x="624293" y="31495"/>
                </a:lnTo>
                <a:close/>
              </a:path>
              <a:path w="1706245" h="55879">
                <a:moveTo>
                  <a:pt x="653554" y="31495"/>
                </a:moveTo>
                <a:lnTo>
                  <a:pt x="631634" y="31495"/>
                </a:lnTo>
                <a:lnTo>
                  <a:pt x="631634" y="24206"/>
                </a:lnTo>
                <a:lnTo>
                  <a:pt x="653554" y="24206"/>
                </a:lnTo>
                <a:lnTo>
                  <a:pt x="653554" y="31495"/>
                </a:lnTo>
                <a:close/>
              </a:path>
              <a:path w="1706245" h="55879">
                <a:moveTo>
                  <a:pt x="682777" y="31495"/>
                </a:moveTo>
                <a:lnTo>
                  <a:pt x="660844" y="31495"/>
                </a:lnTo>
                <a:lnTo>
                  <a:pt x="660844" y="24206"/>
                </a:lnTo>
                <a:lnTo>
                  <a:pt x="682777" y="24206"/>
                </a:lnTo>
                <a:lnTo>
                  <a:pt x="682777" y="31495"/>
                </a:lnTo>
                <a:close/>
              </a:path>
              <a:path w="1706245" h="55879">
                <a:moveTo>
                  <a:pt x="712000" y="31495"/>
                </a:moveTo>
                <a:lnTo>
                  <a:pt x="690067" y="31495"/>
                </a:lnTo>
                <a:lnTo>
                  <a:pt x="690067" y="24206"/>
                </a:lnTo>
                <a:lnTo>
                  <a:pt x="712000" y="24206"/>
                </a:lnTo>
                <a:lnTo>
                  <a:pt x="712000" y="31495"/>
                </a:lnTo>
                <a:close/>
              </a:path>
              <a:path w="1706245" h="55879">
                <a:moveTo>
                  <a:pt x="741273" y="31495"/>
                </a:moveTo>
                <a:lnTo>
                  <a:pt x="719340" y="31495"/>
                </a:lnTo>
                <a:lnTo>
                  <a:pt x="719340" y="24206"/>
                </a:lnTo>
                <a:lnTo>
                  <a:pt x="741273" y="24206"/>
                </a:lnTo>
                <a:lnTo>
                  <a:pt x="741273" y="31495"/>
                </a:lnTo>
                <a:close/>
              </a:path>
              <a:path w="1706245" h="55879">
                <a:moveTo>
                  <a:pt x="770483" y="31495"/>
                </a:moveTo>
                <a:lnTo>
                  <a:pt x="748563" y="31495"/>
                </a:lnTo>
                <a:lnTo>
                  <a:pt x="748563" y="24206"/>
                </a:lnTo>
                <a:lnTo>
                  <a:pt x="770483" y="24206"/>
                </a:lnTo>
                <a:lnTo>
                  <a:pt x="770483" y="31495"/>
                </a:lnTo>
                <a:close/>
              </a:path>
              <a:path w="1706245" h="55879">
                <a:moveTo>
                  <a:pt x="799706" y="31495"/>
                </a:moveTo>
                <a:lnTo>
                  <a:pt x="777786" y="31495"/>
                </a:lnTo>
                <a:lnTo>
                  <a:pt x="777786" y="24206"/>
                </a:lnTo>
                <a:lnTo>
                  <a:pt x="799706" y="24206"/>
                </a:lnTo>
                <a:lnTo>
                  <a:pt x="799706" y="31495"/>
                </a:lnTo>
                <a:close/>
              </a:path>
              <a:path w="1706245" h="55879">
                <a:moveTo>
                  <a:pt x="828979" y="31495"/>
                </a:moveTo>
                <a:lnTo>
                  <a:pt x="807046" y="31495"/>
                </a:lnTo>
                <a:lnTo>
                  <a:pt x="807046" y="24206"/>
                </a:lnTo>
                <a:lnTo>
                  <a:pt x="828979" y="24206"/>
                </a:lnTo>
                <a:lnTo>
                  <a:pt x="828979" y="31495"/>
                </a:lnTo>
                <a:close/>
              </a:path>
              <a:path w="1706245" h="55879">
                <a:moveTo>
                  <a:pt x="858202" y="31495"/>
                </a:moveTo>
                <a:lnTo>
                  <a:pt x="836269" y="31495"/>
                </a:lnTo>
                <a:lnTo>
                  <a:pt x="836269" y="24206"/>
                </a:lnTo>
                <a:lnTo>
                  <a:pt x="858202" y="24206"/>
                </a:lnTo>
                <a:lnTo>
                  <a:pt x="858202" y="31495"/>
                </a:lnTo>
                <a:close/>
              </a:path>
              <a:path w="1706245" h="55879">
                <a:moveTo>
                  <a:pt x="887412" y="31495"/>
                </a:moveTo>
                <a:lnTo>
                  <a:pt x="865492" y="31495"/>
                </a:lnTo>
                <a:lnTo>
                  <a:pt x="865492" y="24206"/>
                </a:lnTo>
                <a:lnTo>
                  <a:pt x="887412" y="24206"/>
                </a:lnTo>
                <a:lnTo>
                  <a:pt x="887412" y="31495"/>
                </a:lnTo>
                <a:close/>
              </a:path>
              <a:path w="1706245" h="55879">
                <a:moveTo>
                  <a:pt x="916686" y="31495"/>
                </a:moveTo>
                <a:lnTo>
                  <a:pt x="894753" y="31495"/>
                </a:lnTo>
                <a:lnTo>
                  <a:pt x="894753" y="24206"/>
                </a:lnTo>
                <a:lnTo>
                  <a:pt x="916686" y="24206"/>
                </a:lnTo>
                <a:lnTo>
                  <a:pt x="916686" y="31495"/>
                </a:lnTo>
                <a:close/>
              </a:path>
              <a:path w="1706245" h="55879">
                <a:moveTo>
                  <a:pt x="945908" y="31495"/>
                </a:moveTo>
                <a:lnTo>
                  <a:pt x="923975" y="31495"/>
                </a:lnTo>
                <a:lnTo>
                  <a:pt x="923975" y="24206"/>
                </a:lnTo>
                <a:lnTo>
                  <a:pt x="945908" y="24206"/>
                </a:lnTo>
                <a:lnTo>
                  <a:pt x="945908" y="31495"/>
                </a:lnTo>
                <a:close/>
              </a:path>
              <a:path w="1706245" h="55879">
                <a:moveTo>
                  <a:pt x="975131" y="31495"/>
                </a:moveTo>
                <a:lnTo>
                  <a:pt x="953198" y="31495"/>
                </a:lnTo>
                <a:lnTo>
                  <a:pt x="953198" y="24206"/>
                </a:lnTo>
                <a:lnTo>
                  <a:pt x="975131" y="24206"/>
                </a:lnTo>
                <a:lnTo>
                  <a:pt x="975131" y="31495"/>
                </a:lnTo>
                <a:close/>
              </a:path>
              <a:path w="1706245" h="55879">
                <a:moveTo>
                  <a:pt x="1004392" y="31495"/>
                </a:moveTo>
                <a:lnTo>
                  <a:pt x="982472" y="31495"/>
                </a:lnTo>
                <a:lnTo>
                  <a:pt x="982472" y="24206"/>
                </a:lnTo>
                <a:lnTo>
                  <a:pt x="1004392" y="24206"/>
                </a:lnTo>
                <a:lnTo>
                  <a:pt x="1004392" y="31495"/>
                </a:lnTo>
                <a:close/>
              </a:path>
              <a:path w="1706245" h="55879">
                <a:moveTo>
                  <a:pt x="1033614" y="31495"/>
                </a:moveTo>
                <a:lnTo>
                  <a:pt x="1011694" y="31495"/>
                </a:lnTo>
                <a:lnTo>
                  <a:pt x="1011694" y="24206"/>
                </a:lnTo>
                <a:lnTo>
                  <a:pt x="1033614" y="24206"/>
                </a:lnTo>
                <a:lnTo>
                  <a:pt x="1033614" y="31495"/>
                </a:lnTo>
                <a:close/>
              </a:path>
              <a:path w="1706245" h="55879">
                <a:moveTo>
                  <a:pt x="1062837" y="31495"/>
                </a:moveTo>
                <a:lnTo>
                  <a:pt x="1040904" y="31495"/>
                </a:lnTo>
                <a:lnTo>
                  <a:pt x="1040904" y="24206"/>
                </a:lnTo>
                <a:lnTo>
                  <a:pt x="1062837" y="24206"/>
                </a:lnTo>
                <a:lnTo>
                  <a:pt x="1062837" y="31495"/>
                </a:lnTo>
                <a:close/>
              </a:path>
              <a:path w="1706245" h="55879">
                <a:moveTo>
                  <a:pt x="1092060" y="31495"/>
                </a:moveTo>
                <a:lnTo>
                  <a:pt x="1070127" y="31495"/>
                </a:lnTo>
                <a:lnTo>
                  <a:pt x="1070127" y="24206"/>
                </a:lnTo>
                <a:lnTo>
                  <a:pt x="1092060" y="24206"/>
                </a:lnTo>
                <a:lnTo>
                  <a:pt x="1092060" y="31495"/>
                </a:lnTo>
                <a:close/>
              </a:path>
              <a:path w="1706245" h="55879">
                <a:moveTo>
                  <a:pt x="1121321" y="31495"/>
                </a:moveTo>
                <a:lnTo>
                  <a:pt x="1099400" y="31495"/>
                </a:lnTo>
                <a:lnTo>
                  <a:pt x="1099400" y="24206"/>
                </a:lnTo>
                <a:lnTo>
                  <a:pt x="1121321" y="24206"/>
                </a:lnTo>
                <a:lnTo>
                  <a:pt x="1121321" y="31495"/>
                </a:lnTo>
                <a:close/>
              </a:path>
              <a:path w="1706245" h="55879">
                <a:moveTo>
                  <a:pt x="1150543" y="31495"/>
                </a:moveTo>
                <a:lnTo>
                  <a:pt x="1128623" y="31495"/>
                </a:lnTo>
                <a:lnTo>
                  <a:pt x="1128623" y="24206"/>
                </a:lnTo>
                <a:lnTo>
                  <a:pt x="1150543" y="24206"/>
                </a:lnTo>
                <a:lnTo>
                  <a:pt x="1150543" y="31495"/>
                </a:lnTo>
                <a:close/>
              </a:path>
              <a:path w="1706245" h="55879">
                <a:moveTo>
                  <a:pt x="1179766" y="31495"/>
                </a:moveTo>
                <a:lnTo>
                  <a:pt x="1157833" y="31495"/>
                </a:lnTo>
                <a:lnTo>
                  <a:pt x="1157833" y="24206"/>
                </a:lnTo>
                <a:lnTo>
                  <a:pt x="1179766" y="24206"/>
                </a:lnTo>
                <a:lnTo>
                  <a:pt x="1179766" y="31495"/>
                </a:lnTo>
                <a:close/>
              </a:path>
              <a:path w="1706245" h="55879">
                <a:moveTo>
                  <a:pt x="1209039" y="31495"/>
                </a:moveTo>
                <a:lnTo>
                  <a:pt x="1187107" y="31495"/>
                </a:lnTo>
                <a:lnTo>
                  <a:pt x="1187107" y="24206"/>
                </a:lnTo>
                <a:lnTo>
                  <a:pt x="1209039" y="24206"/>
                </a:lnTo>
                <a:lnTo>
                  <a:pt x="1209039" y="31495"/>
                </a:lnTo>
                <a:close/>
              </a:path>
              <a:path w="1706245" h="55879">
                <a:moveTo>
                  <a:pt x="1238250" y="31495"/>
                </a:moveTo>
                <a:lnTo>
                  <a:pt x="1216329" y="31495"/>
                </a:lnTo>
                <a:lnTo>
                  <a:pt x="1216329" y="24206"/>
                </a:lnTo>
                <a:lnTo>
                  <a:pt x="1238250" y="24206"/>
                </a:lnTo>
                <a:lnTo>
                  <a:pt x="1238250" y="31495"/>
                </a:lnTo>
                <a:close/>
              </a:path>
              <a:path w="1706245" h="55879">
                <a:moveTo>
                  <a:pt x="1267472" y="31495"/>
                </a:moveTo>
                <a:lnTo>
                  <a:pt x="1245552" y="31495"/>
                </a:lnTo>
                <a:lnTo>
                  <a:pt x="1245552" y="24206"/>
                </a:lnTo>
                <a:lnTo>
                  <a:pt x="1267472" y="24206"/>
                </a:lnTo>
                <a:lnTo>
                  <a:pt x="1267472" y="31495"/>
                </a:lnTo>
                <a:close/>
              </a:path>
              <a:path w="1706245" h="55879">
                <a:moveTo>
                  <a:pt x="1296746" y="31495"/>
                </a:moveTo>
                <a:lnTo>
                  <a:pt x="1274813" y="31495"/>
                </a:lnTo>
                <a:lnTo>
                  <a:pt x="1274813" y="24206"/>
                </a:lnTo>
                <a:lnTo>
                  <a:pt x="1296746" y="24206"/>
                </a:lnTo>
                <a:lnTo>
                  <a:pt x="1296746" y="31495"/>
                </a:lnTo>
                <a:close/>
              </a:path>
              <a:path w="1706245" h="55879">
                <a:moveTo>
                  <a:pt x="1325968" y="31495"/>
                </a:moveTo>
                <a:lnTo>
                  <a:pt x="1304036" y="31495"/>
                </a:lnTo>
                <a:lnTo>
                  <a:pt x="1304036" y="24206"/>
                </a:lnTo>
                <a:lnTo>
                  <a:pt x="1325968" y="24206"/>
                </a:lnTo>
                <a:lnTo>
                  <a:pt x="1325968" y="31495"/>
                </a:lnTo>
                <a:close/>
              </a:path>
              <a:path w="1706245" h="55879">
                <a:moveTo>
                  <a:pt x="1355178" y="31495"/>
                </a:moveTo>
                <a:lnTo>
                  <a:pt x="1333258" y="31495"/>
                </a:lnTo>
                <a:lnTo>
                  <a:pt x="1333258" y="24206"/>
                </a:lnTo>
                <a:lnTo>
                  <a:pt x="1355178" y="24206"/>
                </a:lnTo>
                <a:lnTo>
                  <a:pt x="1355178" y="31495"/>
                </a:lnTo>
                <a:close/>
              </a:path>
              <a:path w="1706245" h="55879">
                <a:moveTo>
                  <a:pt x="1384452" y="31495"/>
                </a:moveTo>
                <a:lnTo>
                  <a:pt x="1362519" y="31495"/>
                </a:lnTo>
                <a:lnTo>
                  <a:pt x="1362519" y="24206"/>
                </a:lnTo>
                <a:lnTo>
                  <a:pt x="1384452" y="24206"/>
                </a:lnTo>
                <a:lnTo>
                  <a:pt x="1384452" y="31495"/>
                </a:lnTo>
                <a:close/>
              </a:path>
              <a:path w="1706245" h="55879">
                <a:moveTo>
                  <a:pt x="1413675" y="31495"/>
                </a:moveTo>
                <a:lnTo>
                  <a:pt x="1391742" y="31495"/>
                </a:lnTo>
                <a:lnTo>
                  <a:pt x="1391742" y="24206"/>
                </a:lnTo>
                <a:lnTo>
                  <a:pt x="1413675" y="24206"/>
                </a:lnTo>
                <a:lnTo>
                  <a:pt x="1413675" y="31495"/>
                </a:lnTo>
                <a:close/>
              </a:path>
              <a:path w="1706245" h="55879">
                <a:moveTo>
                  <a:pt x="1442897" y="31495"/>
                </a:moveTo>
                <a:lnTo>
                  <a:pt x="1420964" y="31495"/>
                </a:lnTo>
                <a:lnTo>
                  <a:pt x="1420964" y="24206"/>
                </a:lnTo>
                <a:lnTo>
                  <a:pt x="1442897" y="24206"/>
                </a:lnTo>
                <a:lnTo>
                  <a:pt x="1442897" y="31495"/>
                </a:lnTo>
                <a:close/>
              </a:path>
              <a:path w="1706245" h="55879">
                <a:moveTo>
                  <a:pt x="1472158" y="31495"/>
                </a:moveTo>
                <a:lnTo>
                  <a:pt x="1450238" y="31495"/>
                </a:lnTo>
                <a:lnTo>
                  <a:pt x="1450238" y="24206"/>
                </a:lnTo>
                <a:lnTo>
                  <a:pt x="1472158" y="24206"/>
                </a:lnTo>
                <a:lnTo>
                  <a:pt x="1472158" y="31495"/>
                </a:lnTo>
                <a:close/>
              </a:path>
              <a:path w="1706245" h="55879">
                <a:moveTo>
                  <a:pt x="1501381" y="31495"/>
                </a:moveTo>
                <a:lnTo>
                  <a:pt x="1479461" y="31495"/>
                </a:lnTo>
                <a:lnTo>
                  <a:pt x="1479461" y="24206"/>
                </a:lnTo>
                <a:lnTo>
                  <a:pt x="1501381" y="24206"/>
                </a:lnTo>
                <a:lnTo>
                  <a:pt x="1501381" y="31495"/>
                </a:lnTo>
                <a:close/>
              </a:path>
              <a:path w="1706245" h="55879">
                <a:moveTo>
                  <a:pt x="1530604" y="31495"/>
                </a:moveTo>
                <a:lnTo>
                  <a:pt x="1508671" y="31495"/>
                </a:lnTo>
                <a:lnTo>
                  <a:pt x="1508671" y="24206"/>
                </a:lnTo>
                <a:lnTo>
                  <a:pt x="1530604" y="24206"/>
                </a:lnTo>
                <a:lnTo>
                  <a:pt x="1530604" y="31495"/>
                </a:lnTo>
                <a:close/>
              </a:path>
              <a:path w="1706245" h="55879">
                <a:moveTo>
                  <a:pt x="1559877" y="31495"/>
                </a:moveTo>
                <a:lnTo>
                  <a:pt x="1537944" y="31495"/>
                </a:lnTo>
                <a:lnTo>
                  <a:pt x="1537944" y="24206"/>
                </a:lnTo>
                <a:lnTo>
                  <a:pt x="1559877" y="24206"/>
                </a:lnTo>
                <a:lnTo>
                  <a:pt x="1559877" y="31495"/>
                </a:lnTo>
                <a:close/>
              </a:path>
              <a:path w="1706245" h="55879">
                <a:moveTo>
                  <a:pt x="1589087" y="31495"/>
                </a:moveTo>
                <a:lnTo>
                  <a:pt x="1567167" y="31495"/>
                </a:lnTo>
                <a:lnTo>
                  <a:pt x="1567167" y="24206"/>
                </a:lnTo>
                <a:lnTo>
                  <a:pt x="1589087" y="24206"/>
                </a:lnTo>
                <a:lnTo>
                  <a:pt x="1589087" y="31495"/>
                </a:lnTo>
                <a:close/>
              </a:path>
              <a:path w="1706245" h="55879">
                <a:moveTo>
                  <a:pt x="1618310" y="31495"/>
                </a:moveTo>
                <a:lnTo>
                  <a:pt x="1596389" y="31495"/>
                </a:lnTo>
                <a:lnTo>
                  <a:pt x="1596389" y="24206"/>
                </a:lnTo>
                <a:lnTo>
                  <a:pt x="1618310" y="24206"/>
                </a:lnTo>
                <a:lnTo>
                  <a:pt x="1618310" y="31495"/>
                </a:lnTo>
                <a:close/>
              </a:path>
              <a:path w="1706245" h="55879">
                <a:moveTo>
                  <a:pt x="1647583" y="31495"/>
                </a:moveTo>
                <a:lnTo>
                  <a:pt x="1625650" y="31495"/>
                </a:lnTo>
                <a:lnTo>
                  <a:pt x="1625650" y="24206"/>
                </a:lnTo>
                <a:lnTo>
                  <a:pt x="1647583" y="24206"/>
                </a:lnTo>
                <a:lnTo>
                  <a:pt x="1647583" y="31495"/>
                </a:lnTo>
                <a:close/>
              </a:path>
              <a:path w="1706245" h="55879">
                <a:moveTo>
                  <a:pt x="1676806" y="31495"/>
                </a:moveTo>
                <a:lnTo>
                  <a:pt x="1654873" y="31495"/>
                </a:lnTo>
                <a:lnTo>
                  <a:pt x="1654873" y="24206"/>
                </a:lnTo>
                <a:lnTo>
                  <a:pt x="1676806" y="24206"/>
                </a:lnTo>
                <a:lnTo>
                  <a:pt x="1676806" y="31495"/>
                </a:lnTo>
                <a:close/>
              </a:path>
              <a:path w="1706245" h="55879">
                <a:moveTo>
                  <a:pt x="1706016" y="31495"/>
                </a:moveTo>
                <a:lnTo>
                  <a:pt x="1684096" y="31495"/>
                </a:lnTo>
                <a:lnTo>
                  <a:pt x="1684096" y="24206"/>
                </a:lnTo>
                <a:lnTo>
                  <a:pt x="1706016" y="24206"/>
                </a:lnTo>
                <a:lnTo>
                  <a:pt x="1706016" y="31495"/>
                </a:lnTo>
                <a:close/>
              </a:path>
              <a:path w="1706245" h="55879">
                <a:moveTo>
                  <a:pt x="55714" y="55702"/>
                </a:moveTo>
                <a:lnTo>
                  <a:pt x="0" y="27825"/>
                </a:lnTo>
                <a:lnTo>
                  <a:pt x="55714" y="0"/>
                </a:lnTo>
                <a:lnTo>
                  <a:pt x="55714" y="24206"/>
                </a:lnTo>
                <a:lnTo>
                  <a:pt x="68808" y="24206"/>
                </a:lnTo>
                <a:lnTo>
                  <a:pt x="68808" y="31495"/>
                </a:lnTo>
                <a:lnTo>
                  <a:pt x="55714" y="31495"/>
                </a:lnTo>
                <a:lnTo>
                  <a:pt x="55714" y="55702"/>
                </a:lnTo>
                <a:close/>
              </a:path>
            </a:pathLst>
          </a:custGeom>
          <a:solidFill>
            <a:srgbClr val="00A4E4">
              <a:alpha val="9685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27197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156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156">
                <a:spcBef>
                  <a:spcPts val="64"/>
                </a:spcBef>
              </a:pPr>
              <a:t>190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1" y="1628292"/>
            <a:ext cx="6680499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Use marked time for ascertaining age to delete </a:t>
            </a:r>
            <a:r>
              <a:rPr sz="1588" spc="-5" dirty="0">
                <a:solidFill>
                  <a:srgbClr val="FFFFFF"/>
                </a:solidFill>
                <a:latin typeface="Times New Roman"/>
                <a:cs typeface="Times New Roman"/>
              </a:rPr>
              <a:t>blobs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and clean up state to</a:t>
            </a:r>
            <a:r>
              <a:rPr sz="1588" spc="13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finish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1" y="471454"/>
            <a:ext cx="2328262" cy="1369929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DataStore </a:t>
            </a:r>
            <a:r>
              <a:rPr spc="23" dirty="0">
                <a:solidFill>
                  <a:srgbClr val="FFFFFF"/>
                </a:solidFill>
              </a:rPr>
              <a:t>GC</a:t>
            </a:r>
            <a:r>
              <a:rPr spc="-54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Sweep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33563" y="2989385"/>
            <a:ext cx="1443638" cy="1145689"/>
            <a:chOff x="3074200" y="3293859"/>
            <a:chExt cx="1590675" cy="1262380"/>
          </a:xfrm>
        </p:grpSpPr>
        <p:sp>
          <p:nvSpPr>
            <p:cNvPr id="12" name="object 12"/>
            <p:cNvSpPr/>
            <p:nvPr/>
          </p:nvSpPr>
          <p:spPr>
            <a:xfrm>
              <a:off x="3083725" y="3303384"/>
              <a:ext cx="1571625" cy="1243330"/>
            </a:xfrm>
            <a:custGeom>
              <a:avLst/>
              <a:gdLst/>
              <a:ahLst/>
              <a:cxnLst/>
              <a:rect l="l" t="t" r="r" b="b"/>
              <a:pathLst>
                <a:path w="1571625" h="1243329">
                  <a:moveTo>
                    <a:pt x="1364056" y="1242872"/>
                  </a:moveTo>
                  <a:lnTo>
                    <a:pt x="207162" y="1242872"/>
                  </a:lnTo>
                  <a:lnTo>
                    <a:pt x="159665" y="1237400"/>
                  </a:lnTo>
                  <a:lnTo>
                    <a:pt x="116062" y="1221812"/>
                  </a:lnTo>
                  <a:lnTo>
                    <a:pt x="77597" y="1197353"/>
                  </a:lnTo>
                  <a:lnTo>
                    <a:pt x="45514" y="1165267"/>
                  </a:lnTo>
                  <a:lnTo>
                    <a:pt x="21058" y="1126800"/>
                  </a:lnTo>
                  <a:lnTo>
                    <a:pt x="5471" y="1083195"/>
                  </a:lnTo>
                  <a:lnTo>
                    <a:pt x="0" y="1035697"/>
                  </a:lnTo>
                  <a:lnTo>
                    <a:pt x="0" y="207124"/>
                  </a:lnTo>
                  <a:lnTo>
                    <a:pt x="5471" y="159629"/>
                  </a:lnTo>
                  <a:lnTo>
                    <a:pt x="21058" y="116031"/>
                  </a:lnTo>
                  <a:lnTo>
                    <a:pt x="45514" y="77574"/>
                  </a:lnTo>
                  <a:lnTo>
                    <a:pt x="77597" y="45499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64056" y="0"/>
                  </a:lnTo>
                  <a:lnTo>
                    <a:pt x="1411550" y="5469"/>
                  </a:lnTo>
                  <a:lnTo>
                    <a:pt x="1455146" y="21050"/>
                  </a:lnTo>
                  <a:lnTo>
                    <a:pt x="1493601" y="45499"/>
                  </a:lnTo>
                  <a:lnTo>
                    <a:pt x="1525673" y="77574"/>
                  </a:lnTo>
                  <a:lnTo>
                    <a:pt x="1550119" y="116031"/>
                  </a:lnTo>
                  <a:lnTo>
                    <a:pt x="1565698" y="159629"/>
                  </a:lnTo>
                  <a:lnTo>
                    <a:pt x="1571167" y="207124"/>
                  </a:lnTo>
                  <a:lnTo>
                    <a:pt x="1571167" y="1035697"/>
                  </a:lnTo>
                  <a:lnTo>
                    <a:pt x="1565698" y="1083195"/>
                  </a:lnTo>
                  <a:lnTo>
                    <a:pt x="1550119" y="1126800"/>
                  </a:lnTo>
                  <a:lnTo>
                    <a:pt x="1525673" y="1165267"/>
                  </a:lnTo>
                  <a:lnTo>
                    <a:pt x="1493601" y="1197353"/>
                  </a:lnTo>
                  <a:lnTo>
                    <a:pt x="1455146" y="1221812"/>
                  </a:lnTo>
                  <a:lnTo>
                    <a:pt x="1411550" y="1237400"/>
                  </a:lnTo>
                  <a:lnTo>
                    <a:pt x="1364056" y="1242872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83725" y="3303384"/>
              <a:ext cx="1571625" cy="1243330"/>
            </a:xfrm>
            <a:custGeom>
              <a:avLst/>
              <a:gdLst/>
              <a:ahLst/>
              <a:cxnLst/>
              <a:rect l="l" t="t" r="r" b="b"/>
              <a:pathLst>
                <a:path w="1571625" h="1243329">
                  <a:moveTo>
                    <a:pt x="0" y="207124"/>
                  </a:moveTo>
                  <a:lnTo>
                    <a:pt x="5471" y="159629"/>
                  </a:lnTo>
                  <a:lnTo>
                    <a:pt x="21058" y="116031"/>
                  </a:lnTo>
                  <a:lnTo>
                    <a:pt x="45514" y="77574"/>
                  </a:lnTo>
                  <a:lnTo>
                    <a:pt x="77597" y="45499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64056" y="0"/>
                  </a:lnTo>
                  <a:lnTo>
                    <a:pt x="1411550" y="5469"/>
                  </a:lnTo>
                  <a:lnTo>
                    <a:pt x="1455146" y="21050"/>
                  </a:lnTo>
                  <a:lnTo>
                    <a:pt x="1493601" y="45499"/>
                  </a:lnTo>
                  <a:lnTo>
                    <a:pt x="1525673" y="77574"/>
                  </a:lnTo>
                  <a:lnTo>
                    <a:pt x="1550119" y="116031"/>
                  </a:lnTo>
                  <a:lnTo>
                    <a:pt x="1565698" y="159629"/>
                  </a:lnTo>
                  <a:lnTo>
                    <a:pt x="1571167" y="207124"/>
                  </a:lnTo>
                  <a:lnTo>
                    <a:pt x="1571167" y="1035697"/>
                  </a:lnTo>
                  <a:lnTo>
                    <a:pt x="1565698" y="1083195"/>
                  </a:lnTo>
                  <a:lnTo>
                    <a:pt x="1550119" y="1126800"/>
                  </a:lnTo>
                  <a:lnTo>
                    <a:pt x="1525673" y="1165267"/>
                  </a:lnTo>
                  <a:lnTo>
                    <a:pt x="1493601" y="1197353"/>
                  </a:lnTo>
                  <a:lnTo>
                    <a:pt x="1455146" y="1221812"/>
                  </a:lnTo>
                  <a:lnTo>
                    <a:pt x="1411550" y="1237400"/>
                  </a:lnTo>
                  <a:lnTo>
                    <a:pt x="1364056" y="1242872"/>
                  </a:lnTo>
                  <a:lnTo>
                    <a:pt x="207162" y="1242872"/>
                  </a:lnTo>
                  <a:lnTo>
                    <a:pt x="159665" y="1237400"/>
                  </a:lnTo>
                  <a:lnTo>
                    <a:pt x="116062" y="1221812"/>
                  </a:lnTo>
                  <a:lnTo>
                    <a:pt x="77597" y="1197353"/>
                  </a:lnTo>
                  <a:lnTo>
                    <a:pt x="45514" y="1165267"/>
                  </a:lnTo>
                  <a:lnTo>
                    <a:pt x="21058" y="1126800"/>
                  </a:lnTo>
                  <a:lnTo>
                    <a:pt x="5471" y="1083195"/>
                  </a:lnTo>
                  <a:lnTo>
                    <a:pt x="0" y="1035697"/>
                  </a:lnTo>
                  <a:lnTo>
                    <a:pt x="0" y="20712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95060" y="34387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24018" y="2720981"/>
            <a:ext cx="847741" cy="627202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repository-1</a:t>
            </a:r>
            <a:endParaRPr sz="1316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361">
              <a:latin typeface="Times New Roman"/>
              <a:cs typeface="Times New Roman"/>
            </a:endParaRPr>
          </a:p>
          <a:p>
            <a:pPr marR="25358" algn="ctr"/>
            <a:r>
              <a:rPr sz="1316" dirty="0">
                <a:latin typeface="Times New Roman"/>
                <a:cs typeface="Times New Roman"/>
              </a:rPr>
              <a:t>blob-1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27178" y="4155898"/>
            <a:ext cx="729023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DataStore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68142" y="3536745"/>
            <a:ext cx="1548525" cy="50715"/>
          </a:xfrm>
          <a:custGeom>
            <a:avLst/>
            <a:gdLst/>
            <a:ahLst/>
            <a:cxnLst/>
            <a:rect l="l" t="t" r="r" b="b"/>
            <a:pathLst>
              <a:path w="1706245" h="55879">
                <a:moveTo>
                  <a:pt x="1629918" y="31495"/>
                </a:moveTo>
                <a:lnTo>
                  <a:pt x="1607997" y="31495"/>
                </a:lnTo>
                <a:lnTo>
                  <a:pt x="1607997" y="24206"/>
                </a:lnTo>
                <a:lnTo>
                  <a:pt x="1629918" y="24206"/>
                </a:lnTo>
                <a:lnTo>
                  <a:pt x="1629918" y="31495"/>
                </a:lnTo>
                <a:close/>
              </a:path>
              <a:path w="1706245" h="55879">
                <a:moveTo>
                  <a:pt x="1600695" y="31495"/>
                </a:moveTo>
                <a:lnTo>
                  <a:pt x="1578775" y="31495"/>
                </a:lnTo>
                <a:lnTo>
                  <a:pt x="1578775" y="24206"/>
                </a:lnTo>
                <a:lnTo>
                  <a:pt x="1600695" y="24206"/>
                </a:lnTo>
                <a:lnTo>
                  <a:pt x="1600695" y="31495"/>
                </a:lnTo>
                <a:close/>
              </a:path>
              <a:path w="1706245" h="55879">
                <a:moveTo>
                  <a:pt x="1571485" y="31495"/>
                </a:moveTo>
                <a:lnTo>
                  <a:pt x="1549552" y="31495"/>
                </a:lnTo>
                <a:lnTo>
                  <a:pt x="1549552" y="24206"/>
                </a:lnTo>
                <a:lnTo>
                  <a:pt x="1571485" y="24206"/>
                </a:lnTo>
                <a:lnTo>
                  <a:pt x="1571485" y="31495"/>
                </a:lnTo>
                <a:close/>
              </a:path>
              <a:path w="1706245" h="55879">
                <a:moveTo>
                  <a:pt x="1542211" y="31495"/>
                </a:moveTo>
                <a:lnTo>
                  <a:pt x="1520278" y="31495"/>
                </a:lnTo>
                <a:lnTo>
                  <a:pt x="1520278" y="24206"/>
                </a:lnTo>
                <a:lnTo>
                  <a:pt x="1542211" y="24206"/>
                </a:lnTo>
                <a:lnTo>
                  <a:pt x="1542211" y="31495"/>
                </a:lnTo>
                <a:close/>
              </a:path>
              <a:path w="1706245" h="55879">
                <a:moveTo>
                  <a:pt x="1512989" y="31495"/>
                </a:moveTo>
                <a:lnTo>
                  <a:pt x="1491068" y="31495"/>
                </a:lnTo>
                <a:lnTo>
                  <a:pt x="1491068" y="24206"/>
                </a:lnTo>
                <a:lnTo>
                  <a:pt x="1512989" y="24206"/>
                </a:lnTo>
                <a:lnTo>
                  <a:pt x="1512989" y="31495"/>
                </a:lnTo>
                <a:close/>
              </a:path>
              <a:path w="1706245" h="55879">
                <a:moveTo>
                  <a:pt x="1483766" y="31495"/>
                </a:moveTo>
                <a:lnTo>
                  <a:pt x="1461846" y="31495"/>
                </a:lnTo>
                <a:lnTo>
                  <a:pt x="1461846" y="24206"/>
                </a:lnTo>
                <a:lnTo>
                  <a:pt x="1483766" y="24206"/>
                </a:lnTo>
                <a:lnTo>
                  <a:pt x="1483766" y="31495"/>
                </a:lnTo>
                <a:close/>
              </a:path>
              <a:path w="1706245" h="55879">
                <a:moveTo>
                  <a:pt x="1454505" y="31495"/>
                </a:moveTo>
                <a:lnTo>
                  <a:pt x="1432572" y="31495"/>
                </a:lnTo>
                <a:lnTo>
                  <a:pt x="1432572" y="24206"/>
                </a:lnTo>
                <a:lnTo>
                  <a:pt x="1454505" y="24206"/>
                </a:lnTo>
                <a:lnTo>
                  <a:pt x="1454505" y="31495"/>
                </a:lnTo>
                <a:close/>
              </a:path>
              <a:path w="1706245" h="55879">
                <a:moveTo>
                  <a:pt x="1425282" y="31495"/>
                </a:moveTo>
                <a:lnTo>
                  <a:pt x="1403350" y="31495"/>
                </a:lnTo>
                <a:lnTo>
                  <a:pt x="1403350" y="24206"/>
                </a:lnTo>
                <a:lnTo>
                  <a:pt x="1425282" y="24206"/>
                </a:lnTo>
                <a:lnTo>
                  <a:pt x="1425282" y="31495"/>
                </a:lnTo>
                <a:close/>
              </a:path>
              <a:path w="1706245" h="55879">
                <a:moveTo>
                  <a:pt x="1396060" y="31495"/>
                </a:moveTo>
                <a:lnTo>
                  <a:pt x="1374139" y="31495"/>
                </a:lnTo>
                <a:lnTo>
                  <a:pt x="1374139" y="24206"/>
                </a:lnTo>
                <a:lnTo>
                  <a:pt x="1396060" y="24206"/>
                </a:lnTo>
                <a:lnTo>
                  <a:pt x="1396060" y="31495"/>
                </a:lnTo>
                <a:close/>
              </a:path>
              <a:path w="1706245" h="55879">
                <a:moveTo>
                  <a:pt x="1366786" y="31495"/>
                </a:moveTo>
                <a:lnTo>
                  <a:pt x="1344866" y="31495"/>
                </a:lnTo>
                <a:lnTo>
                  <a:pt x="1344866" y="24206"/>
                </a:lnTo>
                <a:lnTo>
                  <a:pt x="1366786" y="24206"/>
                </a:lnTo>
                <a:lnTo>
                  <a:pt x="1366786" y="31495"/>
                </a:lnTo>
                <a:close/>
              </a:path>
              <a:path w="1706245" h="55879">
                <a:moveTo>
                  <a:pt x="1337576" y="31495"/>
                </a:moveTo>
                <a:lnTo>
                  <a:pt x="1315643" y="31495"/>
                </a:lnTo>
                <a:lnTo>
                  <a:pt x="1315643" y="24206"/>
                </a:lnTo>
                <a:lnTo>
                  <a:pt x="1337576" y="24206"/>
                </a:lnTo>
                <a:lnTo>
                  <a:pt x="1337576" y="31495"/>
                </a:lnTo>
                <a:close/>
              </a:path>
              <a:path w="1706245" h="55879">
                <a:moveTo>
                  <a:pt x="1308354" y="31495"/>
                </a:moveTo>
                <a:lnTo>
                  <a:pt x="1286421" y="31495"/>
                </a:lnTo>
                <a:lnTo>
                  <a:pt x="1286421" y="24206"/>
                </a:lnTo>
                <a:lnTo>
                  <a:pt x="1308354" y="24206"/>
                </a:lnTo>
                <a:lnTo>
                  <a:pt x="1308354" y="31495"/>
                </a:lnTo>
                <a:close/>
              </a:path>
              <a:path w="1706245" h="55879">
                <a:moveTo>
                  <a:pt x="1279080" y="31495"/>
                </a:moveTo>
                <a:lnTo>
                  <a:pt x="1257160" y="31495"/>
                </a:lnTo>
                <a:lnTo>
                  <a:pt x="1257160" y="24206"/>
                </a:lnTo>
                <a:lnTo>
                  <a:pt x="1279080" y="24206"/>
                </a:lnTo>
                <a:lnTo>
                  <a:pt x="1279080" y="31495"/>
                </a:lnTo>
                <a:close/>
              </a:path>
              <a:path w="1706245" h="55879">
                <a:moveTo>
                  <a:pt x="1249857" y="31495"/>
                </a:moveTo>
                <a:lnTo>
                  <a:pt x="1227937" y="31495"/>
                </a:lnTo>
                <a:lnTo>
                  <a:pt x="1227937" y="24206"/>
                </a:lnTo>
                <a:lnTo>
                  <a:pt x="1249857" y="24206"/>
                </a:lnTo>
                <a:lnTo>
                  <a:pt x="1249857" y="31495"/>
                </a:lnTo>
                <a:close/>
              </a:path>
              <a:path w="1706245" h="55879">
                <a:moveTo>
                  <a:pt x="1220647" y="31495"/>
                </a:moveTo>
                <a:lnTo>
                  <a:pt x="1198714" y="31495"/>
                </a:lnTo>
                <a:lnTo>
                  <a:pt x="1198714" y="24206"/>
                </a:lnTo>
                <a:lnTo>
                  <a:pt x="1220647" y="24206"/>
                </a:lnTo>
                <a:lnTo>
                  <a:pt x="1220647" y="31495"/>
                </a:lnTo>
                <a:close/>
              </a:path>
              <a:path w="1706245" h="55879">
                <a:moveTo>
                  <a:pt x="1191374" y="31495"/>
                </a:moveTo>
                <a:lnTo>
                  <a:pt x="1169441" y="31495"/>
                </a:lnTo>
                <a:lnTo>
                  <a:pt x="1169441" y="24206"/>
                </a:lnTo>
                <a:lnTo>
                  <a:pt x="1191374" y="24206"/>
                </a:lnTo>
                <a:lnTo>
                  <a:pt x="1191374" y="31495"/>
                </a:lnTo>
                <a:close/>
              </a:path>
              <a:path w="1706245" h="55879">
                <a:moveTo>
                  <a:pt x="1162151" y="31495"/>
                </a:moveTo>
                <a:lnTo>
                  <a:pt x="1140231" y="31495"/>
                </a:lnTo>
                <a:lnTo>
                  <a:pt x="1140231" y="24206"/>
                </a:lnTo>
                <a:lnTo>
                  <a:pt x="1162151" y="24206"/>
                </a:lnTo>
                <a:lnTo>
                  <a:pt x="1162151" y="31495"/>
                </a:lnTo>
                <a:close/>
              </a:path>
              <a:path w="1706245" h="55879">
                <a:moveTo>
                  <a:pt x="1132928" y="31495"/>
                </a:moveTo>
                <a:lnTo>
                  <a:pt x="1111008" y="31495"/>
                </a:lnTo>
                <a:lnTo>
                  <a:pt x="1111008" y="24206"/>
                </a:lnTo>
                <a:lnTo>
                  <a:pt x="1132928" y="24206"/>
                </a:lnTo>
                <a:lnTo>
                  <a:pt x="1132928" y="31495"/>
                </a:lnTo>
                <a:close/>
              </a:path>
              <a:path w="1706245" h="55879">
                <a:moveTo>
                  <a:pt x="1103668" y="31495"/>
                </a:moveTo>
                <a:lnTo>
                  <a:pt x="1081735" y="31495"/>
                </a:lnTo>
                <a:lnTo>
                  <a:pt x="1081735" y="24206"/>
                </a:lnTo>
                <a:lnTo>
                  <a:pt x="1103668" y="24206"/>
                </a:lnTo>
                <a:lnTo>
                  <a:pt x="1103668" y="31495"/>
                </a:lnTo>
                <a:close/>
              </a:path>
              <a:path w="1706245" h="55879">
                <a:moveTo>
                  <a:pt x="1074445" y="31495"/>
                </a:moveTo>
                <a:lnTo>
                  <a:pt x="1052512" y="31495"/>
                </a:lnTo>
                <a:lnTo>
                  <a:pt x="1052512" y="24206"/>
                </a:lnTo>
                <a:lnTo>
                  <a:pt x="1074445" y="24206"/>
                </a:lnTo>
                <a:lnTo>
                  <a:pt x="1074445" y="31495"/>
                </a:lnTo>
                <a:close/>
              </a:path>
              <a:path w="1706245" h="55879">
                <a:moveTo>
                  <a:pt x="1045222" y="31495"/>
                </a:moveTo>
                <a:lnTo>
                  <a:pt x="1023302" y="31495"/>
                </a:lnTo>
                <a:lnTo>
                  <a:pt x="1023302" y="24206"/>
                </a:lnTo>
                <a:lnTo>
                  <a:pt x="1045222" y="24206"/>
                </a:lnTo>
                <a:lnTo>
                  <a:pt x="1045222" y="31495"/>
                </a:lnTo>
                <a:close/>
              </a:path>
              <a:path w="1706245" h="55879">
                <a:moveTo>
                  <a:pt x="1015949" y="31495"/>
                </a:moveTo>
                <a:lnTo>
                  <a:pt x="994029" y="31495"/>
                </a:lnTo>
                <a:lnTo>
                  <a:pt x="994029" y="24206"/>
                </a:lnTo>
                <a:lnTo>
                  <a:pt x="1015949" y="24206"/>
                </a:lnTo>
                <a:lnTo>
                  <a:pt x="1015949" y="31495"/>
                </a:lnTo>
                <a:close/>
              </a:path>
              <a:path w="1706245" h="55879">
                <a:moveTo>
                  <a:pt x="986739" y="31495"/>
                </a:moveTo>
                <a:lnTo>
                  <a:pt x="964806" y="31495"/>
                </a:lnTo>
                <a:lnTo>
                  <a:pt x="964806" y="24206"/>
                </a:lnTo>
                <a:lnTo>
                  <a:pt x="986739" y="24206"/>
                </a:lnTo>
                <a:lnTo>
                  <a:pt x="986739" y="31495"/>
                </a:lnTo>
                <a:close/>
              </a:path>
              <a:path w="1706245" h="55879">
                <a:moveTo>
                  <a:pt x="957516" y="31495"/>
                </a:moveTo>
                <a:lnTo>
                  <a:pt x="935583" y="31495"/>
                </a:lnTo>
                <a:lnTo>
                  <a:pt x="935583" y="24206"/>
                </a:lnTo>
                <a:lnTo>
                  <a:pt x="957516" y="24206"/>
                </a:lnTo>
                <a:lnTo>
                  <a:pt x="957516" y="31495"/>
                </a:lnTo>
                <a:close/>
              </a:path>
              <a:path w="1706245" h="55879">
                <a:moveTo>
                  <a:pt x="928243" y="31495"/>
                </a:moveTo>
                <a:lnTo>
                  <a:pt x="906322" y="31495"/>
                </a:lnTo>
                <a:lnTo>
                  <a:pt x="906322" y="24206"/>
                </a:lnTo>
                <a:lnTo>
                  <a:pt x="928243" y="24206"/>
                </a:lnTo>
                <a:lnTo>
                  <a:pt x="928243" y="31495"/>
                </a:lnTo>
                <a:close/>
              </a:path>
              <a:path w="1706245" h="55879">
                <a:moveTo>
                  <a:pt x="899020" y="31495"/>
                </a:moveTo>
                <a:lnTo>
                  <a:pt x="877100" y="31495"/>
                </a:lnTo>
                <a:lnTo>
                  <a:pt x="877100" y="24206"/>
                </a:lnTo>
                <a:lnTo>
                  <a:pt x="899020" y="24206"/>
                </a:lnTo>
                <a:lnTo>
                  <a:pt x="899020" y="31495"/>
                </a:lnTo>
                <a:close/>
              </a:path>
              <a:path w="1706245" h="55879">
                <a:moveTo>
                  <a:pt x="869810" y="31495"/>
                </a:moveTo>
                <a:lnTo>
                  <a:pt x="847877" y="31495"/>
                </a:lnTo>
                <a:lnTo>
                  <a:pt x="847877" y="24206"/>
                </a:lnTo>
                <a:lnTo>
                  <a:pt x="869810" y="24206"/>
                </a:lnTo>
                <a:lnTo>
                  <a:pt x="869810" y="31495"/>
                </a:lnTo>
                <a:close/>
              </a:path>
              <a:path w="1706245" h="55879">
                <a:moveTo>
                  <a:pt x="840536" y="31495"/>
                </a:moveTo>
                <a:lnTo>
                  <a:pt x="818603" y="31495"/>
                </a:lnTo>
                <a:lnTo>
                  <a:pt x="818603" y="24206"/>
                </a:lnTo>
                <a:lnTo>
                  <a:pt x="840536" y="24206"/>
                </a:lnTo>
                <a:lnTo>
                  <a:pt x="840536" y="31495"/>
                </a:lnTo>
                <a:close/>
              </a:path>
              <a:path w="1706245" h="55879">
                <a:moveTo>
                  <a:pt x="811314" y="31495"/>
                </a:moveTo>
                <a:lnTo>
                  <a:pt x="789393" y="31495"/>
                </a:lnTo>
                <a:lnTo>
                  <a:pt x="789393" y="24206"/>
                </a:lnTo>
                <a:lnTo>
                  <a:pt x="811314" y="24206"/>
                </a:lnTo>
                <a:lnTo>
                  <a:pt x="811314" y="31495"/>
                </a:lnTo>
                <a:close/>
              </a:path>
              <a:path w="1706245" h="55879">
                <a:moveTo>
                  <a:pt x="782091" y="31495"/>
                </a:moveTo>
                <a:lnTo>
                  <a:pt x="760171" y="31495"/>
                </a:lnTo>
                <a:lnTo>
                  <a:pt x="760171" y="24206"/>
                </a:lnTo>
                <a:lnTo>
                  <a:pt x="782091" y="24206"/>
                </a:lnTo>
                <a:lnTo>
                  <a:pt x="782091" y="31495"/>
                </a:lnTo>
                <a:close/>
              </a:path>
              <a:path w="1706245" h="55879">
                <a:moveTo>
                  <a:pt x="752830" y="31495"/>
                </a:moveTo>
                <a:lnTo>
                  <a:pt x="730897" y="31495"/>
                </a:lnTo>
                <a:lnTo>
                  <a:pt x="730897" y="24206"/>
                </a:lnTo>
                <a:lnTo>
                  <a:pt x="752830" y="24206"/>
                </a:lnTo>
                <a:lnTo>
                  <a:pt x="752830" y="31495"/>
                </a:lnTo>
                <a:close/>
              </a:path>
              <a:path w="1706245" h="55879">
                <a:moveTo>
                  <a:pt x="723607" y="31495"/>
                </a:moveTo>
                <a:lnTo>
                  <a:pt x="701675" y="31495"/>
                </a:lnTo>
                <a:lnTo>
                  <a:pt x="701675" y="24206"/>
                </a:lnTo>
                <a:lnTo>
                  <a:pt x="723607" y="24206"/>
                </a:lnTo>
                <a:lnTo>
                  <a:pt x="723607" y="31495"/>
                </a:lnTo>
                <a:close/>
              </a:path>
              <a:path w="1706245" h="55879">
                <a:moveTo>
                  <a:pt x="694385" y="31495"/>
                </a:moveTo>
                <a:lnTo>
                  <a:pt x="672464" y="31495"/>
                </a:lnTo>
                <a:lnTo>
                  <a:pt x="672464" y="24206"/>
                </a:lnTo>
                <a:lnTo>
                  <a:pt x="694385" y="24206"/>
                </a:lnTo>
                <a:lnTo>
                  <a:pt x="694385" y="31495"/>
                </a:lnTo>
                <a:close/>
              </a:path>
              <a:path w="1706245" h="55879">
                <a:moveTo>
                  <a:pt x="665111" y="31495"/>
                </a:moveTo>
                <a:lnTo>
                  <a:pt x="643191" y="31495"/>
                </a:lnTo>
                <a:lnTo>
                  <a:pt x="643191" y="24206"/>
                </a:lnTo>
                <a:lnTo>
                  <a:pt x="665111" y="24206"/>
                </a:lnTo>
                <a:lnTo>
                  <a:pt x="665111" y="31495"/>
                </a:lnTo>
                <a:close/>
              </a:path>
              <a:path w="1706245" h="55879">
                <a:moveTo>
                  <a:pt x="635901" y="31495"/>
                </a:moveTo>
                <a:lnTo>
                  <a:pt x="613968" y="31495"/>
                </a:lnTo>
                <a:lnTo>
                  <a:pt x="613968" y="24206"/>
                </a:lnTo>
                <a:lnTo>
                  <a:pt x="635901" y="24206"/>
                </a:lnTo>
                <a:lnTo>
                  <a:pt x="635901" y="31495"/>
                </a:lnTo>
                <a:close/>
              </a:path>
              <a:path w="1706245" h="55879">
                <a:moveTo>
                  <a:pt x="606679" y="31495"/>
                </a:moveTo>
                <a:lnTo>
                  <a:pt x="584746" y="31495"/>
                </a:lnTo>
                <a:lnTo>
                  <a:pt x="584746" y="24206"/>
                </a:lnTo>
                <a:lnTo>
                  <a:pt x="606679" y="24206"/>
                </a:lnTo>
                <a:lnTo>
                  <a:pt x="606679" y="31495"/>
                </a:lnTo>
                <a:close/>
              </a:path>
              <a:path w="1706245" h="55879">
                <a:moveTo>
                  <a:pt x="577456" y="31495"/>
                </a:moveTo>
                <a:lnTo>
                  <a:pt x="555536" y="31495"/>
                </a:lnTo>
                <a:lnTo>
                  <a:pt x="555536" y="24206"/>
                </a:lnTo>
                <a:lnTo>
                  <a:pt x="577456" y="24206"/>
                </a:lnTo>
                <a:lnTo>
                  <a:pt x="577456" y="31495"/>
                </a:lnTo>
                <a:close/>
              </a:path>
              <a:path w="1706245" h="55879">
                <a:moveTo>
                  <a:pt x="548182" y="31495"/>
                </a:moveTo>
                <a:lnTo>
                  <a:pt x="526262" y="31495"/>
                </a:lnTo>
                <a:lnTo>
                  <a:pt x="526262" y="24206"/>
                </a:lnTo>
                <a:lnTo>
                  <a:pt x="548182" y="24206"/>
                </a:lnTo>
                <a:lnTo>
                  <a:pt x="548182" y="31495"/>
                </a:lnTo>
                <a:close/>
              </a:path>
              <a:path w="1706245" h="55879">
                <a:moveTo>
                  <a:pt x="518972" y="31495"/>
                </a:moveTo>
                <a:lnTo>
                  <a:pt x="497039" y="31495"/>
                </a:lnTo>
                <a:lnTo>
                  <a:pt x="497039" y="24206"/>
                </a:lnTo>
                <a:lnTo>
                  <a:pt x="518972" y="24206"/>
                </a:lnTo>
                <a:lnTo>
                  <a:pt x="518972" y="31495"/>
                </a:lnTo>
                <a:close/>
              </a:path>
              <a:path w="1706245" h="55879">
                <a:moveTo>
                  <a:pt x="489750" y="31495"/>
                </a:moveTo>
                <a:lnTo>
                  <a:pt x="467817" y="31495"/>
                </a:lnTo>
                <a:lnTo>
                  <a:pt x="467817" y="24206"/>
                </a:lnTo>
                <a:lnTo>
                  <a:pt x="489750" y="24206"/>
                </a:lnTo>
                <a:lnTo>
                  <a:pt x="489750" y="31495"/>
                </a:lnTo>
                <a:close/>
              </a:path>
              <a:path w="1706245" h="55879">
                <a:moveTo>
                  <a:pt x="460476" y="31495"/>
                </a:moveTo>
                <a:lnTo>
                  <a:pt x="438556" y="31495"/>
                </a:lnTo>
                <a:lnTo>
                  <a:pt x="438556" y="24206"/>
                </a:lnTo>
                <a:lnTo>
                  <a:pt x="460476" y="24206"/>
                </a:lnTo>
                <a:lnTo>
                  <a:pt x="460476" y="31495"/>
                </a:lnTo>
                <a:close/>
              </a:path>
              <a:path w="1706245" h="55879">
                <a:moveTo>
                  <a:pt x="431253" y="31495"/>
                </a:moveTo>
                <a:lnTo>
                  <a:pt x="409333" y="31495"/>
                </a:lnTo>
                <a:lnTo>
                  <a:pt x="409333" y="24206"/>
                </a:lnTo>
                <a:lnTo>
                  <a:pt x="431253" y="24206"/>
                </a:lnTo>
                <a:lnTo>
                  <a:pt x="431253" y="31495"/>
                </a:lnTo>
                <a:close/>
              </a:path>
              <a:path w="1706245" h="55879">
                <a:moveTo>
                  <a:pt x="402043" y="31495"/>
                </a:moveTo>
                <a:lnTo>
                  <a:pt x="380111" y="31495"/>
                </a:lnTo>
                <a:lnTo>
                  <a:pt x="380111" y="24206"/>
                </a:lnTo>
                <a:lnTo>
                  <a:pt x="402043" y="24206"/>
                </a:lnTo>
                <a:lnTo>
                  <a:pt x="402043" y="31495"/>
                </a:lnTo>
                <a:close/>
              </a:path>
              <a:path w="1706245" h="55879">
                <a:moveTo>
                  <a:pt x="372770" y="31495"/>
                </a:moveTo>
                <a:lnTo>
                  <a:pt x="350837" y="31495"/>
                </a:lnTo>
                <a:lnTo>
                  <a:pt x="350837" y="24206"/>
                </a:lnTo>
                <a:lnTo>
                  <a:pt x="372770" y="24206"/>
                </a:lnTo>
                <a:lnTo>
                  <a:pt x="372770" y="31495"/>
                </a:lnTo>
                <a:close/>
              </a:path>
              <a:path w="1706245" h="55879">
                <a:moveTo>
                  <a:pt x="343547" y="31495"/>
                </a:moveTo>
                <a:lnTo>
                  <a:pt x="321627" y="31495"/>
                </a:lnTo>
                <a:lnTo>
                  <a:pt x="321627" y="24206"/>
                </a:lnTo>
                <a:lnTo>
                  <a:pt x="343547" y="24206"/>
                </a:lnTo>
                <a:lnTo>
                  <a:pt x="343547" y="31495"/>
                </a:lnTo>
                <a:close/>
              </a:path>
              <a:path w="1706245" h="55879">
                <a:moveTo>
                  <a:pt x="314325" y="31495"/>
                </a:moveTo>
                <a:lnTo>
                  <a:pt x="292404" y="31495"/>
                </a:lnTo>
                <a:lnTo>
                  <a:pt x="292404" y="24206"/>
                </a:lnTo>
                <a:lnTo>
                  <a:pt x="314325" y="24206"/>
                </a:lnTo>
                <a:lnTo>
                  <a:pt x="314325" y="31495"/>
                </a:lnTo>
                <a:close/>
              </a:path>
              <a:path w="1706245" h="55879">
                <a:moveTo>
                  <a:pt x="285064" y="31495"/>
                </a:moveTo>
                <a:lnTo>
                  <a:pt x="263131" y="31495"/>
                </a:lnTo>
                <a:lnTo>
                  <a:pt x="263131" y="24206"/>
                </a:lnTo>
                <a:lnTo>
                  <a:pt x="285064" y="24206"/>
                </a:lnTo>
                <a:lnTo>
                  <a:pt x="285064" y="31495"/>
                </a:lnTo>
                <a:close/>
              </a:path>
              <a:path w="1706245" h="55879">
                <a:moveTo>
                  <a:pt x="255841" y="31495"/>
                </a:moveTo>
                <a:lnTo>
                  <a:pt x="233908" y="31495"/>
                </a:lnTo>
                <a:lnTo>
                  <a:pt x="233908" y="24206"/>
                </a:lnTo>
                <a:lnTo>
                  <a:pt x="255841" y="24206"/>
                </a:lnTo>
                <a:lnTo>
                  <a:pt x="255841" y="31495"/>
                </a:lnTo>
                <a:close/>
              </a:path>
              <a:path w="1706245" h="55879">
                <a:moveTo>
                  <a:pt x="226618" y="31495"/>
                </a:moveTo>
                <a:lnTo>
                  <a:pt x="204698" y="31495"/>
                </a:lnTo>
                <a:lnTo>
                  <a:pt x="204698" y="24206"/>
                </a:lnTo>
                <a:lnTo>
                  <a:pt x="226618" y="24206"/>
                </a:lnTo>
                <a:lnTo>
                  <a:pt x="226618" y="31495"/>
                </a:lnTo>
                <a:close/>
              </a:path>
              <a:path w="1706245" h="55879">
                <a:moveTo>
                  <a:pt x="197345" y="31495"/>
                </a:moveTo>
                <a:lnTo>
                  <a:pt x="175425" y="31495"/>
                </a:lnTo>
                <a:lnTo>
                  <a:pt x="175425" y="24206"/>
                </a:lnTo>
                <a:lnTo>
                  <a:pt x="197345" y="24206"/>
                </a:lnTo>
                <a:lnTo>
                  <a:pt x="197345" y="31495"/>
                </a:lnTo>
                <a:close/>
              </a:path>
              <a:path w="1706245" h="55879">
                <a:moveTo>
                  <a:pt x="168135" y="31495"/>
                </a:moveTo>
                <a:lnTo>
                  <a:pt x="146202" y="31495"/>
                </a:lnTo>
                <a:lnTo>
                  <a:pt x="146202" y="24206"/>
                </a:lnTo>
                <a:lnTo>
                  <a:pt x="168135" y="24206"/>
                </a:lnTo>
                <a:lnTo>
                  <a:pt x="168135" y="31495"/>
                </a:lnTo>
                <a:close/>
              </a:path>
              <a:path w="1706245" h="55879">
                <a:moveTo>
                  <a:pt x="138912" y="31495"/>
                </a:moveTo>
                <a:lnTo>
                  <a:pt x="116979" y="31495"/>
                </a:lnTo>
                <a:lnTo>
                  <a:pt x="116979" y="24206"/>
                </a:lnTo>
                <a:lnTo>
                  <a:pt x="138912" y="24206"/>
                </a:lnTo>
                <a:lnTo>
                  <a:pt x="138912" y="31495"/>
                </a:lnTo>
                <a:close/>
              </a:path>
              <a:path w="1706245" h="55879">
                <a:moveTo>
                  <a:pt x="109639" y="31495"/>
                </a:moveTo>
                <a:lnTo>
                  <a:pt x="87718" y="31495"/>
                </a:lnTo>
                <a:lnTo>
                  <a:pt x="87718" y="24206"/>
                </a:lnTo>
                <a:lnTo>
                  <a:pt x="109639" y="24206"/>
                </a:lnTo>
                <a:lnTo>
                  <a:pt x="109639" y="31495"/>
                </a:lnTo>
                <a:close/>
              </a:path>
              <a:path w="1706245" h="55879">
                <a:moveTo>
                  <a:pt x="80416" y="31495"/>
                </a:moveTo>
                <a:lnTo>
                  <a:pt x="58496" y="31495"/>
                </a:lnTo>
                <a:lnTo>
                  <a:pt x="58496" y="24206"/>
                </a:lnTo>
                <a:lnTo>
                  <a:pt x="80416" y="24206"/>
                </a:lnTo>
                <a:lnTo>
                  <a:pt x="80416" y="31495"/>
                </a:lnTo>
                <a:close/>
              </a:path>
              <a:path w="1706245" h="55879">
                <a:moveTo>
                  <a:pt x="51206" y="31495"/>
                </a:moveTo>
                <a:lnTo>
                  <a:pt x="29273" y="31495"/>
                </a:lnTo>
                <a:lnTo>
                  <a:pt x="29273" y="24206"/>
                </a:lnTo>
                <a:lnTo>
                  <a:pt x="51206" y="24206"/>
                </a:lnTo>
                <a:lnTo>
                  <a:pt x="51206" y="31495"/>
                </a:lnTo>
                <a:close/>
              </a:path>
              <a:path w="1706245" h="55879">
                <a:moveTo>
                  <a:pt x="21932" y="31495"/>
                </a:moveTo>
                <a:lnTo>
                  <a:pt x="0" y="31495"/>
                </a:lnTo>
                <a:lnTo>
                  <a:pt x="0" y="24206"/>
                </a:lnTo>
                <a:lnTo>
                  <a:pt x="21932" y="24206"/>
                </a:lnTo>
                <a:lnTo>
                  <a:pt x="21932" y="31495"/>
                </a:lnTo>
                <a:close/>
              </a:path>
              <a:path w="1706245" h="55879">
                <a:moveTo>
                  <a:pt x="1650364" y="55702"/>
                </a:moveTo>
                <a:lnTo>
                  <a:pt x="1650364" y="31495"/>
                </a:lnTo>
                <a:lnTo>
                  <a:pt x="1637258" y="31495"/>
                </a:lnTo>
                <a:lnTo>
                  <a:pt x="1637258" y="24206"/>
                </a:lnTo>
                <a:lnTo>
                  <a:pt x="1650364" y="24206"/>
                </a:lnTo>
                <a:lnTo>
                  <a:pt x="1650364" y="0"/>
                </a:lnTo>
                <a:lnTo>
                  <a:pt x="1706016" y="27825"/>
                </a:lnTo>
                <a:lnTo>
                  <a:pt x="1650364" y="55702"/>
                </a:lnTo>
                <a:close/>
              </a:path>
            </a:pathLst>
          </a:custGeom>
          <a:solidFill>
            <a:srgbClr val="00A4E4">
              <a:alpha val="9685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27197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156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156">
                <a:spcBef>
                  <a:spcPts val="64"/>
                </a:spcBef>
              </a:pPr>
              <a:t>191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280544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Mechanism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6670" y="5874656"/>
            <a:ext cx="144076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192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7876"/>
            <a:ext cx="7037229" cy="2585558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R="6005317" algn="ctr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2</a:t>
            </a:r>
            <a:r>
              <a:rPr sz="1861" spc="5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Phases</a:t>
            </a:r>
            <a:endParaRPr sz="1861">
              <a:latin typeface="Times New Roman"/>
              <a:cs typeface="Times New Roman"/>
            </a:endParaRPr>
          </a:p>
          <a:p>
            <a:pPr marR="6027794" algn="ctr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32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Mark</a:t>
            </a:r>
            <a:endParaRPr sz="1543">
              <a:latin typeface="Times New Roman"/>
              <a:cs typeface="Times New Roman"/>
            </a:endParaRPr>
          </a:p>
          <a:p>
            <a:pPr marL="376917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Retrieve all references stored in the repository </a:t>
            </a:r>
            <a:r>
              <a:rPr sz="1407" spc="14" dirty="0">
                <a:latin typeface="Times New Roman"/>
                <a:cs typeface="Times New Roman"/>
              </a:rPr>
              <a:t>by </a:t>
            </a:r>
            <a:r>
              <a:rPr sz="1407" spc="9" dirty="0">
                <a:latin typeface="Times New Roman"/>
                <a:cs typeface="Times New Roman"/>
              </a:rPr>
              <a:t>iterating </a:t>
            </a:r>
            <a:r>
              <a:rPr sz="1407" spc="5" dirty="0">
                <a:latin typeface="Times New Roman"/>
                <a:cs typeface="Times New Roman"/>
              </a:rPr>
              <a:t>over </a:t>
            </a:r>
            <a:r>
              <a:rPr sz="1407" spc="9" dirty="0">
                <a:latin typeface="Times New Roman"/>
                <a:cs typeface="Times New Roman"/>
              </a:rPr>
              <a:t>the node</a:t>
            </a:r>
            <a:r>
              <a:rPr sz="1407" spc="-41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store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476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14" dirty="0">
                <a:latin typeface="Times New Roman"/>
                <a:cs typeface="Times New Roman"/>
              </a:rPr>
              <a:t>Mark </a:t>
            </a:r>
            <a:r>
              <a:rPr sz="1407" spc="9" dirty="0">
                <a:latin typeface="Times New Roman"/>
                <a:cs typeface="Times New Roman"/>
              </a:rPr>
              <a:t>the starting time </a:t>
            </a:r>
            <a:r>
              <a:rPr sz="1407" spc="14" dirty="0">
                <a:latin typeface="Times New Roman"/>
                <a:cs typeface="Times New Roman"/>
              </a:rPr>
              <a:t>by </a:t>
            </a:r>
            <a:r>
              <a:rPr sz="1407" spc="9" dirty="0">
                <a:latin typeface="Times New Roman"/>
                <a:cs typeface="Times New Roman"/>
              </a:rPr>
              <a:t>registering the starting</a:t>
            </a:r>
            <a:r>
              <a:rPr sz="1407" spc="-23" dirty="0">
                <a:latin typeface="Times New Roman"/>
                <a:cs typeface="Times New Roman"/>
              </a:rPr>
              <a:t> </a:t>
            </a:r>
            <a:r>
              <a:rPr sz="1407" spc="14" dirty="0">
                <a:latin typeface="Times New Roman"/>
                <a:cs typeface="Times New Roman"/>
              </a:rPr>
              <a:t>timestamp</a:t>
            </a:r>
            <a:endParaRPr sz="1407">
              <a:latin typeface="Times New Roman"/>
              <a:cs typeface="Times New Roman"/>
            </a:endParaRPr>
          </a:p>
          <a:p>
            <a:pPr marL="510625">
              <a:spcBef>
                <a:spcPts val="486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5" dirty="0">
                <a:latin typeface="Times New Roman"/>
                <a:cs typeface="Times New Roman"/>
              </a:rPr>
              <a:t>Create </a:t>
            </a:r>
            <a:r>
              <a:rPr sz="1180" spc="-9" dirty="0">
                <a:latin typeface="Times New Roman"/>
                <a:cs typeface="Times New Roman"/>
              </a:rPr>
              <a:t>the </a:t>
            </a:r>
            <a:r>
              <a:rPr sz="1180" spc="-5" dirty="0">
                <a:latin typeface="Times New Roman"/>
                <a:cs typeface="Times New Roman"/>
              </a:rPr>
              <a:t>file </a:t>
            </a:r>
            <a:r>
              <a:rPr sz="1180" spc="-9" dirty="0">
                <a:latin typeface="Times New Roman"/>
                <a:cs typeface="Times New Roman"/>
              </a:rPr>
              <a:t>markedTimestamp-xxx-xxxxxx-xxxxxin </a:t>
            </a:r>
            <a:r>
              <a:rPr sz="1180" spc="-14" dirty="0">
                <a:latin typeface="Times New Roman"/>
                <a:cs typeface="Times New Roman"/>
              </a:rPr>
              <a:t>the</a:t>
            </a:r>
            <a:r>
              <a:rPr sz="1180" spc="5" dirty="0">
                <a:latin typeface="Times New Roman"/>
                <a:cs typeface="Times New Roman"/>
              </a:rPr>
              <a:t> </a:t>
            </a:r>
            <a:r>
              <a:rPr sz="1180" spc="-5" dirty="0">
                <a:latin typeface="Times New Roman"/>
                <a:cs typeface="Times New Roman"/>
              </a:rPr>
              <a:t>DataStore</a:t>
            </a:r>
            <a:endParaRPr sz="1180">
              <a:latin typeface="Times New Roman"/>
              <a:cs typeface="Times New Roman"/>
            </a:endParaRPr>
          </a:p>
          <a:p>
            <a:pPr marL="194222">
              <a:spcBef>
                <a:spcPts val="454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Sweep</a:t>
            </a:r>
            <a:endParaRPr sz="1543">
              <a:latin typeface="Times New Roman"/>
              <a:cs typeface="Times New Roman"/>
            </a:endParaRPr>
          </a:p>
          <a:p>
            <a:pPr marL="376917">
              <a:spcBef>
                <a:spcPts val="517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Prepare a candidate list </a:t>
            </a:r>
            <a:r>
              <a:rPr sz="1407" spc="5" dirty="0">
                <a:latin typeface="Times New Roman"/>
                <a:cs typeface="Times New Roman"/>
              </a:rPr>
              <a:t>of </a:t>
            </a:r>
            <a:r>
              <a:rPr sz="1407" spc="9" dirty="0">
                <a:latin typeface="Times New Roman"/>
                <a:cs typeface="Times New Roman"/>
              </a:rPr>
              <a:t>all garbage blobs </a:t>
            </a:r>
            <a:r>
              <a:rPr sz="1407" spc="14" dirty="0">
                <a:latin typeface="Times New Roman"/>
                <a:cs typeface="Times New Roman"/>
              </a:rPr>
              <a:t>by </a:t>
            </a:r>
            <a:r>
              <a:rPr sz="1407" spc="9" dirty="0">
                <a:latin typeface="Times New Roman"/>
                <a:cs typeface="Times New Roman"/>
              </a:rPr>
              <a:t>identifying blobs not</a:t>
            </a:r>
            <a:r>
              <a:rPr sz="1407" spc="-14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referred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481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Delete all the candidates older than the configured age from the start time recorded</a:t>
            </a:r>
            <a:r>
              <a:rPr sz="1407" spc="18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above</a:t>
            </a:r>
            <a:endParaRPr sz="1407">
              <a:latin typeface="Times New Roman"/>
              <a:cs typeface="Times New Roman"/>
            </a:endParaRPr>
          </a:p>
          <a:p>
            <a:pPr marL="510625">
              <a:spcBef>
                <a:spcPts val="462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Default </a:t>
            </a:r>
            <a:r>
              <a:rPr sz="1180" spc="-5" dirty="0">
                <a:latin typeface="Times New Roman"/>
                <a:cs typeface="Times New Roman"/>
              </a:rPr>
              <a:t>is </a:t>
            </a:r>
            <a:r>
              <a:rPr sz="1180" spc="-9" dirty="0">
                <a:latin typeface="Times New Roman"/>
                <a:cs typeface="Times New Roman"/>
              </a:rPr>
              <a:t>blobs </a:t>
            </a:r>
            <a:r>
              <a:rPr sz="1180" spc="-5" dirty="0">
                <a:latin typeface="Times New Roman"/>
                <a:cs typeface="Times New Roman"/>
              </a:rPr>
              <a:t>older </a:t>
            </a:r>
            <a:r>
              <a:rPr sz="1180" spc="-9" dirty="0">
                <a:latin typeface="Times New Roman"/>
                <a:cs typeface="Times New Roman"/>
              </a:rPr>
              <a:t>than 24</a:t>
            </a:r>
            <a:r>
              <a:rPr sz="1180" spc="-23" dirty="0">
                <a:latin typeface="Times New Roman"/>
                <a:cs typeface="Times New Roman"/>
              </a:rPr>
              <a:t> </a:t>
            </a:r>
            <a:r>
              <a:rPr sz="1180" spc="-9" dirty="0">
                <a:latin typeface="Times New Roman"/>
                <a:cs typeface="Times New Roman"/>
              </a:rPr>
              <a:t>hours</a:t>
            </a:r>
            <a:endParaRPr sz="118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918511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Shared</a:t>
            </a:r>
            <a:r>
              <a:rPr spc="-41" dirty="0"/>
              <a:t> </a:t>
            </a:r>
            <a:r>
              <a:rPr spc="14" dirty="0"/>
              <a:t>DataStore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6670" y="5874656"/>
            <a:ext cx="144076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193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2" y="1628292"/>
            <a:ext cx="9269826" cy="924609"/>
          </a:xfrm>
          <a:prstGeom prst="rect">
            <a:avLst/>
          </a:prstGeom>
        </p:spPr>
        <p:txBody>
          <a:bodyPr vert="horz" wrap="square" lIns="0" tIns="22476" rIns="0" bIns="0" rtlCol="0">
            <a:spAutoFit/>
          </a:bodyPr>
          <a:lstStyle/>
          <a:p>
            <a:pPr marL="193646" marR="4611" indent="-182695">
              <a:lnSpc>
                <a:spcPts val="2215"/>
              </a:lnSpc>
              <a:spcBef>
                <a:spcPts val="177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Sharedrefers to 2 different repositories sharing the same DataStore e.g. an author cluster sharing  </a:t>
            </a:r>
            <a:r>
              <a:rPr sz="1861" dirty="0">
                <a:latin typeface="Times New Roman"/>
                <a:cs typeface="Times New Roman"/>
              </a:rPr>
              <a:t>the </a:t>
            </a:r>
            <a:r>
              <a:rPr sz="1861" spc="-9" dirty="0">
                <a:latin typeface="Times New Roman"/>
                <a:cs typeface="Times New Roman"/>
              </a:rPr>
              <a:t>same </a:t>
            </a:r>
            <a:r>
              <a:rPr sz="1861" spc="-5" dirty="0">
                <a:latin typeface="Times New Roman"/>
                <a:cs typeface="Times New Roman"/>
              </a:rPr>
              <a:t>DataStore with a publish</a:t>
            </a:r>
            <a:r>
              <a:rPr sz="1861" spc="-1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farm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39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Enables binary less replication </a:t>
            </a:r>
            <a:r>
              <a:rPr sz="1861" spc="-9" dirty="0">
                <a:latin typeface="Times New Roman"/>
                <a:cs typeface="Times New Roman"/>
              </a:rPr>
              <a:t>as </a:t>
            </a:r>
            <a:r>
              <a:rPr sz="1861" spc="-5" dirty="0">
                <a:latin typeface="Times New Roman"/>
                <a:cs typeface="Times New Roman"/>
              </a:rPr>
              <a:t>the binary already available in the</a:t>
            </a:r>
            <a:r>
              <a:rPr sz="1861" spc="-208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DataStore</a:t>
            </a:r>
            <a:endParaRPr sz="186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1" y="1628292"/>
            <a:ext cx="4450208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Repository 1 connects to the DataStore and</a:t>
            </a:r>
            <a:r>
              <a:rPr sz="1588" spc="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registers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918511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Shared</a:t>
            </a:r>
            <a:r>
              <a:rPr spc="-41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DataStore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980382" y="2989385"/>
            <a:ext cx="1496658" cy="1145689"/>
            <a:chOff x="3015602" y="3293859"/>
            <a:chExt cx="1649095" cy="1262380"/>
          </a:xfrm>
        </p:grpSpPr>
        <p:sp>
          <p:nvSpPr>
            <p:cNvPr id="12" name="object 12"/>
            <p:cNvSpPr/>
            <p:nvPr/>
          </p:nvSpPr>
          <p:spPr>
            <a:xfrm>
              <a:off x="3025127" y="3303384"/>
              <a:ext cx="1630045" cy="1243330"/>
            </a:xfrm>
            <a:custGeom>
              <a:avLst/>
              <a:gdLst/>
              <a:ahLst/>
              <a:cxnLst/>
              <a:rect l="l" t="t" r="r" b="b"/>
              <a:pathLst>
                <a:path w="1630045" h="1243329">
                  <a:moveTo>
                    <a:pt x="1422653" y="1242872"/>
                  </a:moveTo>
                  <a:lnTo>
                    <a:pt x="207124" y="1242872"/>
                  </a:lnTo>
                  <a:lnTo>
                    <a:pt x="159629" y="1237400"/>
                  </a:lnTo>
                  <a:lnTo>
                    <a:pt x="116031" y="1221812"/>
                  </a:lnTo>
                  <a:lnTo>
                    <a:pt x="77574" y="1197353"/>
                  </a:lnTo>
                  <a:lnTo>
                    <a:pt x="45499" y="1165267"/>
                  </a:lnTo>
                  <a:lnTo>
                    <a:pt x="21050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lnTo>
                    <a:pt x="5469" y="159629"/>
                  </a:lnTo>
                  <a:lnTo>
                    <a:pt x="21050" y="116031"/>
                  </a:lnTo>
                  <a:lnTo>
                    <a:pt x="45499" y="77574"/>
                  </a:lnTo>
                  <a:lnTo>
                    <a:pt x="77574" y="45499"/>
                  </a:lnTo>
                  <a:lnTo>
                    <a:pt x="116031" y="21050"/>
                  </a:lnTo>
                  <a:lnTo>
                    <a:pt x="159629" y="5469"/>
                  </a:lnTo>
                  <a:lnTo>
                    <a:pt x="207124" y="0"/>
                  </a:lnTo>
                  <a:lnTo>
                    <a:pt x="1422653" y="0"/>
                  </a:lnTo>
                  <a:lnTo>
                    <a:pt x="1470148" y="5469"/>
                  </a:lnTo>
                  <a:lnTo>
                    <a:pt x="1513743" y="21050"/>
                  </a:lnTo>
                  <a:lnTo>
                    <a:pt x="1552198" y="45499"/>
                  </a:lnTo>
                  <a:lnTo>
                    <a:pt x="1584270" y="77574"/>
                  </a:lnTo>
                  <a:lnTo>
                    <a:pt x="1608717" y="116031"/>
                  </a:lnTo>
                  <a:lnTo>
                    <a:pt x="1624296" y="159629"/>
                  </a:lnTo>
                  <a:lnTo>
                    <a:pt x="1629765" y="207124"/>
                  </a:lnTo>
                  <a:lnTo>
                    <a:pt x="1629765" y="1035697"/>
                  </a:lnTo>
                  <a:lnTo>
                    <a:pt x="1624296" y="1083195"/>
                  </a:lnTo>
                  <a:lnTo>
                    <a:pt x="1608717" y="1126800"/>
                  </a:lnTo>
                  <a:lnTo>
                    <a:pt x="1584270" y="1165267"/>
                  </a:lnTo>
                  <a:lnTo>
                    <a:pt x="1552198" y="1197353"/>
                  </a:lnTo>
                  <a:lnTo>
                    <a:pt x="1513743" y="1221812"/>
                  </a:lnTo>
                  <a:lnTo>
                    <a:pt x="1470148" y="1237400"/>
                  </a:lnTo>
                  <a:lnTo>
                    <a:pt x="1422653" y="1242872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25127" y="3303384"/>
              <a:ext cx="1630045" cy="1243330"/>
            </a:xfrm>
            <a:custGeom>
              <a:avLst/>
              <a:gdLst/>
              <a:ahLst/>
              <a:cxnLst/>
              <a:rect l="l" t="t" r="r" b="b"/>
              <a:pathLst>
                <a:path w="1630045" h="1243329">
                  <a:moveTo>
                    <a:pt x="0" y="207124"/>
                  </a:moveTo>
                  <a:lnTo>
                    <a:pt x="5469" y="159629"/>
                  </a:lnTo>
                  <a:lnTo>
                    <a:pt x="21050" y="116031"/>
                  </a:lnTo>
                  <a:lnTo>
                    <a:pt x="45499" y="77574"/>
                  </a:lnTo>
                  <a:lnTo>
                    <a:pt x="77574" y="45499"/>
                  </a:lnTo>
                  <a:lnTo>
                    <a:pt x="116031" y="21050"/>
                  </a:lnTo>
                  <a:lnTo>
                    <a:pt x="159629" y="5469"/>
                  </a:lnTo>
                  <a:lnTo>
                    <a:pt x="207124" y="0"/>
                  </a:lnTo>
                  <a:lnTo>
                    <a:pt x="1422653" y="0"/>
                  </a:lnTo>
                  <a:lnTo>
                    <a:pt x="1470148" y="5469"/>
                  </a:lnTo>
                  <a:lnTo>
                    <a:pt x="1513743" y="21050"/>
                  </a:lnTo>
                  <a:lnTo>
                    <a:pt x="1552198" y="45499"/>
                  </a:lnTo>
                  <a:lnTo>
                    <a:pt x="1584270" y="77574"/>
                  </a:lnTo>
                  <a:lnTo>
                    <a:pt x="1608717" y="116031"/>
                  </a:lnTo>
                  <a:lnTo>
                    <a:pt x="1624296" y="159629"/>
                  </a:lnTo>
                  <a:lnTo>
                    <a:pt x="1629765" y="207124"/>
                  </a:lnTo>
                  <a:lnTo>
                    <a:pt x="1629765" y="1035697"/>
                  </a:lnTo>
                  <a:lnTo>
                    <a:pt x="1624296" y="1083195"/>
                  </a:lnTo>
                  <a:lnTo>
                    <a:pt x="1608717" y="1126800"/>
                  </a:lnTo>
                  <a:lnTo>
                    <a:pt x="1584270" y="1165267"/>
                  </a:lnTo>
                  <a:lnTo>
                    <a:pt x="1552198" y="1197353"/>
                  </a:lnTo>
                  <a:lnTo>
                    <a:pt x="1513743" y="1221812"/>
                  </a:lnTo>
                  <a:lnTo>
                    <a:pt x="1470148" y="1237400"/>
                  </a:lnTo>
                  <a:lnTo>
                    <a:pt x="1422653" y="1242872"/>
                  </a:lnTo>
                  <a:lnTo>
                    <a:pt x="207124" y="1242872"/>
                  </a:lnTo>
                  <a:lnTo>
                    <a:pt x="159629" y="1237400"/>
                  </a:lnTo>
                  <a:lnTo>
                    <a:pt x="116031" y="1221812"/>
                  </a:lnTo>
                  <a:lnTo>
                    <a:pt x="77574" y="1197353"/>
                  </a:lnTo>
                  <a:lnTo>
                    <a:pt x="45499" y="1165267"/>
                  </a:lnTo>
                  <a:lnTo>
                    <a:pt x="21050" y="1126800"/>
                  </a:lnTo>
                  <a:lnTo>
                    <a:pt x="5469" y="1083195"/>
                  </a:lnTo>
                  <a:lnTo>
                    <a:pt x="0" y="1035697"/>
                  </a:lnTo>
                  <a:lnTo>
                    <a:pt x="0" y="20712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68456" y="34387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24018" y="2594614"/>
            <a:ext cx="847741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repository-1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4532" y="4495724"/>
            <a:ext cx="695597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DataStore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68142" y="3430671"/>
            <a:ext cx="1548525" cy="50715"/>
          </a:xfrm>
          <a:custGeom>
            <a:avLst/>
            <a:gdLst/>
            <a:ahLst/>
            <a:cxnLst/>
            <a:rect l="l" t="t" r="r" b="b"/>
            <a:pathLst>
              <a:path w="1706245" h="55879">
                <a:moveTo>
                  <a:pt x="1607997" y="31788"/>
                </a:moveTo>
                <a:lnTo>
                  <a:pt x="1607947" y="24498"/>
                </a:lnTo>
                <a:lnTo>
                  <a:pt x="1629867" y="24345"/>
                </a:lnTo>
                <a:lnTo>
                  <a:pt x="1629918" y="31648"/>
                </a:lnTo>
                <a:lnTo>
                  <a:pt x="1607997" y="31788"/>
                </a:lnTo>
                <a:close/>
              </a:path>
              <a:path w="1706245" h="55879">
                <a:moveTo>
                  <a:pt x="1578775" y="31991"/>
                </a:moveTo>
                <a:lnTo>
                  <a:pt x="1578724" y="24701"/>
                </a:lnTo>
                <a:lnTo>
                  <a:pt x="1600644" y="24549"/>
                </a:lnTo>
                <a:lnTo>
                  <a:pt x="1600695" y="31838"/>
                </a:lnTo>
                <a:lnTo>
                  <a:pt x="1578775" y="31991"/>
                </a:lnTo>
                <a:close/>
              </a:path>
              <a:path w="1706245" h="55879">
                <a:moveTo>
                  <a:pt x="1549501" y="32194"/>
                </a:moveTo>
                <a:lnTo>
                  <a:pt x="1549450" y="24892"/>
                </a:lnTo>
                <a:lnTo>
                  <a:pt x="1571383" y="24752"/>
                </a:lnTo>
                <a:lnTo>
                  <a:pt x="1571434" y="32042"/>
                </a:lnTo>
                <a:lnTo>
                  <a:pt x="1549501" y="32194"/>
                </a:lnTo>
                <a:close/>
              </a:path>
              <a:path w="1706245" h="55879">
                <a:moveTo>
                  <a:pt x="1520278" y="32385"/>
                </a:moveTo>
                <a:lnTo>
                  <a:pt x="1520228" y="25095"/>
                </a:lnTo>
                <a:lnTo>
                  <a:pt x="1542161" y="24942"/>
                </a:lnTo>
                <a:lnTo>
                  <a:pt x="1542211" y="32245"/>
                </a:lnTo>
                <a:lnTo>
                  <a:pt x="1520278" y="32385"/>
                </a:lnTo>
                <a:close/>
              </a:path>
              <a:path w="1706245" h="55879">
                <a:moveTo>
                  <a:pt x="1491068" y="32588"/>
                </a:moveTo>
                <a:lnTo>
                  <a:pt x="1491018" y="25298"/>
                </a:lnTo>
                <a:lnTo>
                  <a:pt x="1512938" y="25146"/>
                </a:lnTo>
                <a:lnTo>
                  <a:pt x="1512989" y="32435"/>
                </a:lnTo>
                <a:lnTo>
                  <a:pt x="1491068" y="32588"/>
                </a:lnTo>
                <a:close/>
              </a:path>
              <a:path w="1706245" h="55879">
                <a:moveTo>
                  <a:pt x="1461795" y="32791"/>
                </a:moveTo>
                <a:lnTo>
                  <a:pt x="1461744" y="25488"/>
                </a:lnTo>
                <a:lnTo>
                  <a:pt x="1483677" y="25349"/>
                </a:lnTo>
                <a:lnTo>
                  <a:pt x="1483715" y="32638"/>
                </a:lnTo>
                <a:lnTo>
                  <a:pt x="1461795" y="32791"/>
                </a:lnTo>
                <a:close/>
              </a:path>
              <a:path w="1706245" h="55879">
                <a:moveTo>
                  <a:pt x="1432572" y="32981"/>
                </a:moveTo>
                <a:lnTo>
                  <a:pt x="1432521" y="25692"/>
                </a:lnTo>
                <a:lnTo>
                  <a:pt x="1454454" y="25539"/>
                </a:lnTo>
                <a:lnTo>
                  <a:pt x="1454505" y="32829"/>
                </a:lnTo>
                <a:lnTo>
                  <a:pt x="1432572" y="32981"/>
                </a:lnTo>
                <a:close/>
              </a:path>
              <a:path w="1706245" h="55879">
                <a:moveTo>
                  <a:pt x="1403350" y="33185"/>
                </a:moveTo>
                <a:lnTo>
                  <a:pt x="1403299" y="25895"/>
                </a:lnTo>
                <a:lnTo>
                  <a:pt x="1425232" y="25742"/>
                </a:lnTo>
                <a:lnTo>
                  <a:pt x="1425282" y="33032"/>
                </a:lnTo>
                <a:lnTo>
                  <a:pt x="1403350" y="33185"/>
                </a:lnTo>
                <a:close/>
              </a:path>
              <a:path w="1706245" h="55879">
                <a:moveTo>
                  <a:pt x="1374089" y="33426"/>
                </a:moveTo>
                <a:lnTo>
                  <a:pt x="1374038" y="26085"/>
                </a:lnTo>
                <a:lnTo>
                  <a:pt x="1395958" y="25946"/>
                </a:lnTo>
                <a:lnTo>
                  <a:pt x="1396009" y="33235"/>
                </a:lnTo>
                <a:lnTo>
                  <a:pt x="1374089" y="33426"/>
                </a:lnTo>
                <a:close/>
              </a:path>
              <a:path w="1706245" h="55879">
                <a:moveTo>
                  <a:pt x="1344866" y="33629"/>
                </a:moveTo>
                <a:lnTo>
                  <a:pt x="1344815" y="26288"/>
                </a:lnTo>
                <a:lnTo>
                  <a:pt x="1366748" y="26136"/>
                </a:lnTo>
                <a:lnTo>
                  <a:pt x="1366786" y="33477"/>
                </a:lnTo>
                <a:lnTo>
                  <a:pt x="1344866" y="33629"/>
                </a:lnTo>
                <a:close/>
              </a:path>
              <a:path w="1706245" h="55879">
                <a:moveTo>
                  <a:pt x="1315643" y="33832"/>
                </a:moveTo>
                <a:lnTo>
                  <a:pt x="1315593" y="26479"/>
                </a:lnTo>
                <a:lnTo>
                  <a:pt x="1337525" y="26339"/>
                </a:lnTo>
                <a:lnTo>
                  <a:pt x="1337576" y="33680"/>
                </a:lnTo>
                <a:lnTo>
                  <a:pt x="1315643" y="33832"/>
                </a:lnTo>
                <a:close/>
              </a:path>
              <a:path w="1706245" h="55879">
                <a:moveTo>
                  <a:pt x="1286421" y="34023"/>
                </a:moveTo>
                <a:lnTo>
                  <a:pt x="1286370" y="26682"/>
                </a:lnTo>
                <a:lnTo>
                  <a:pt x="1308303" y="26530"/>
                </a:lnTo>
                <a:lnTo>
                  <a:pt x="1308354" y="33870"/>
                </a:lnTo>
                <a:lnTo>
                  <a:pt x="1286421" y="34023"/>
                </a:lnTo>
                <a:close/>
              </a:path>
              <a:path w="1706245" h="55879">
                <a:moveTo>
                  <a:pt x="1257160" y="34226"/>
                </a:moveTo>
                <a:lnTo>
                  <a:pt x="1257109" y="26885"/>
                </a:lnTo>
                <a:lnTo>
                  <a:pt x="1279029" y="26733"/>
                </a:lnTo>
                <a:lnTo>
                  <a:pt x="1279080" y="34074"/>
                </a:lnTo>
                <a:lnTo>
                  <a:pt x="1257160" y="34226"/>
                </a:lnTo>
                <a:close/>
              </a:path>
              <a:path w="1706245" h="55879">
                <a:moveTo>
                  <a:pt x="1227937" y="34417"/>
                </a:moveTo>
                <a:lnTo>
                  <a:pt x="1227886" y="27076"/>
                </a:lnTo>
                <a:lnTo>
                  <a:pt x="1249819" y="26936"/>
                </a:lnTo>
                <a:lnTo>
                  <a:pt x="1249857" y="34277"/>
                </a:lnTo>
                <a:lnTo>
                  <a:pt x="1227937" y="34417"/>
                </a:lnTo>
                <a:close/>
              </a:path>
              <a:path w="1706245" h="55879">
                <a:moveTo>
                  <a:pt x="1198714" y="34620"/>
                </a:moveTo>
                <a:lnTo>
                  <a:pt x="1198664" y="27279"/>
                </a:lnTo>
                <a:lnTo>
                  <a:pt x="1220597" y="27127"/>
                </a:lnTo>
                <a:lnTo>
                  <a:pt x="1220647" y="34467"/>
                </a:lnTo>
                <a:lnTo>
                  <a:pt x="1198714" y="34620"/>
                </a:lnTo>
                <a:close/>
              </a:path>
              <a:path w="1706245" h="55879">
                <a:moveTo>
                  <a:pt x="1169441" y="34823"/>
                </a:moveTo>
                <a:lnTo>
                  <a:pt x="1169390" y="27520"/>
                </a:lnTo>
                <a:lnTo>
                  <a:pt x="1191323" y="27381"/>
                </a:lnTo>
                <a:lnTo>
                  <a:pt x="1191374" y="34671"/>
                </a:lnTo>
                <a:lnTo>
                  <a:pt x="1169441" y="34823"/>
                </a:lnTo>
                <a:close/>
              </a:path>
              <a:path w="1706245" h="55879">
                <a:moveTo>
                  <a:pt x="1140231" y="35013"/>
                </a:moveTo>
                <a:lnTo>
                  <a:pt x="1140180" y="27724"/>
                </a:lnTo>
                <a:lnTo>
                  <a:pt x="1162100" y="27571"/>
                </a:lnTo>
                <a:lnTo>
                  <a:pt x="1162151" y="34874"/>
                </a:lnTo>
                <a:lnTo>
                  <a:pt x="1140231" y="35013"/>
                </a:lnTo>
                <a:close/>
              </a:path>
              <a:path w="1706245" h="55879">
                <a:moveTo>
                  <a:pt x="1111008" y="35217"/>
                </a:moveTo>
                <a:lnTo>
                  <a:pt x="1110957" y="27927"/>
                </a:lnTo>
                <a:lnTo>
                  <a:pt x="1132878" y="27774"/>
                </a:lnTo>
                <a:lnTo>
                  <a:pt x="1132928" y="35064"/>
                </a:lnTo>
                <a:lnTo>
                  <a:pt x="1111008" y="35217"/>
                </a:lnTo>
                <a:close/>
              </a:path>
              <a:path w="1706245" h="55879">
                <a:moveTo>
                  <a:pt x="1081735" y="35420"/>
                </a:moveTo>
                <a:lnTo>
                  <a:pt x="1081684" y="28117"/>
                </a:lnTo>
                <a:lnTo>
                  <a:pt x="1103617" y="27978"/>
                </a:lnTo>
                <a:lnTo>
                  <a:pt x="1103668" y="35267"/>
                </a:lnTo>
                <a:lnTo>
                  <a:pt x="1081735" y="35420"/>
                </a:lnTo>
                <a:close/>
              </a:path>
              <a:path w="1706245" h="55879">
                <a:moveTo>
                  <a:pt x="1052512" y="35610"/>
                </a:moveTo>
                <a:lnTo>
                  <a:pt x="1052461" y="28321"/>
                </a:lnTo>
                <a:lnTo>
                  <a:pt x="1074394" y="28168"/>
                </a:lnTo>
                <a:lnTo>
                  <a:pt x="1074445" y="35471"/>
                </a:lnTo>
                <a:lnTo>
                  <a:pt x="1052512" y="35610"/>
                </a:lnTo>
                <a:close/>
              </a:path>
              <a:path w="1706245" h="55879">
                <a:moveTo>
                  <a:pt x="1023302" y="35813"/>
                </a:moveTo>
                <a:lnTo>
                  <a:pt x="1023251" y="28524"/>
                </a:lnTo>
                <a:lnTo>
                  <a:pt x="1045171" y="28371"/>
                </a:lnTo>
                <a:lnTo>
                  <a:pt x="1045222" y="35661"/>
                </a:lnTo>
                <a:lnTo>
                  <a:pt x="1023302" y="35813"/>
                </a:lnTo>
                <a:close/>
              </a:path>
              <a:path w="1706245" h="55879">
                <a:moveTo>
                  <a:pt x="994029" y="36004"/>
                </a:moveTo>
                <a:lnTo>
                  <a:pt x="993978" y="28714"/>
                </a:lnTo>
                <a:lnTo>
                  <a:pt x="1015911" y="28575"/>
                </a:lnTo>
                <a:lnTo>
                  <a:pt x="1015949" y="35864"/>
                </a:lnTo>
                <a:lnTo>
                  <a:pt x="994029" y="36004"/>
                </a:lnTo>
                <a:close/>
              </a:path>
              <a:path w="1706245" h="55879">
                <a:moveTo>
                  <a:pt x="964806" y="36207"/>
                </a:moveTo>
                <a:lnTo>
                  <a:pt x="964755" y="28917"/>
                </a:lnTo>
                <a:lnTo>
                  <a:pt x="986688" y="28765"/>
                </a:lnTo>
                <a:lnTo>
                  <a:pt x="986739" y="36055"/>
                </a:lnTo>
                <a:lnTo>
                  <a:pt x="964806" y="36207"/>
                </a:lnTo>
                <a:close/>
              </a:path>
              <a:path w="1706245" h="55879">
                <a:moveTo>
                  <a:pt x="935583" y="36410"/>
                </a:moveTo>
                <a:lnTo>
                  <a:pt x="935532" y="29121"/>
                </a:lnTo>
                <a:lnTo>
                  <a:pt x="957465" y="28968"/>
                </a:lnTo>
                <a:lnTo>
                  <a:pt x="957516" y="36258"/>
                </a:lnTo>
                <a:lnTo>
                  <a:pt x="935583" y="36410"/>
                </a:lnTo>
                <a:close/>
              </a:path>
              <a:path w="1706245" h="55879">
                <a:moveTo>
                  <a:pt x="906322" y="36601"/>
                </a:moveTo>
                <a:lnTo>
                  <a:pt x="906272" y="29311"/>
                </a:lnTo>
                <a:lnTo>
                  <a:pt x="928192" y="29159"/>
                </a:lnTo>
                <a:lnTo>
                  <a:pt x="928243" y="36461"/>
                </a:lnTo>
                <a:lnTo>
                  <a:pt x="906322" y="36601"/>
                </a:lnTo>
                <a:close/>
              </a:path>
              <a:path w="1706245" h="55879">
                <a:moveTo>
                  <a:pt x="877100" y="36804"/>
                </a:moveTo>
                <a:lnTo>
                  <a:pt x="877049" y="29514"/>
                </a:lnTo>
                <a:lnTo>
                  <a:pt x="898969" y="29362"/>
                </a:lnTo>
                <a:lnTo>
                  <a:pt x="899020" y="36652"/>
                </a:lnTo>
                <a:lnTo>
                  <a:pt x="877100" y="36804"/>
                </a:lnTo>
                <a:close/>
              </a:path>
              <a:path w="1706245" h="55879">
                <a:moveTo>
                  <a:pt x="847877" y="37007"/>
                </a:moveTo>
                <a:lnTo>
                  <a:pt x="847826" y="29705"/>
                </a:lnTo>
                <a:lnTo>
                  <a:pt x="869759" y="29565"/>
                </a:lnTo>
                <a:lnTo>
                  <a:pt x="869810" y="36855"/>
                </a:lnTo>
                <a:lnTo>
                  <a:pt x="847877" y="37007"/>
                </a:lnTo>
                <a:close/>
              </a:path>
              <a:path w="1706245" h="55879">
                <a:moveTo>
                  <a:pt x="818654" y="37198"/>
                </a:moveTo>
                <a:lnTo>
                  <a:pt x="818603" y="29908"/>
                </a:lnTo>
                <a:lnTo>
                  <a:pt x="840536" y="29756"/>
                </a:lnTo>
                <a:lnTo>
                  <a:pt x="840587" y="37045"/>
                </a:lnTo>
                <a:lnTo>
                  <a:pt x="818654" y="37198"/>
                </a:lnTo>
                <a:close/>
              </a:path>
              <a:path w="1706245" h="55879">
                <a:moveTo>
                  <a:pt x="789393" y="37452"/>
                </a:moveTo>
                <a:lnTo>
                  <a:pt x="789343" y="30111"/>
                </a:lnTo>
                <a:lnTo>
                  <a:pt x="811263" y="29959"/>
                </a:lnTo>
                <a:lnTo>
                  <a:pt x="811314" y="37249"/>
                </a:lnTo>
                <a:lnTo>
                  <a:pt x="789393" y="37452"/>
                </a:lnTo>
                <a:close/>
              </a:path>
              <a:path w="1706245" h="55879">
                <a:moveTo>
                  <a:pt x="760171" y="37642"/>
                </a:moveTo>
                <a:lnTo>
                  <a:pt x="760120" y="30302"/>
                </a:lnTo>
                <a:lnTo>
                  <a:pt x="782040" y="30162"/>
                </a:lnTo>
                <a:lnTo>
                  <a:pt x="782091" y="37503"/>
                </a:lnTo>
                <a:lnTo>
                  <a:pt x="760171" y="37642"/>
                </a:lnTo>
                <a:close/>
              </a:path>
              <a:path w="1706245" h="55879">
                <a:moveTo>
                  <a:pt x="730948" y="37846"/>
                </a:moveTo>
                <a:lnTo>
                  <a:pt x="730897" y="30505"/>
                </a:lnTo>
                <a:lnTo>
                  <a:pt x="752830" y="30353"/>
                </a:lnTo>
                <a:lnTo>
                  <a:pt x="752881" y="37693"/>
                </a:lnTo>
                <a:lnTo>
                  <a:pt x="730948" y="37846"/>
                </a:lnTo>
                <a:close/>
              </a:path>
              <a:path w="1706245" h="55879">
                <a:moveTo>
                  <a:pt x="701675" y="38049"/>
                </a:moveTo>
                <a:lnTo>
                  <a:pt x="701624" y="30695"/>
                </a:lnTo>
                <a:lnTo>
                  <a:pt x="723557" y="30556"/>
                </a:lnTo>
                <a:lnTo>
                  <a:pt x="723607" y="37896"/>
                </a:lnTo>
                <a:lnTo>
                  <a:pt x="701675" y="38049"/>
                </a:lnTo>
                <a:close/>
              </a:path>
              <a:path w="1706245" h="55879">
                <a:moveTo>
                  <a:pt x="672464" y="38239"/>
                </a:moveTo>
                <a:lnTo>
                  <a:pt x="672414" y="30899"/>
                </a:lnTo>
                <a:lnTo>
                  <a:pt x="694334" y="30746"/>
                </a:lnTo>
                <a:lnTo>
                  <a:pt x="694385" y="38100"/>
                </a:lnTo>
                <a:lnTo>
                  <a:pt x="672464" y="38239"/>
                </a:lnTo>
                <a:close/>
              </a:path>
              <a:path w="1706245" h="55879">
                <a:moveTo>
                  <a:pt x="643242" y="38442"/>
                </a:moveTo>
                <a:lnTo>
                  <a:pt x="643191" y="31102"/>
                </a:lnTo>
                <a:lnTo>
                  <a:pt x="665111" y="30949"/>
                </a:lnTo>
                <a:lnTo>
                  <a:pt x="665162" y="38290"/>
                </a:lnTo>
                <a:lnTo>
                  <a:pt x="643242" y="38442"/>
                </a:lnTo>
                <a:close/>
              </a:path>
              <a:path w="1706245" h="55879">
                <a:moveTo>
                  <a:pt x="613968" y="38646"/>
                </a:moveTo>
                <a:lnTo>
                  <a:pt x="613918" y="31343"/>
                </a:lnTo>
                <a:lnTo>
                  <a:pt x="635850" y="31153"/>
                </a:lnTo>
                <a:lnTo>
                  <a:pt x="635901" y="38493"/>
                </a:lnTo>
                <a:lnTo>
                  <a:pt x="613968" y="38646"/>
                </a:lnTo>
                <a:close/>
              </a:path>
              <a:path w="1706245" h="55879">
                <a:moveTo>
                  <a:pt x="584746" y="38836"/>
                </a:moveTo>
                <a:lnTo>
                  <a:pt x="584695" y="31546"/>
                </a:lnTo>
                <a:lnTo>
                  <a:pt x="606628" y="31394"/>
                </a:lnTo>
                <a:lnTo>
                  <a:pt x="606679" y="38684"/>
                </a:lnTo>
                <a:lnTo>
                  <a:pt x="584746" y="38836"/>
                </a:lnTo>
                <a:close/>
              </a:path>
              <a:path w="1706245" h="55879">
                <a:moveTo>
                  <a:pt x="555536" y="39039"/>
                </a:moveTo>
                <a:lnTo>
                  <a:pt x="555485" y="31750"/>
                </a:lnTo>
                <a:lnTo>
                  <a:pt x="577405" y="31597"/>
                </a:lnTo>
                <a:lnTo>
                  <a:pt x="577456" y="38887"/>
                </a:lnTo>
                <a:lnTo>
                  <a:pt x="555536" y="39039"/>
                </a:lnTo>
                <a:close/>
              </a:path>
              <a:path w="1706245" h="55879">
                <a:moveTo>
                  <a:pt x="526262" y="39230"/>
                </a:moveTo>
                <a:lnTo>
                  <a:pt x="526211" y="31940"/>
                </a:lnTo>
                <a:lnTo>
                  <a:pt x="548144" y="31788"/>
                </a:lnTo>
                <a:lnTo>
                  <a:pt x="548182" y="39090"/>
                </a:lnTo>
                <a:lnTo>
                  <a:pt x="526262" y="39230"/>
                </a:lnTo>
                <a:close/>
              </a:path>
              <a:path w="1706245" h="55879">
                <a:moveTo>
                  <a:pt x="497039" y="39433"/>
                </a:moveTo>
                <a:lnTo>
                  <a:pt x="496989" y="32143"/>
                </a:lnTo>
                <a:lnTo>
                  <a:pt x="518922" y="31991"/>
                </a:lnTo>
                <a:lnTo>
                  <a:pt x="518972" y="39281"/>
                </a:lnTo>
                <a:lnTo>
                  <a:pt x="497039" y="39433"/>
                </a:lnTo>
                <a:close/>
              </a:path>
              <a:path w="1706245" h="55879">
                <a:moveTo>
                  <a:pt x="467817" y="39636"/>
                </a:moveTo>
                <a:lnTo>
                  <a:pt x="467766" y="32334"/>
                </a:lnTo>
                <a:lnTo>
                  <a:pt x="489699" y="32194"/>
                </a:lnTo>
                <a:lnTo>
                  <a:pt x="489750" y="39484"/>
                </a:lnTo>
                <a:lnTo>
                  <a:pt x="467817" y="39636"/>
                </a:lnTo>
                <a:close/>
              </a:path>
              <a:path w="1706245" h="55879">
                <a:moveTo>
                  <a:pt x="438556" y="39827"/>
                </a:moveTo>
                <a:lnTo>
                  <a:pt x="438505" y="32537"/>
                </a:lnTo>
                <a:lnTo>
                  <a:pt x="460425" y="32385"/>
                </a:lnTo>
                <a:lnTo>
                  <a:pt x="460476" y="39687"/>
                </a:lnTo>
                <a:lnTo>
                  <a:pt x="438556" y="39827"/>
                </a:lnTo>
                <a:close/>
              </a:path>
              <a:path w="1706245" h="55879">
                <a:moveTo>
                  <a:pt x="409333" y="40030"/>
                </a:moveTo>
                <a:lnTo>
                  <a:pt x="409282" y="32740"/>
                </a:lnTo>
                <a:lnTo>
                  <a:pt x="431203" y="32588"/>
                </a:lnTo>
                <a:lnTo>
                  <a:pt x="431253" y="39878"/>
                </a:lnTo>
                <a:lnTo>
                  <a:pt x="409333" y="40030"/>
                </a:lnTo>
                <a:close/>
              </a:path>
              <a:path w="1706245" h="55879">
                <a:moveTo>
                  <a:pt x="380111" y="40220"/>
                </a:moveTo>
                <a:lnTo>
                  <a:pt x="380060" y="32931"/>
                </a:lnTo>
                <a:lnTo>
                  <a:pt x="401993" y="32791"/>
                </a:lnTo>
                <a:lnTo>
                  <a:pt x="402043" y="40081"/>
                </a:lnTo>
                <a:lnTo>
                  <a:pt x="380111" y="40220"/>
                </a:lnTo>
                <a:close/>
              </a:path>
              <a:path w="1706245" h="55879">
                <a:moveTo>
                  <a:pt x="350888" y="40424"/>
                </a:moveTo>
                <a:lnTo>
                  <a:pt x="350837" y="33134"/>
                </a:lnTo>
                <a:lnTo>
                  <a:pt x="372770" y="32981"/>
                </a:lnTo>
                <a:lnTo>
                  <a:pt x="372821" y="40271"/>
                </a:lnTo>
                <a:lnTo>
                  <a:pt x="350888" y="40424"/>
                </a:lnTo>
                <a:close/>
              </a:path>
              <a:path w="1706245" h="55879">
                <a:moveTo>
                  <a:pt x="321627" y="40627"/>
                </a:moveTo>
                <a:lnTo>
                  <a:pt x="321576" y="33337"/>
                </a:lnTo>
                <a:lnTo>
                  <a:pt x="343496" y="33185"/>
                </a:lnTo>
                <a:lnTo>
                  <a:pt x="343547" y="40474"/>
                </a:lnTo>
                <a:lnTo>
                  <a:pt x="321627" y="40627"/>
                </a:lnTo>
                <a:close/>
              </a:path>
              <a:path w="1706245" h="55879">
                <a:moveTo>
                  <a:pt x="292404" y="40817"/>
                </a:moveTo>
                <a:lnTo>
                  <a:pt x="292354" y="33528"/>
                </a:lnTo>
                <a:lnTo>
                  <a:pt x="314274" y="33375"/>
                </a:lnTo>
                <a:lnTo>
                  <a:pt x="314325" y="40678"/>
                </a:lnTo>
                <a:lnTo>
                  <a:pt x="292404" y="40817"/>
                </a:lnTo>
                <a:close/>
              </a:path>
              <a:path w="1706245" h="55879">
                <a:moveTo>
                  <a:pt x="263182" y="41021"/>
                </a:moveTo>
                <a:lnTo>
                  <a:pt x="263131" y="33731"/>
                </a:lnTo>
                <a:lnTo>
                  <a:pt x="285064" y="33578"/>
                </a:lnTo>
                <a:lnTo>
                  <a:pt x="285114" y="40868"/>
                </a:lnTo>
                <a:lnTo>
                  <a:pt x="263182" y="41021"/>
                </a:lnTo>
                <a:close/>
              </a:path>
              <a:path w="1706245" h="55879">
                <a:moveTo>
                  <a:pt x="233908" y="41224"/>
                </a:moveTo>
                <a:lnTo>
                  <a:pt x="233857" y="33921"/>
                </a:lnTo>
                <a:lnTo>
                  <a:pt x="255790" y="33782"/>
                </a:lnTo>
                <a:lnTo>
                  <a:pt x="255841" y="41071"/>
                </a:lnTo>
                <a:lnTo>
                  <a:pt x="233908" y="41224"/>
                </a:lnTo>
                <a:close/>
              </a:path>
              <a:path w="1706245" h="55879">
                <a:moveTo>
                  <a:pt x="204698" y="41465"/>
                </a:moveTo>
                <a:lnTo>
                  <a:pt x="204647" y="34124"/>
                </a:lnTo>
                <a:lnTo>
                  <a:pt x="226568" y="33972"/>
                </a:lnTo>
                <a:lnTo>
                  <a:pt x="226618" y="41313"/>
                </a:lnTo>
                <a:lnTo>
                  <a:pt x="204698" y="41465"/>
                </a:lnTo>
                <a:close/>
              </a:path>
              <a:path w="1706245" h="55879">
                <a:moveTo>
                  <a:pt x="175475" y="41668"/>
                </a:moveTo>
                <a:lnTo>
                  <a:pt x="175425" y="34328"/>
                </a:lnTo>
                <a:lnTo>
                  <a:pt x="197345" y="34175"/>
                </a:lnTo>
                <a:lnTo>
                  <a:pt x="197396" y="41516"/>
                </a:lnTo>
                <a:lnTo>
                  <a:pt x="175475" y="41668"/>
                </a:lnTo>
                <a:close/>
              </a:path>
              <a:path w="1706245" h="55879">
                <a:moveTo>
                  <a:pt x="146202" y="41859"/>
                </a:moveTo>
                <a:lnTo>
                  <a:pt x="146151" y="34518"/>
                </a:lnTo>
                <a:lnTo>
                  <a:pt x="168084" y="34378"/>
                </a:lnTo>
                <a:lnTo>
                  <a:pt x="168135" y="41719"/>
                </a:lnTo>
                <a:lnTo>
                  <a:pt x="146202" y="41859"/>
                </a:lnTo>
                <a:close/>
              </a:path>
              <a:path w="1706245" h="55879">
                <a:moveTo>
                  <a:pt x="116979" y="42062"/>
                </a:moveTo>
                <a:lnTo>
                  <a:pt x="116928" y="34721"/>
                </a:lnTo>
                <a:lnTo>
                  <a:pt x="138861" y="34569"/>
                </a:lnTo>
                <a:lnTo>
                  <a:pt x="138912" y="41910"/>
                </a:lnTo>
                <a:lnTo>
                  <a:pt x="116979" y="42062"/>
                </a:lnTo>
                <a:close/>
              </a:path>
              <a:path w="1706245" h="55879">
                <a:moveTo>
                  <a:pt x="87769" y="42265"/>
                </a:moveTo>
                <a:lnTo>
                  <a:pt x="87718" y="34925"/>
                </a:lnTo>
                <a:lnTo>
                  <a:pt x="109639" y="34772"/>
                </a:lnTo>
                <a:lnTo>
                  <a:pt x="109689" y="42113"/>
                </a:lnTo>
                <a:lnTo>
                  <a:pt x="87769" y="42265"/>
                </a:lnTo>
                <a:close/>
              </a:path>
              <a:path w="1706245" h="55879">
                <a:moveTo>
                  <a:pt x="58496" y="42456"/>
                </a:moveTo>
                <a:lnTo>
                  <a:pt x="58445" y="35115"/>
                </a:lnTo>
                <a:lnTo>
                  <a:pt x="80365" y="34963"/>
                </a:lnTo>
                <a:lnTo>
                  <a:pt x="80416" y="42316"/>
                </a:lnTo>
                <a:lnTo>
                  <a:pt x="58496" y="42456"/>
                </a:lnTo>
                <a:close/>
              </a:path>
              <a:path w="1706245" h="55879">
                <a:moveTo>
                  <a:pt x="29273" y="42659"/>
                </a:moveTo>
                <a:lnTo>
                  <a:pt x="29222" y="35369"/>
                </a:lnTo>
                <a:lnTo>
                  <a:pt x="51155" y="35166"/>
                </a:lnTo>
                <a:lnTo>
                  <a:pt x="51206" y="42506"/>
                </a:lnTo>
                <a:lnTo>
                  <a:pt x="29273" y="42659"/>
                </a:lnTo>
                <a:close/>
              </a:path>
              <a:path w="1706245" h="55879">
                <a:moveTo>
                  <a:pt x="50" y="42862"/>
                </a:moveTo>
                <a:lnTo>
                  <a:pt x="0" y="35560"/>
                </a:lnTo>
                <a:lnTo>
                  <a:pt x="21932" y="35420"/>
                </a:lnTo>
                <a:lnTo>
                  <a:pt x="21983" y="42710"/>
                </a:lnTo>
                <a:lnTo>
                  <a:pt x="50" y="42862"/>
                </a:lnTo>
                <a:close/>
              </a:path>
              <a:path w="1706245" h="55879">
                <a:moveTo>
                  <a:pt x="1637207" y="31597"/>
                </a:moveTo>
                <a:lnTo>
                  <a:pt x="1637169" y="24307"/>
                </a:lnTo>
                <a:lnTo>
                  <a:pt x="1650314" y="24206"/>
                </a:lnTo>
                <a:lnTo>
                  <a:pt x="1650161" y="0"/>
                </a:lnTo>
                <a:lnTo>
                  <a:pt x="1706016" y="27482"/>
                </a:lnTo>
                <a:lnTo>
                  <a:pt x="1698129" y="31496"/>
                </a:lnTo>
                <a:lnTo>
                  <a:pt x="1650364" y="31496"/>
                </a:lnTo>
                <a:lnTo>
                  <a:pt x="1637207" y="31597"/>
                </a:lnTo>
                <a:close/>
              </a:path>
              <a:path w="1706245" h="55879">
                <a:moveTo>
                  <a:pt x="1650555" y="55702"/>
                </a:moveTo>
                <a:lnTo>
                  <a:pt x="1650364" y="31496"/>
                </a:lnTo>
                <a:lnTo>
                  <a:pt x="1698129" y="31496"/>
                </a:lnTo>
                <a:lnTo>
                  <a:pt x="1650555" y="55702"/>
                </a:lnTo>
                <a:close/>
              </a:path>
            </a:pathLst>
          </a:custGeom>
          <a:solidFill>
            <a:srgbClr val="00A4E4">
              <a:alpha val="9685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26671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6309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6309">
                <a:spcBef>
                  <a:spcPts val="64"/>
                </a:spcBef>
              </a:pPr>
              <a:t>194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1" y="1628292"/>
            <a:ext cx="4450208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Repository 2 connects to the DataStore and</a:t>
            </a:r>
            <a:r>
              <a:rPr sz="1588" spc="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registers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918511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Shared</a:t>
            </a:r>
            <a:r>
              <a:rPr spc="-41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DataStore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18660" y="3662990"/>
            <a:ext cx="1458622" cy="1145689"/>
            <a:chOff x="3057779" y="4036072"/>
            <a:chExt cx="1607185" cy="1262380"/>
          </a:xfrm>
        </p:grpSpPr>
        <p:sp>
          <p:nvSpPr>
            <p:cNvPr id="12" name="object 12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11"/>
                  </a:move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73921" y="41123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2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10329" y="2599669"/>
            <a:ext cx="860996" cy="408602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 indent="13255">
              <a:lnSpc>
                <a:spcPct val="100800"/>
              </a:lnSpc>
              <a:spcBef>
                <a:spcPts val="86"/>
              </a:spcBef>
            </a:pP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e</a:t>
            </a:r>
            <a:r>
              <a:rPr sz="1316" spc="9" dirty="0">
                <a:latin typeface="Times New Roman"/>
                <a:cs typeface="Times New Roman"/>
              </a:rPr>
              <a:t>p</a:t>
            </a:r>
            <a:r>
              <a:rPr sz="1316" dirty="0">
                <a:latin typeface="Times New Roman"/>
                <a:cs typeface="Times New Roman"/>
              </a:rPr>
              <a:t>ository</a:t>
            </a:r>
            <a:r>
              <a:rPr sz="1316" spc="-5" dirty="0">
                <a:latin typeface="Times New Roman"/>
                <a:cs typeface="Times New Roman"/>
              </a:rPr>
              <a:t>-</a:t>
            </a:r>
            <a:r>
              <a:rPr sz="1316" dirty="0">
                <a:latin typeface="Times New Roman"/>
                <a:cs typeface="Times New Roman"/>
              </a:rPr>
              <a:t>1  repository-2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4532" y="4489505"/>
            <a:ext cx="695597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DataStore</a:t>
            </a:r>
            <a:endParaRPr sz="1316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18879" y="2217094"/>
            <a:ext cx="2997926" cy="2021669"/>
            <a:chOff x="3058021" y="2442909"/>
            <a:chExt cx="3303270" cy="2227580"/>
          </a:xfrm>
        </p:grpSpPr>
        <p:sp>
          <p:nvSpPr>
            <p:cNvPr id="21" name="object 21"/>
            <p:cNvSpPr/>
            <p:nvPr/>
          </p:nvSpPr>
          <p:spPr>
            <a:xfrm>
              <a:off x="4653457" y="3921518"/>
              <a:ext cx="1707514" cy="749300"/>
            </a:xfrm>
            <a:custGeom>
              <a:avLst/>
              <a:gdLst/>
              <a:ahLst/>
              <a:cxnLst/>
              <a:rect l="l" t="t" r="r" b="b"/>
              <a:pathLst>
                <a:path w="1707514" h="749300">
                  <a:moveTo>
                    <a:pt x="1611464" y="49072"/>
                  </a:moveTo>
                  <a:lnTo>
                    <a:pt x="1608531" y="42367"/>
                  </a:lnTo>
                  <a:lnTo>
                    <a:pt x="1628622" y="33591"/>
                  </a:lnTo>
                  <a:lnTo>
                    <a:pt x="1631556" y="40284"/>
                  </a:lnTo>
                  <a:lnTo>
                    <a:pt x="1611464" y="49072"/>
                  </a:lnTo>
                  <a:close/>
                </a:path>
                <a:path w="1707514" h="749300">
                  <a:moveTo>
                    <a:pt x="1638249" y="37414"/>
                  </a:moveTo>
                  <a:lnTo>
                    <a:pt x="1635328" y="30708"/>
                  </a:lnTo>
                  <a:lnTo>
                    <a:pt x="1654924" y="22174"/>
                  </a:lnTo>
                  <a:lnTo>
                    <a:pt x="1645297" y="0"/>
                  </a:lnTo>
                  <a:lnTo>
                    <a:pt x="1707451" y="3276"/>
                  </a:lnTo>
                  <a:lnTo>
                    <a:pt x="1686054" y="28879"/>
                  </a:lnTo>
                  <a:lnTo>
                    <a:pt x="1657845" y="28879"/>
                  </a:lnTo>
                  <a:lnTo>
                    <a:pt x="1638249" y="37414"/>
                  </a:lnTo>
                  <a:close/>
                </a:path>
                <a:path w="1707514" h="749300">
                  <a:moveTo>
                    <a:pt x="1667522" y="51053"/>
                  </a:moveTo>
                  <a:lnTo>
                    <a:pt x="1657845" y="28879"/>
                  </a:lnTo>
                  <a:lnTo>
                    <a:pt x="1686054" y="28879"/>
                  </a:lnTo>
                  <a:lnTo>
                    <a:pt x="1667522" y="51053"/>
                  </a:lnTo>
                  <a:close/>
                </a:path>
                <a:path w="1707514" h="749300">
                  <a:moveTo>
                    <a:pt x="1584629" y="60718"/>
                  </a:moveTo>
                  <a:lnTo>
                    <a:pt x="1581746" y="54025"/>
                  </a:lnTo>
                  <a:lnTo>
                    <a:pt x="1601838" y="45250"/>
                  </a:lnTo>
                  <a:lnTo>
                    <a:pt x="1604759" y="51993"/>
                  </a:lnTo>
                  <a:lnTo>
                    <a:pt x="1584629" y="60718"/>
                  </a:lnTo>
                  <a:close/>
                </a:path>
                <a:path w="1707514" h="749300">
                  <a:moveTo>
                    <a:pt x="1557832" y="72377"/>
                  </a:moveTo>
                  <a:lnTo>
                    <a:pt x="1554911" y="65684"/>
                  </a:lnTo>
                  <a:lnTo>
                    <a:pt x="1575003" y="56959"/>
                  </a:lnTo>
                  <a:lnTo>
                    <a:pt x="1577924" y="63652"/>
                  </a:lnTo>
                  <a:lnTo>
                    <a:pt x="1557832" y="72377"/>
                  </a:lnTo>
                  <a:close/>
                </a:path>
                <a:path w="1707514" h="749300">
                  <a:moveTo>
                    <a:pt x="1531048" y="84035"/>
                  </a:moveTo>
                  <a:lnTo>
                    <a:pt x="1528114" y="77342"/>
                  </a:lnTo>
                  <a:lnTo>
                    <a:pt x="1548206" y="68618"/>
                  </a:lnTo>
                  <a:lnTo>
                    <a:pt x="1551139" y="75311"/>
                  </a:lnTo>
                  <a:lnTo>
                    <a:pt x="1531048" y="84035"/>
                  </a:lnTo>
                  <a:close/>
                </a:path>
                <a:path w="1707514" h="749300">
                  <a:moveTo>
                    <a:pt x="1504200" y="95694"/>
                  </a:moveTo>
                  <a:lnTo>
                    <a:pt x="1501279" y="89001"/>
                  </a:lnTo>
                  <a:lnTo>
                    <a:pt x="1521421" y="80276"/>
                  </a:lnTo>
                  <a:lnTo>
                    <a:pt x="1524304" y="86969"/>
                  </a:lnTo>
                  <a:lnTo>
                    <a:pt x="1504200" y="95694"/>
                  </a:lnTo>
                  <a:close/>
                </a:path>
                <a:path w="1707514" h="749300">
                  <a:moveTo>
                    <a:pt x="1477416" y="107353"/>
                  </a:moveTo>
                  <a:lnTo>
                    <a:pt x="1474495" y="100660"/>
                  </a:lnTo>
                  <a:lnTo>
                    <a:pt x="1494586" y="91935"/>
                  </a:lnTo>
                  <a:lnTo>
                    <a:pt x="1497507" y="98628"/>
                  </a:lnTo>
                  <a:lnTo>
                    <a:pt x="1477416" y="107353"/>
                  </a:lnTo>
                  <a:close/>
                </a:path>
                <a:path w="1707514" h="749300">
                  <a:moveTo>
                    <a:pt x="1450581" y="119011"/>
                  </a:moveTo>
                  <a:lnTo>
                    <a:pt x="1447698" y="112318"/>
                  </a:lnTo>
                  <a:lnTo>
                    <a:pt x="1467789" y="103593"/>
                  </a:lnTo>
                  <a:lnTo>
                    <a:pt x="1470723" y="110286"/>
                  </a:lnTo>
                  <a:lnTo>
                    <a:pt x="1450581" y="119011"/>
                  </a:lnTo>
                  <a:close/>
                </a:path>
                <a:path w="1707514" h="749300">
                  <a:moveTo>
                    <a:pt x="1423784" y="130721"/>
                  </a:moveTo>
                  <a:lnTo>
                    <a:pt x="1420863" y="123977"/>
                  </a:lnTo>
                  <a:lnTo>
                    <a:pt x="1440954" y="115239"/>
                  </a:lnTo>
                  <a:lnTo>
                    <a:pt x="1443875" y="121945"/>
                  </a:lnTo>
                  <a:lnTo>
                    <a:pt x="1423784" y="130721"/>
                  </a:lnTo>
                  <a:close/>
                </a:path>
                <a:path w="1707514" h="749300">
                  <a:moveTo>
                    <a:pt x="1396949" y="142379"/>
                  </a:moveTo>
                  <a:lnTo>
                    <a:pt x="1394079" y="135686"/>
                  </a:lnTo>
                  <a:lnTo>
                    <a:pt x="1414170" y="126898"/>
                  </a:lnTo>
                  <a:lnTo>
                    <a:pt x="1417091" y="133603"/>
                  </a:lnTo>
                  <a:lnTo>
                    <a:pt x="1396949" y="142379"/>
                  </a:lnTo>
                  <a:close/>
                </a:path>
                <a:path w="1707514" h="749300">
                  <a:moveTo>
                    <a:pt x="1370164" y="154038"/>
                  </a:moveTo>
                  <a:lnTo>
                    <a:pt x="1367231" y="147345"/>
                  </a:lnTo>
                  <a:lnTo>
                    <a:pt x="1387373" y="138556"/>
                  </a:lnTo>
                  <a:lnTo>
                    <a:pt x="1390256" y="145262"/>
                  </a:lnTo>
                  <a:lnTo>
                    <a:pt x="1370164" y="154038"/>
                  </a:lnTo>
                  <a:close/>
                </a:path>
                <a:path w="1707514" h="749300">
                  <a:moveTo>
                    <a:pt x="1343367" y="165696"/>
                  </a:moveTo>
                  <a:lnTo>
                    <a:pt x="1340446" y="159003"/>
                  </a:lnTo>
                  <a:lnTo>
                    <a:pt x="1360538" y="150215"/>
                  </a:lnTo>
                  <a:lnTo>
                    <a:pt x="1363459" y="156972"/>
                  </a:lnTo>
                  <a:lnTo>
                    <a:pt x="1343367" y="165696"/>
                  </a:lnTo>
                  <a:close/>
                </a:path>
                <a:path w="1707514" h="749300">
                  <a:moveTo>
                    <a:pt x="1316532" y="177355"/>
                  </a:moveTo>
                  <a:lnTo>
                    <a:pt x="1313662" y="170662"/>
                  </a:lnTo>
                  <a:lnTo>
                    <a:pt x="1333754" y="161925"/>
                  </a:lnTo>
                  <a:lnTo>
                    <a:pt x="1336675" y="168630"/>
                  </a:lnTo>
                  <a:lnTo>
                    <a:pt x="1316532" y="177355"/>
                  </a:lnTo>
                  <a:close/>
                </a:path>
                <a:path w="1707514" h="749300">
                  <a:moveTo>
                    <a:pt x="1289748" y="189014"/>
                  </a:moveTo>
                  <a:lnTo>
                    <a:pt x="1286814" y="182321"/>
                  </a:lnTo>
                  <a:lnTo>
                    <a:pt x="1306906" y="173583"/>
                  </a:lnTo>
                  <a:lnTo>
                    <a:pt x="1309839" y="180289"/>
                  </a:lnTo>
                  <a:lnTo>
                    <a:pt x="1289748" y="189014"/>
                  </a:lnTo>
                  <a:close/>
                </a:path>
                <a:path w="1707514" h="749300">
                  <a:moveTo>
                    <a:pt x="1262900" y="200672"/>
                  </a:moveTo>
                  <a:lnTo>
                    <a:pt x="1260030" y="193979"/>
                  </a:lnTo>
                  <a:lnTo>
                    <a:pt x="1280121" y="185242"/>
                  </a:lnTo>
                  <a:lnTo>
                    <a:pt x="1283042" y="191947"/>
                  </a:lnTo>
                  <a:lnTo>
                    <a:pt x="1262900" y="200672"/>
                  </a:lnTo>
                  <a:close/>
                </a:path>
                <a:path w="1707514" h="749300">
                  <a:moveTo>
                    <a:pt x="1236116" y="212331"/>
                  </a:moveTo>
                  <a:lnTo>
                    <a:pt x="1233195" y="205638"/>
                  </a:lnTo>
                  <a:lnTo>
                    <a:pt x="1253337" y="196900"/>
                  </a:lnTo>
                  <a:lnTo>
                    <a:pt x="1256207" y="203593"/>
                  </a:lnTo>
                  <a:lnTo>
                    <a:pt x="1236116" y="212331"/>
                  </a:lnTo>
                  <a:close/>
                </a:path>
                <a:path w="1707514" h="749300">
                  <a:moveTo>
                    <a:pt x="1209332" y="223989"/>
                  </a:moveTo>
                  <a:lnTo>
                    <a:pt x="1206398" y="217297"/>
                  </a:lnTo>
                  <a:lnTo>
                    <a:pt x="1226489" y="208559"/>
                  </a:lnTo>
                  <a:lnTo>
                    <a:pt x="1229423" y="215252"/>
                  </a:lnTo>
                  <a:lnTo>
                    <a:pt x="1209332" y="223989"/>
                  </a:lnTo>
                  <a:close/>
                </a:path>
                <a:path w="1707514" h="749300">
                  <a:moveTo>
                    <a:pt x="1182484" y="235648"/>
                  </a:moveTo>
                  <a:lnTo>
                    <a:pt x="1179614" y="228955"/>
                  </a:lnTo>
                  <a:lnTo>
                    <a:pt x="1199705" y="220217"/>
                  </a:lnTo>
                  <a:lnTo>
                    <a:pt x="1202626" y="226910"/>
                  </a:lnTo>
                  <a:lnTo>
                    <a:pt x="1182484" y="235648"/>
                  </a:lnTo>
                  <a:close/>
                </a:path>
                <a:path w="1707514" h="749300">
                  <a:moveTo>
                    <a:pt x="1155700" y="247357"/>
                  </a:moveTo>
                  <a:lnTo>
                    <a:pt x="1152779" y="240614"/>
                  </a:lnTo>
                  <a:lnTo>
                    <a:pt x="1172870" y="231876"/>
                  </a:lnTo>
                  <a:lnTo>
                    <a:pt x="1175791" y="238569"/>
                  </a:lnTo>
                  <a:lnTo>
                    <a:pt x="1155700" y="247357"/>
                  </a:lnTo>
                  <a:close/>
                </a:path>
                <a:path w="1707514" h="749300">
                  <a:moveTo>
                    <a:pt x="1128864" y="259016"/>
                  </a:moveTo>
                  <a:lnTo>
                    <a:pt x="1125982" y="252310"/>
                  </a:lnTo>
                  <a:lnTo>
                    <a:pt x="1146073" y="243535"/>
                  </a:lnTo>
                  <a:lnTo>
                    <a:pt x="1149007" y="250228"/>
                  </a:lnTo>
                  <a:lnTo>
                    <a:pt x="1128864" y="259016"/>
                  </a:lnTo>
                  <a:close/>
                </a:path>
                <a:path w="1707514" h="749300">
                  <a:moveTo>
                    <a:pt x="1102067" y="270675"/>
                  </a:moveTo>
                  <a:lnTo>
                    <a:pt x="1099146" y="263969"/>
                  </a:lnTo>
                  <a:lnTo>
                    <a:pt x="1119289" y="255193"/>
                  </a:lnTo>
                  <a:lnTo>
                    <a:pt x="1122159" y="261886"/>
                  </a:lnTo>
                  <a:lnTo>
                    <a:pt x="1102067" y="270675"/>
                  </a:lnTo>
                  <a:close/>
                </a:path>
                <a:path w="1707514" h="749300">
                  <a:moveTo>
                    <a:pt x="1075283" y="282333"/>
                  </a:moveTo>
                  <a:lnTo>
                    <a:pt x="1072362" y="275628"/>
                  </a:lnTo>
                  <a:lnTo>
                    <a:pt x="1092454" y="266852"/>
                  </a:lnTo>
                  <a:lnTo>
                    <a:pt x="1095375" y="273596"/>
                  </a:lnTo>
                  <a:lnTo>
                    <a:pt x="1075283" y="282333"/>
                  </a:lnTo>
                  <a:close/>
                </a:path>
                <a:path w="1707514" h="749300">
                  <a:moveTo>
                    <a:pt x="1048448" y="293992"/>
                  </a:moveTo>
                  <a:lnTo>
                    <a:pt x="1045565" y="287286"/>
                  </a:lnTo>
                  <a:lnTo>
                    <a:pt x="1065657" y="278561"/>
                  </a:lnTo>
                  <a:lnTo>
                    <a:pt x="1068590" y="285254"/>
                  </a:lnTo>
                  <a:lnTo>
                    <a:pt x="1048448" y="293992"/>
                  </a:lnTo>
                  <a:close/>
                </a:path>
                <a:path w="1707514" h="749300">
                  <a:moveTo>
                    <a:pt x="1021651" y="305650"/>
                  </a:moveTo>
                  <a:lnTo>
                    <a:pt x="1018730" y="298945"/>
                  </a:lnTo>
                  <a:lnTo>
                    <a:pt x="1038821" y="290220"/>
                  </a:lnTo>
                  <a:lnTo>
                    <a:pt x="1041742" y="296913"/>
                  </a:lnTo>
                  <a:lnTo>
                    <a:pt x="1021651" y="305650"/>
                  </a:lnTo>
                  <a:close/>
                </a:path>
                <a:path w="1707514" h="749300">
                  <a:moveTo>
                    <a:pt x="994867" y="317309"/>
                  </a:moveTo>
                  <a:lnTo>
                    <a:pt x="991946" y="310603"/>
                  </a:lnTo>
                  <a:lnTo>
                    <a:pt x="1012037" y="301878"/>
                  </a:lnTo>
                  <a:lnTo>
                    <a:pt x="1014958" y="308571"/>
                  </a:lnTo>
                  <a:lnTo>
                    <a:pt x="994867" y="317309"/>
                  </a:lnTo>
                  <a:close/>
                </a:path>
                <a:path w="1707514" h="749300">
                  <a:moveTo>
                    <a:pt x="968032" y="328968"/>
                  </a:moveTo>
                  <a:lnTo>
                    <a:pt x="965098" y="322262"/>
                  </a:lnTo>
                  <a:lnTo>
                    <a:pt x="985240" y="313537"/>
                  </a:lnTo>
                  <a:lnTo>
                    <a:pt x="988123" y="320230"/>
                  </a:lnTo>
                  <a:lnTo>
                    <a:pt x="968032" y="328968"/>
                  </a:lnTo>
                  <a:close/>
                </a:path>
                <a:path w="1707514" h="749300">
                  <a:moveTo>
                    <a:pt x="941235" y="340626"/>
                  </a:moveTo>
                  <a:lnTo>
                    <a:pt x="938314" y="333921"/>
                  </a:lnTo>
                  <a:lnTo>
                    <a:pt x="958405" y="325196"/>
                  </a:lnTo>
                  <a:lnTo>
                    <a:pt x="961326" y="331889"/>
                  </a:lnTo>
                  <a:lnTo>
                    <a:pt x="941235" y="340626"/>
                  </a:lnTo>
                  <a:close/>
                </a:path>
                <a:path w="1707514" h="749300">
                  <a:moveTo>
                    <a:pt x="914400" y="352285"/>
                  </a:moveTo>
                  <a:lnTo>
                    <a:pt x="911529" y="345579"/>
                  </a:lnTo>
                  <a:lnTo>
                    <a:pt x="931621" y="336854"/>
                  </a:lnTo>
                  <a:lnTo>
                    <a:pt x="934542" y="343547"/>
                  </a:lnTo>
                  <a:lnTo>
                    <a:pt x="914400" y="352285"/>
                  </a:lnTo>
                  <a:close/>
                </a:path>
                <a:path w="1707514" h="749300">
                  <a:moveTo>
                    <a:pt x="887615" y="363981"/>
                  </a:moveTo>
                  <a:lnTo>
                    <a:pt x="884682" y="357238"/>
                  </a:lnTo>
                  <a:lnTo>
                    <a:pt x="904773" y="348513"/>
                  </a:lnTo>
                  <a:lnTo>
                    <a:pt x="907707" y="355206"/>
                  </a:lnTo>
                  <a:lnTo>
                    <a:pt x="887615" y="363981"/>
                  </a:lnTo>
                  <a:close/>
                </a:path>
                <a:path w="1707514" h="749300">
                  <a:moveTo>
                    <a:pt x="860818" y="375640"/>
                  </a:moveTo>
                  <a:lnTo>
                    <a:pt x="857897" y="368947"/>
                  </a:lnTo>
                  <a:lnTo>
                    <a:pt x="877989" y="360172"/>
                  </a:lnTo>
                  <a:lnTo>
                    <a:pt x="880910" y="366864"/>
                  </a:lnTo>
                  <a:lnTo>
                    <a:pt x="860818" y="375640"/>
                  </a:lnTo>
                  <a:close/>
                </a:path>
                <a:path w="1707514" h="749300">
                  <a:moveTo>
                    <a:pt x="833983" y="387299"/>
                  </a:moveTo>
                  <a:lnTo>
                    <a:pt x="831062" y="380606"/>
                  </a:lnTo>
                  <a:lnTo>
                    <a:pt x="851204" y="371830"/>
                  </a:lnTo>
                  <a:lnTo>
                    <a:pt x="854075" y="378523"/>
                  </a:lnTo>
                  <a:lnTo>
                    <a:pt x="833983" y="387299"/>
                  </a:lnTo>
                  <a:close/>
                </a:path>
                <a:path w="1707514" h="749300">
                  <a:moveTo>
                    <a:pt x="807199" y="398957"/>
                  </a:moveTo>
                  <a:lnTo>
                    <a:pt x="804265" y="392264"/>
                  </a:lnTo>
                  <a:lnTo>
                    <a:pt x="824357" y="383489"/>
                  </a:lnTo>
                  <a:lnTo>
                    <a:pt x="827290" y="390232"/>
                  </a:lnTo>
                  <a:lnTo>
                    <a:pt x="807199" y="398957"/>
                  </a:lnTo>
                  <a:close/>
                </a:path>
                <a:path w="1707514" h="749300">
                  <a:moveTo>
                    <a:pt x="780351" y="410616"/>
                  </a:moveTo>
                  <a:lnTo>
                    <a:pt x="777481" y="403923"/>
                  </a:lnTo>
                  <a:lnTo>
                    <a:pt x="797572" y="395185"/>
                  </a:lnTo>
                  <a:lnTo>
                    <a:pt x="800493" y="401891"/>
                  </a:lnTo>
                  <a:lnTo>
                    <a:pt x="780351" y="410616"/>
                  </a:lnTo>
                  <a:close/>
                </a:path>
                <a:path w="1707514" h="749300">
                  <a:moveTo>
                    <a:pt x="753567" y="422275"/>
                  </a:moveTo>
                  <a:lnTo>
                    <a:pt x="750646" y="415582"/>
                  </a:lnTo>
                  <a:lnTo>
                    <a:pt x="770737" y="406844"/>
                  </a:lnTo>
                  <a:lnTo>
                    <a:pt x="773658" y="413550"/>
                  </a:lnTo>
                  <a:lnTo>
                    <a:pt x="753567" y="422275"/>
                  </a:lnTo>
                  <a:close/>
                </a:path>
                <a:path w="1707514" h="749300">
                  <a:moveTo>
                    <a:pt x="726732" y="433933"/>
                  </a:moveTo>
                  <a:lnTo>
                    <a:pt x="723849" y="427240"/>
                  </a:lnTo>
                  <a:lnTo>
                    <a:pt x="743940" y="418503"/>
                  </a:lnTo>
                  <a:lnTo>
                    <a:pt x="746874" y="425208"/>
                  </a:lnTo>
                  <a:lnTo>
                    <a:pt x="726732" y="433933"/>
                  </a:lnTo>
                  <a:close/>
                </a:path>
                <a:path w="1707514" h="749300">
                  <a:moveTo>
                    <a:pt x="699935" y="445592"/>
                  </a:moveTo>
                  <a:lnTo>
                    <a:pt x="697014" y="438899"/>
                  </a:lnTo>
                  <a:lnTo>
                    <a:pt x="717156" y="430161"/>
                  </a:lnTo>
                  <a:lnTo>
                    <a:pt x="720026" y="436867"/>
                  </a:lnTo>
                  <a:lnTo>
                    <a:pt x="699935" y="445592"/>
                  </a:lnTo>
                  <a:close/>
                </a:path>
                <a:path w="1707514" h="749300">
                  <a:moveTo>
                    <a:pt x="673150" y="457250"/>
                  </a:moveTo>
                  <a:lnTo>
                    <a:pt x="670229" y="450557"/>
                  </a:lnTo>
                  <a:lnTo>
                    <a:pt x="690321" y="441820"/>
                  </a:lnTo>
                  <a:lnTo>
                    <a:pt x="693242" y="448525"/>
                  </a:lnTo>
                  <a:lnTo>
                    <a:pt x="673150" y="457250"/>
                  </a:lnTo>
                  <a:close/>
                </a:path>
                <a:path w="1707514" h="749300">
                  <a:moveTo>
                    <a:pt x="646315" y="468960"/>
                  </a:moveTo>
                  <a:lnTo>
                    <a:pt x="643432" y="462216"/>
                  </a:lnTo>
                  <a:lnTo>
                    <a:pt x="663524" y="453478"/>
                  </a:lnTo>
                  <a:lnTo>
                    <a:pt x="666457" y="460184"/>
                  </a:lnTo>
                  <a:lnTo>
                    <a:pt x="646315" y="468960"/>
                  </a:lnTo>
                  <a:close/>
                </a:path>
                <a:path w="1707514" h="749300">
                  <a:moveTo>
                    <a:pt x="619518" y="480618"/>
                  </a:moveTo>
                  <a:lnTo>
                    <a:pt x="616597" y="473875"/>
                  </a:lnTo>
                  <a:lnTo>
                    <a:pt x="636689" y="465137"/>
                  </a:lnTo>
                  <a:lnTo>
                    <a:pt x="639610" y="471843"/>
                  </a:lnTo>
                  <a:lnTo>
                    <a:pt x="619518" y="480618"/>
                  </a:lnTo>
                  <a:close/>
                </a:path>
                <a:path w="1707514" h="749300">
                  <a:moveTo>
                    <a:pt x="592683" y="492277"/>
                  </a:moveTo>
                  <a:lnTo>
                    <a:pt x="589800" y="485584"/>
                  </a:lnTo>
                  <a:lnTo>
                    <a:pt x="609904" y="476796"/>
                  </a:lnTo>
                  <a:lnTo>
                    <a:pt x="612825" y="483501"/>
                  </a:lnTo>
                  <a:lnTo>
                    <a:pt x="592683" y="492277"/>
                  </a:lnTo>
                  <a:close/>
                </a:path>
                <a:path w="1707514" h="749300">
                  <a:moveTo>
                    <a:pt x="565899" y="503936"/>
                  </a:moveTo>
                  <a:lnTo>
                    <a:pt x="562965" y="497243"/>
                  </a:lnTo>
                  <a:lnTo>
                    <a:pt x="583107" y="488454"/>
                  </a:lnTo>
                  <a:lnTo>
                    <a:pt x="585990" y="495160"/>
                  </a:lnTo>
                  <a:lnTo>
                    <a:pt x="565899" y="503936"/>
                  </a:lnTo>
                  <a:close/>
                </a:path>
                <a:path w="1707514" h="749300">
                  <a:moveTo>
                    <a:pt x="539102" y="515594"/>
                  </a:moveTo>
                  <a:lnTo>
                    <a:pt x="536181" y="508901"/>
                  </a:lnTo>
                  <a:lnTo>
                    <a:pt x="556272" y="500113"/>
                  </a:lnTo>
                  <a:lnTo>
                    <a:pt x="559193" y="506856"/>
                  </a:lnTo>
                  <a:lnTo>
                    <a:pt x="539102" y="515594"/>
                  </a:lnTo>
                  <a:close/>
                </a:path>
                <a:path w="1707514" h="749300">
                  <a:moveTo>
                    <a:pt x="512267" y="527253"/>
                  </a:moveTo>
                  <a:lnTo>
                    <a:pt x="509384" y="520560"/>
                  </a:lnTo>
                  <a:lnTo>
                    <a:pt x="529475" y="511822"/>
                  </a:lnTo>
                  <a:lnTo>
                    <a:pt x="532409" y="518515"/>
                  </a:lnTo>
                  <a:lnTo>
                    <a:pt x="512267" y="527253"/>
                  </a:lnTo>
                  <a:close/>
                </a:path>
                <a:path w="1707514" h="749300">
                  <a:moveTo>
                    <a:pt x="485482" y="538911"/>
                  </a:moveTo>
                  <a:lnTo>
                    <a:pt x="482549" y="532218"/>
                  </a:lnTo>
                  <a:lnTo>
                    <a:pt x="502640" y="523481"/>
                  </a:lnTo>
                  <a:lnTo>
                    <a:pt x="505574" y="530174"/>
                  </a:lnTo>
                  <a:lnTo>
                    <a:pt x="485482" y="538911"/>
                  </a:lnTo>
                  <a:close/>
                </a:path>
                <a:path w="1707514" h="749300">
                  <a:moveTo>
                    <a:pt x="458635" y="550570"/>
                  </a:moveTo>
                  <a:lnTo>
                    <a:pt x="455764" y="543864"/>
                  </a:lnTo>
                  <a:lnTo>
                    <a:pt x="475856" y="535139"/>
                  </a:lnTo>
                  <a:lnTo>
                    <a:pt x="478777" y="541832"/>
                  </a:lnTo>
                  <a:lnTo>
                    <a:pt x="458635" y="550570"/>
                  </a:lnTo>
                  <a:close/>
                </a:path>
                <a:path w="1707514" h="749300">
                  <a:moveTo>
                    <a:pt x="431850" y="562228"/>
                  </a:moveTo>
                  <a:lnTo>
                    <a:pt x="428929" y="555523"/>
                  </a:lnTo>
                  <a:lnTo>
                    <a:pt x="449059" y="546798"/>
                  </a:lnTo>
                  <a:lnTo>
                    <a:pt x="451942" y="553491"/>
                  </a:lnTo>
                  <a:lnTo>
                    <a:pt x="431850" y="562228"/>
                  </a:lnTo>
                  <a:close/>
                </a:path>
                <a:path w="1707514" h="749300">
                  <a:moveTo>
                    <a:pt x="405066" y="573887"/>
                  </a:moveTo>
                  <a:lnTo>
                    <a:pt x="402132" y="567181"/>
                  </a:lnTo>
                  <a:lnTo>
                    <a:pt x="422224" y="558457"/>
                  </a:lnTo>
                  <a:lnTo>
                    <a:pt x="425157" y="565150"/>
                  </a:lnTo>
                  <a:lnTo>
                    <a:pt x="405066" y="573887"/>
                  </a:lnTo>
                  <a:close/>
                </a:path>
                <a:path w="1707514" h="749300">
                  <a:moveTo>
                    <a:pt x="378218" y="585597"/>
                  </a:moveTo>
                  <a:lnTo>
                    <a:pt x="375348" y="578840"/>
                  </a:lnTo>
                  <a:lnTo>
                    <a:pt x="395439" y="570115"/>
                  </a:lnTo>
                  <a:lnTo>
                    <a:pt x="398360" y="576808"/>
                  </a:lnTo>
                  <a:lnTo>
                    <a:pt x="378218" y="585597"/>
                  </a:lnTo>
                  <a:close/>
                </a:path>
                <a:path w="1707514" h="749300">
                  <a:moveTo>
                    <a:pt x="351434" y="597255"/>
                  </a:moveTo>
                  <a:lnTo>
                    <a:pt x="348500" y="590550"/>
                  </a:lnTo>
                  <a:lnTo>
                    <a:pt x="368604" y="581774"/>
                  </a:lnTo>
                  <a:lnTo>
                    <a:pt x="371525" y="588467"/>
                  </a:lnTo>
                  <a:lnTo>
                    <a:pt x="351434" y="597255"/>
                  </a:lnTo>
                  <a:close/>
                </a:path>
                <a:path w="1707514" h="749300">
                  <a:moveTo>
                    <a:pt x="324599" y="608914"/>
                  </a:moveTo>
                  <a:lnTo>
                    <a:pt x="321716" y="602208"/>
                  </a:lnTo>
                  <a:lnTo>
                    <a:pt x="341807" y="593432"/>
                  </a:lnTo>
                  <a:lnTo>
                    <a:pt x="344741" y="600125"/>
                  </a:lnTo>
                  <a:lnTo>
                    <a:pt x="324599" y="608914"/>
                  </a:lnTo>
                  <a:close/>
                </a:path>
                <a:path w="1707514" h="749300">
                  <a:moveTo>
                    <a:pt x="297802" y="620572"/>
                  </a:moveTo>
                  <a:lnTo>
                    <a:pt x="294881" y="613867"/>
                  </a:lnTo>
                  <a:lnTo>
                    <a:pt x="315023" y="605091"/>
                  </a:lnTo>
                  <a:lnTo>
                    <a:pt x="317893" y="611784"/>
                  </a:lnTo>
                  <a:lnTo>
                    <a:pt x="297802" y="620572"/>
                  </a:lnTo>
                  <a:close/>
                </a:path>
                <a:path w="1707514" h="749300">
                  <a:moveTo>
                    <a:pt x="271018" y="632218"/>
                  </a:moveTo>
                  <a:lnTo>
                    <a:pt x="268084" y="625525"/>
                  </a:lnTo>
                  <a:lnTo>
                    <a:pt x="288175" y="616800"/>
                  </a:lnTo>
                  <a:lnTo>
                    <a:pt x="291109" y="623493"/>
                  </a:lnTo>
                  <a:lnTo>
                    <a:pt x="271018" y="632218"/>
                  </a:lnTo>
                  <a:close/>
                </a:path>
                <a:path w="1707514" h="749300">
                  <a:moveTo>
                    <a:pt x="244182" y="643877"/>
                  </a:moveTo>
                  <a:lnTo>
                    <a:pt x="241300" y="637184"/>
                  </a:lnTo>
                  <a:lnTo>
                    <a:pt x="261391" y="628459"/>
                  </a:lnTo>
                  <a:lnTo>
                    <a:pt x="264325" y="635152"/>
                  </a:lnTo>
                  <a:lnTo>
                    <a:pt x="244182" y="643877"/>
                  </a:lnTo>
                  <a:close/>
                </a:path>
                <a:path w="1707514" h="749300">
                  <a:moveTo>
                    <a:pt x="217385" y="655535"/>
                  </a:moveTo>
                  <a:lnTo>
                    <a:pt x="214464" y="648842"/>
                  </a:lnTo>
                  <a:lnTo>
                    <a:pt x="234556" y="640118"/>
                  </a:lnTo>
                  <a:lnTo>
                    <a:pt x="237477" y="646811"/>
                  </a:lnTo>
                  <a:lnTo>
                    <a:pt x="217385" y="655535"/>
                  </a:lnTo>
                  <a:close/>
                </a:path>
                <a:path w="1707514" h="749300">
                  <a:moveTo>
                    <a:pt x="190601" y="667194"/>
                  </a:moveTo>
                  <a:lnTo>
                    <a:pt x="187667" y="660501"/>
                  </a:lnTo>
                  <a:lnTo>
                    <a:pt x="207759" y="651776"/>
                  </a:lnTo>
                  <a:lnTo>
                    <a:pt x="210693" y="658469"/>
                  </a:lnTo>
                  <a:lnTo>
                    <a:pt x="190601" y="667194"/>
                  </a:lnTo>
                  <a:close/>
                </a:path>
                <a:path w="1707514" h="749300">
                  <a:moveTo>
                    <a:pt x="163766" y="678853"/>
                  </a:moveTo>
                  <a:lnTo>
                    <a:pt x="160832" y="672160"/>
                  </a:lnTo>
                  <a:lnTo>
                    <a:pt x="180975" y="663435"/>
                  </a:lnTo>
                  <a:lnTo>
                    <a:pt x="183857" y="670128"/>
                  </a:lnTo>
                  <a:lnTo>
                    <a:pt x="163766" y="678853"/>
                  </a:lnTo>
                  <a:close/>
                </a:path>
                <a:path w="1707514" h="749300">
                  <a:moveTo>
                    <a:pt x="136969" y="690511"/>
                  </a:moveTo>
                  <a:lnTo>
                    <a:pt x="134048" y="683818"/>
                  </a:lnTo>
                  <a:lnTo>
                    <a:pt x="154139" y="675093"/>
                  </a:lnTo>
                  <a:lnTo>
                    <a:pt x="157060" y="681786"/>
                  </a:lnTo>
                  <a:lnTo>
                    <a:pt x="136969" y="690511"/>
                  </a:lnTo>
                  <a:close/>
                </a:path>
                <a:path w="1707514" h="749300">
                  <a:moveTo>
                    <a:pt x="110134" y="702221"/>
                  </a:moveTo>
                  <a:lnTo>
                    <a:pt x="107251" y="695477"/>
                  </a:lnTo>
                  <a:lnTo>
                    <a:pt x="127342" y="686739"/>
                  </a:lnTo>
                  <a:lnTo>
                    <a:pt x="130276" y="693445"/>
                  </a:lnTo>
                  <a:lnTo>
                    <a:pt x="110134" y="702221"/>
                  </a:lnTo>
                  <a:close/>
                </a:path>
                <a:path w="1707514" h="749300">
                  <a:moveTo>
                    <a:pt x="83350" y="713879"/>
                  </a:moveTo>
                  <a:lnTo>
                    <a:pt x="80416" y="707186"/>
                  </a:lnTo>
                  <a:lnTo>
                    <a:pt x="100507" y="698398"/>
                  </a:lnTo>
                  <a:lnTo>
                    <a:pt x="103441" y="705103"/>
                  </a:lnTo>
                  <a:lnTo>
                    <a:pt x="83350" y="713879"/>
                  </a:lnTo>
                  <a:close/>
                </a:path>
                <a:path w="1707514" h="749300">
                  <a:moveTo>
                    <a:pt x="56502" y="725538"/>
                  </a:moveTo>
                  <a:lnTo>
                    <a:pt x="53632" y="718845"/>
                  </a:lnTo>
                  <a:lnTo>
                    <a:pt x="73723" y="710056"/>
                  </a:lnTo>
                  <a:lnTo>
                    <a:pt x="76644" y="716762"/>
                  </a:lnTo>
                  <a:lnTo>
                    <a:pt x="56502" y="725538"/>
                  </a:lnTo>
                  <a:close/>
                </a:path>
                <a:path w="1707514" h="749300">
                  <a:moveTo>
                    <a:pt x="29718" y="737196"/>
                  </a:moveTo>
                  <a:lnTo>
                    <a:pt x="26784" y="730503"/>
                  </a:lnTo>
                  <a:lnTo>
                    <a:pt x="46926" y="721715"/>
                  </a:lnTo>
                  <a:lnTo>
                    <a:pt x="49809" y="728472"/>
                  </a:lnTo>
                  <a:lnTo>
                    <a:pt x="29718" y="737196"/>
                  </a:lnTo>
                  <a:close/>
                </a:path>
                <a:path w="1707514" h="749300">
                  <a:moveTo>
                    <a:pt x="2933" y="748855"/>
                  </a:moveTo>
                  <a:lnTo>
                    <a:pt x="0" y="742162"/>
                  </a:lnTo>
                  <a:lnTo>
                    <a:pt x="20091" y="733425"/>
                  </a:lnTo>
                  <a:lnTo>
                    <a:pt x="23025" y="740130"/>
                  </a:lnTo>
                  <a:lnTo>
                    <a:pt x="2933" y="748855"/>
                  </a:lnTo>
                  <a:close/>
                </a:path>
              </a:pathLst>
            </a:custGeom>
            <a:solidFill>
              <a:srgbClr val="00A4E4">
                <a:alpha val="9685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62"/>
                  </a:move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87612" y="2666244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6671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6309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6309">
                <a:spcBef>
                  <a:spcPts val="64"/>
                </a:spcBef>
              </a:pPr>
              <a:t>195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2" y="1628292"/>
            <a:ext cx="4805787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Repository 1 and 2 upload cached blob ids at a later</a:t>
            </a:r>
            <a:r>
              <a:rPr sz="1588" spc="4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918511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Shared</a:t>
            </a:r>
            <a:r>
              <a:rPr spc="-41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DataStore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18660" y="3662990"/>
            <a:ext cx="1458622" cy="1145689"/>
            <a:chOff x="3057779" y="4036072"/>
            <a:chExt cx="1607185" cy="1262380"/>
          </a:xfrm>
        </p:grpSpPr>
        <p:sp>
          <p:nvSpPr>
            <p:cNvPr id="12" name="object 12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11"/>
                  </a:move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73921" y="41123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2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10329" y="2624942"/>
            <a:ext cx="860996" cy="827178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 indent="13255" algn="ctr">
              <a:lnSpc>
                <a:spcPct val="100800"/>
              </a:lnSpc>
              <a:spcBef>
                <a:spcPts val="86"/>
              </a:spcBef>
            </a:pP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e</a:t>
            </a:r>
            <a:r>
              <a:rPr sz="1316" spc="9" dirty="0">
                <a:latin typeface="Times New Roman"/>
                <a:cs typeface="Times New Roman"/>
              </a:rPr>
              <a:t>p</a:t>
            </a:r>
            <a:r>
              <a:rPr sz="1316" dirty="0">
                <a:latin typeface="Times New Roman"/>
                <a:cs typeface="Times New Roman"/>
              </a:rPr>
              <a:t>ository</a:t>
            </a:r>
            <a:r>
              <a:rPr sz="1316" spc="-5" dirty="0">
                <a:latin typeface="Times New Roman"/>
                <a:cs typeface="Times New Roman"/>
              </a:rPr>
              <a:t>-</a:t>
            </a:r>
            <a:r>
              <a:rPr sz="1316" dirty="0">
                <a:latin typeface="Times New Roman"/>
                <a:cs typeface="Times New Roman"/>
              </a:rPr>
              <a:t>1  repository-2  blob-1</a:t>
            </a:r>
            <a:endParaRPr sz="1316">
              <a:latin typeface="Times New Roman"/>
              <a:cs typeface="Times New Roman"/>
            </a:endParaRPr>
          </a:p>
          <a:p>
            <a:pPr marR="39190" algn="ctr">
              <a:spcBef>
                <a:spcPts val="14"/>
              </a:spcBef>
            </a:pPr>
            <a:r>
              <a:rPr sz="1316" dirty="0">
                <a:latin typeface="Times New Roman"/>
                <a:cs typeface="Times New Roman"/>
              </a:rPr>
              <a:t>blob-2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4532" y="4464232"/>
            <a:ext cx="695597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DataStore</a:t>
            </a:r>
            <a:endParaRPr sz="1316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18660" y="2216874"/>
            <a:ext cx="2997926" cy="1961734"/>
            <a:chOff x="3057779" y="2442667"/>
            <a:chExt cx="3303270" cy="2161540"/>
          </a:xfrm>
        </p:grpSpPr>
        <p:sp>
          <p:nvSpPr>
            <p:cNvPr id="21" name="object 21"/>
            <p:cNvSpPr/>
            <p:nvPr/>
          </p:nvSpPr>
          <p:spPr>
            <a:xfrm>
              <a:off x="4654207" y="4240364"/>
              <a:ext cx="1706880" cy="363855"/>
            </a:xfrm>
            <a:custGeom>
              <a:avLst/>
              <a:gdLst/>
              <a:ahLst/>
              <a:cxnLst/>
              <a:rect l="l" t="t" r="r" b="b"/>
              <a:pathLst>
                <a:path w="1706879" h="363854">
                  <a:moveTo>
                    <a:pt x="1606448" y="40233"/>
                  </a:moveTo>
                  <a:lnTo>
                    <a:pt x="1605013" y="33083"/>
                  </a:lnTo>
                  <a:lnTo>
                    <a:pt x="1626489" y="28714"/>
                  </a:lnTo>
                  <a:lnTo>
                    <a:pt x="1627924" y="35915"/>
                  </a:lnTo>
                  <a:lnTo>
                    <a:pt x="1606448" y="40233"/>
                  </a:lnTo>
                  <a:close/>
                </a:path>
                <a:path w="1706879" h="363854">
                  <a:moveTo>
                    <a:pt x="1577771" y="45986"/>
                  </a:moveTo>
                  <a:lnTo>
                    <a:pt x="1576336" y="38836"/>
                  </a:lnTo>
                  <a:lnTo>
                    <a:pt x="1597812" y="34518"/>
                  </a:lnTo>
                  <a:lnTo>
                    <a:pt x="1599247" y="41668"/>
                  </a:lnTo>
                  <a:lnTo>
                    <a:pt x="1577771" y="45986"/>
                  </a:lnTo>
                  <a:close/>
                </a:path>
                <a:path w="1706879" h="363854">
                  <a:moveTo>
                    <a:pt x="1549095" y="51790"/>
                  </a:moveTo>
                  <a:lnTo>
                    <a:pt x="1547660" y="44589"/>
                  </a:lnTo>
                  <a:lnTo>
                    <a:pt x="1569135" y="40284"/>
                  </a:lnTo>
                  <a:lnTo>
                    <a:pt x="1570634" y="47472"/>
                  </a:lnTo>
                  <a:lnTo>
                    <a:pt x="1549095" y="51790"/>
                  </a:lnTo>
                  <a:close/>
                </a:path>
                <a:path w="1706879" h="363854">
                  <a:moveTo>
                    <a:pt x="1635074" y="34480"/>
                  </a:moveTo>
                  <a:lnTo>
                    <a:pt x="1633626" y="27279"/>
                  </a:lnTo>
                  <a:lnTo>
                    <a:pt x="1651393" y="23710"/>
                  </a:lnTo>
                  <a:lnTo>
                    <a:pt x="1646631" y="0"/>
                  </a:lnTo>
                  <a:lnTo>
                    <a:pt x="1706702" y="16319"/>
                  </a:lnTo>
                  <a:lnTo>
                    <a:pt x="1688028" y="30899"/>
                  </a:lnTo>
                  <a:lnTo>
                    <a:pt x="1652828" y="30899"/>
                  </a:lnTo>
                  <a:lnTo>
                    <a:pt x="1635074" y="34480"/>
                  </a:lnTo>
                  <a:close/>
                </a:path>
                <a:path w="1706879" h="363854">
                  <a:moveTo>
                    <a:pt x="1657642" y="54622"/>
                  </a:moveTo>
                  <a:lnTo>
                    <a:pt x="1652828" y="30899"/>
                  </a:lnTo>
                  <a:lnTo>
                    <a:pt x="1688028" y="30899"/>
                  </a:lnTo>
                  <a:lnTo>
                    <a:pt x="1657642" y="54622"/>
                  </a:lnTo>
                  <a:close/>
                </a:path>
                <a:path w="1706879" h="363854">
                  <a:moveTo>
                    <a:pt x="1520418" y="57543"/>
                  </a:moveTo>
                  <a:lnTo>
                    <a:pt x="1518983" y="50393"/>
                  </a:lnTo>
                  <a:lnTo>
                    <a:pt x="1540510" y="46037"/>
                  </a:lnTo>
                  <a:lnTo>
                    <a:pt x="1541957" y="53225"/>
                  </a:lnTo>
                  <a:lnTo>
                    <a:pt x="1520418" y="57543"/>
                  </a:lnTo>
                  <a:close/>
                </a:path>
                <a:path w="1706879" h="363854">
                  <a:moveTo>
                    <a:pt x="1491805" y="63296"/>
                  </a:moveTo>
                  <a:lnTo>
                    <a:pt x="1490357" y="56159"/>
                  </a:lnTo>
                  <a:lnTo>
                    <a:pt x="1511846" y="51841"/>
                  </a:lnTo>
                  <a:lnTo>
                    <a:pt x="1513281" y="58978"/>
                  </a:lnTo>
                  <a:lnTo>
                    <a:pt x="1491805" y="63296"/>
                  </a:lnTo>
                  <a:close/>
                </a:path>
                <a:path w="1706879" h="363854">
                  <a:moveTo>
                    <a:pt x="1463128" y="69100"/>
                  </a:moveTo>
                  <a:lnTo>
                    <a:pt x="1461681" y="61912"/>
                  </a:lnTo>
                  <a:lnTo>
                    <a:pt x="1483169" y="57594"/>
                  </a:lnTo>
                  <a:lnTo>
                    <a:pt x="1484604" y="64782"/>
                  </a:lnTo>
                  <a:lnTo>
                    <a:pt x="1463128" y="69100"/>
                  </a:lnTo>
                  <a:close/>
                </a:path>
                <a:path w="1706879" h="363854">
                  <a:moveTo>
                    <a:pt x="1434452" y="74853"/>
                  </a:moveTo>
                  <a:lnTo>
                    <a:pt x="1433017" y="67716"/>
                  </a:lnTo>
                  <a:lnTo>
                    <a:pt x="1454543" y="63347"/>
                  </a:lnTo>
                  <a:lnTo>
                    <a:pt x="1455978" y="70535"/>
                  </a:lnTo>
                  <a:lnTo>
                    <a:pt x="1434452" y="74853"/>
                  </a:lnTo>
                  <a:close/>
                </a:path>
                <a:path w="1706879" h="363854">
                  <a:moveTo>
                    <a:pt x="1405826" y="80606"/>
                  </a:moveTo>
                  <a:lnTo>
                    <a:pt x="1404340" y="73469"/>
                  </a:lnTo>
                  <a:lnTo>
                    <a:pt x="1425867" y="69151"/>
                  </a:lnTo>
                  <a:lnTo>
                    <a:pt x="1427302" y="76301"/>
                  </a:lnTo>
                  <a:lnTo>
                    <a:pt x="1405826" y="80606"/>
                  </a:lnTo>
                  <a:close/>
                </a:path>
                <a:path w="1706879" h="363854">
                  <a:moveTo>
                    <a:pt x="1377149" y="86410"/>
                  </a:moveTo>
                  <a:lnTo>
                    <a:pt x="1375714" y="79222"/>
                  </a:lnTo>
                  <a:lnTo>
                    <a:pt x="1397190" y="74904"/>
                  </a:lnTo>
                  <a:lnTo>
                    <a:pt x="1398638" y="82105"/>
                  </a:lnTo>
                  <a:lnTo>
                    <a:pt x="1377149" y="86410"/>
                  </a:lnTo>
                  <a:close/>
                </a:path>
                <a:path w="1706879" h="363854">
                  <a:moveTo>
                    <a:pt x="1348473" y="92176"/>
                  </a:moveTo>
                  <a:lnTo>
                    <a:pt x="1347038" y="85026"/>
                  </a:lnTo>
                  <a:lnTo>
                    <a:pt x="1368513" y="80657"/>
                  </a:lnTo>
                  <a:lnTo>
                    <a:pt x="1369961" y="87858"/>
                  </a:lnTo>
                  <a:lnTo>
                    <a:pt x="1348473" y="92176"/>
                  </a:lnTo>
                  <a:close/>
                </a:path>
                <a:path w="1706879" h="363854">
                  <a:moveTo>
                    <a:pt x="1319809" y="97929"/>
                  </a:moveTo>
                  <a:lnTo>
                    <a:pt x="1318361" y="90779"/>
                  </a:lnTo>
                  <a:lnTo>
                    <a:pt x="1339900" y="86461"/>
                  </a:lnTo>
                  <a:lnTo>
                    <a:pt x="1341335" y="93611"/>
                  </a:lnTo>
                  <a:lnTo>
                    <a:pt x="1319809" y="97929"/>
                  </a:lnTo>
                  <a:close/>
                </a:path>
                <a:path w="1706879" h="363854">
                  <a:moveTo>
                    <a:pt x="1291183" y="103733"/>
                  </a:moveTo>
                  <a:lnTo>
                    <a:pt x="1289735" y="96532"/>
                  </a:lnTo>
                  <a:lnTo>
                    <a:pt x="1311224" y="92214"/>
                  </a:lnTo>
                  <a:lnTo>
                    <a:pt x="1312659" y="99415"/>
                  </a:lnTo>
                  <a:lnTo>
                    <a:pt x="1291183" y="103733"/>
                  </a:lnTo>
                  <a:close/>
                </a:path>
                <a:path w="1706879" h="363854">
                  <a:moveTo>
                    <a:pt x="1262506" y="109486"/>
                  </a:moveTo>
                  <a:lnTo>
                    <a:pt x="1261071" y="102336"/>
                  </a:lnTo>
                  <a:lnTo>
                    <a:pt x="1282547" y="97980"/>
                  </a:lnTo>
                  <a:lnTo>
                    <a:pt x="1283982" y="105168"/>
                  </a:lnTo>
                  <a:lnTo>
                    <a:pt x="1262506" y="109486"/>
                  </a:lnTo>
                  <a:close/>
                </a:path>
                <a:path w="1706879" h="363854">
                  <a:moveTo>
                    <a:pt x="1233830" y="115290"/>
                  </a:moveTo>
                  <a:lnTo>
                    <a:pt x="1232395" y="108089"/>
                  </a:lnTo>
                  <a:lnTo>
                    <a:pt x="1253870" y="103784"/>
                  </a:lnTo>
                  <a:lnTo>
                    <a:pt x="1255306" y="110921"/>
                  </a:lnTo>
                  <a:lnTo>
                    <a:pt x="1233830" y="115290"/>
                  </a:lnTo>
                  <a:close/>
                </a:path>
                <a:path w="1706879" h="363854">
                  <a:moveTo>
                    <a:pt x="1205153" y="121043"/>
                  </a:moveTo>
                  <a:lnTo>
                    <a:pt x="1203718" y="113855"/>
                  </a:lnTo>
                  <a:lnTo>
                    <a:pt x="1225245" y="109537"/>
                  </a:lnTo>
                  <a:lnTo>
                    <a:pt x="1226680" y="116725"/>
                  </a:lnTo>
                  <a:lnTo>
                    <a:pt x="1205153" y="121043"/>
                  </a:lnTo>
                  <a:close/>
                </a:path>
                <a:path w="1706879" h="363854">
                  <a:moveTo>
                    <a:pt x="1176527" y="126796"/>
                  </a:moveTo>
                  <a:lnTo>
                    <a:pt x="1175092" y="119659"/>
                  </a:lnTo>
                  <a:lnTo>
                    <a:pt x="1196568" y="115341"/>
                  </a:lnTo>
                  <a:lnTo>
                    <a:pt x="1198016" y="122478"/>
                  </a:lnTo>
                  <a:lnTo>
                    <a:pt x="1176527" y="126796"/>
                  </a:lnTo>
                  <a:close/>
                </a:path>
                <a:path w="1706879" h="363854">
                  <a:moveTo>
                    <a:pt x="1147851" y="132600"/>
                  </a:moveTo>
                  <a:lnTo>
                    <a:pt x="1146416" y="125412"/>
                  </a:lnTo>
                  <a:lnTo>
                    <a:pt x="1167904" y="121094"/>
                  </a:lnTo>
                  <a:lnTo>
                    <a:pt x="1169339" y="128231"/>
                  </a:lnTo>
                  <a:lnTo>
                    <a:pt x="1147851" y="132600"/>
                  </a:lnTo>
                  <a:close/>
                </a:path>
                <a:path w="1706879" h="363854">
                  <a:moveTo>
                    <a:pt x="1119187" y="138353"/>
                  </a:moveTo>
                  <a:lnTo>
                    <a:pt x="1117739" y="131165"/>
                  </a:lnTo>
                  <a:lnTo>
                    <a:pt x="1139228" y="126847"/>
                  </a:lnTo>
                  <a:lnTo>
                    <a:pt x="1140714" y="134035"/>
                  </a:lnTo>
                  <a:lnTo>
                    <a:pt x="1119187" y="138353"/>
                  </a:lnTo>
                  <a:close/>
                </a:path>
                <a:path w="1706879" h="363854">
                  <a:moveTo>
                    <a:pt x="1090561" y="144106"/>
                  </a:moveTo>
                  <a:lnTo>
                    <a:pt x="1089075" y="136969"/>
                  </a:lnTo>
                  <a:lnTo>
                    <a:pt x="1110602" y="132651"/>
                  </a:lnTo>
                  <a:lnTo>
                    <a:pt x="1112037" y="139801"/>
                  </a:lnTo>
                  <a:lnTo>
                    <a:pt x="1090561" y="144106"/>
                  </a:lnTo>
                  <a:close/>
                </a:path>
                <a:path w="1706879" h="363854">
                  <a:moveTo>
                    <a:pt x="1061885" y="149910"/>
                  </a:moveTo>
                  <a:lnTo>
                    <a:pt x="1060450" y="142722"/>
                  </a:lnTo>
                  <a:lnTo>
                    <a:pt x="1081925" y="138404"/>
                  </a:lnTo>
                  <a:lnTo>
                    <a:pt x="1083360" y="145554"/>
                  </a:lnTo>
                  <a:lnTo>
                    <a:pt x="1061885" y="149910"/>
                  </a:lnTo>
                  <a:close/>
                </a:path>
                <a:path w="1706879" h="363854">
                  <a:moveTo>
                    <a:pt x="1033208" y="155676"/>
                  </a:moveTo>
                  <a:lnTo>
                    <a:pt x="1031773" y="148475"/>
                  </a:lnTo>
                  <a:lnTo>
                    <a:pt x="1053249" y="144157"/>
                  </a:lnTo>
                  <a:lnTo>
                    <a:pt x="1054696" y="151358"/>
                  </a:lnTo>
                  <a:lnTo>
                    <a:pt x="1033208" y="155676"/>
                  </a:lnTo>
                  <a:close/>
                </a:path>
                <a:path w="1706879" h="363854">
                  <a:moveTo>
                    <a:pt x="1004531" y="161429"/>
                  </a:moveTo>
                  <a:lnTo>
                    <a:pt x="1003096" y="154279"/>
                  </a:lnTo>
                  <a:lnTo>
                    <a:pt x="1024623" y="149961"/>
                  </a:lnTo>
                  <a:lnTo>
                    <a:pt x="1026071" y="157111"/>
                  </a:lnTo>
                  <a:lnTo>
                    <a:pt x="1004531" y="161429"/>
                  </a:lnTo>
                  <a:close/>
                </a:path>
                <a:path w="1706879" h="363854">
                  <a:moveTo>
                    <a:pt x="975906" y="167233"/>
                  </a:moveTo>
                  <a:lnTo>
                    <a:pt x="974470" y="160032"/>
                  </a:lnTo>
                  <a:lnTo>
                    <a:pt x="995959" y="155714"/>
                  </a:lnTo>
                  <a:lnTo>
                    <a:pt x="997394" y="162864"/>
                  </a:lnTo>
                  <a:lnTo>
                    <a:pt x="975906" y="167233"/>
                  </a:lnTo>
                  <a:close/>
                </a:path>
                <a:path w="1706879" h="363854">
                  <a:moveTo>
                    <a:pt x="947242" y="172986"/>
                  </a:moveTo>
                  <a:lnTo>
                    <a:pt x="945794" y="165785"/>
                  </a:lnTo>
                  <a:lnTo>
                    <a:pt x="967282" y="161480"/>
                  </a:lnTo>
                  <a:lnTo>
                    <a:pt x="968717" y="168668"/>
                  </a:lnTo>
                  <a:lnTo>
                    <a:pt x="947242" y="172986"/>
                  </a:lnTo>
                  <a:close/>
                </a:path>
                <a:path w="1706879" h="363854">
                  <a:moveTo>
                    <a:pt x="918565" y="178739"/>
                  </a:moveTo>
                  <a:lnTo>
                    <a:pt x="917130" y="171589"/>
                  </a:lnTo>
                  <a:lnTo>
                    <a:pt x="938606" y="167284"/>
                  </a:lnTo>
                  <a:lnTo>
                    <a:pt x="940041" y="174421"/>
                  </a:lnTo>
                  <a:lnTo>
                    <a:pt x="918565" y="178739"/>
                  </a:lnTo>
                  <a:close/>
                </a:path>
                <a:path w="1706879" h="363854">
                  <a:moveTo>
                    <a:pt x="889888" y="184543"/>
                  </a:moveTo>
                  <a:lnTo>
                    <a:pt x="888453" y="177355"/>
                  </a:lnTo>
                  <a:lnTo>
                    <a:pt x="909980" y="173037"/>
                  </a:lnTo>
                  <a:lnTo>
                    <a:pt x="911415" y="180174"/>
                  </a:lnTo>
                  <a:lnTo>
                    <a:pt x="889888" y="184543"/>
                  </a:lnTo>
                  <a:close/>
                </a:path>
                <a:path w="1706879" h="363854">
                  <a:moveTo>
                    <a:pt x="861263" y="190296"/>
                  </a:moveTo>
                  <a:lnTo>
                    <a:pt x="859828" y="183159"/>
                  </a:lnTo>
                  <a:lnTo>
                    <a:pt x="881303" y="178790"/>
                  </a:lnTo>
                  <a:lnTo>
                    <a:pt x="882738" y="185978"/>
                  </a:lnTo>
                  <a:lnTo>
                    <a:pt x="861263" y="190296"/>
                  </a:lnTo>
                  <a:close/>
                </a:path>
                <a:path w="1706879" h="363854">
                  <a:moveTo>
                    <a:pt x="832586" y="196049"/>
                  </a:moveTo>
                  <a:lnTo>
                    <a:pt x="831151" y="188912"/>
                  </a:lnTo>
                  <a:lnTo>
                    <a:pt x="852627" y="184594"/>
                  </a:lnTo>
                  <a:lnTo>
                    <a:pt x="854075" y="191731"/>
                  </a:lnTo>
                  <a:lnTo>
                    <a:pt x="832586" y="196049"/>
                  </a:lnTo>
                  <a:close/>
                </a:path>
                <a:path w="1706879" h="363854">
                  <a:moveTo>
                    <a:pt x="803910" y="201853"/>
                  </a:moveTo>
                  <a:lnTo>
                    <a:pt x="802474" y="194665"/>
                  </a:lnTo>
                  <a:lnTo>
                    <a:pt x="823963" y="190347"/>
                  </a:lnTo>
                  <a:lnTo>
                    <a:pt x="825449" y="197497"/>
                  </a:lnTo>
                  <a:lnTo>
                    <a:pt x="803910" y="201853"/>
                  </a:lnTo>
                  <a:close/>
                </a:path>
                <a:path w="1706879" h="363854">
                  <a:moveTo>
                    <a:pt x="775296" y="207606"/>
                  </a:moveTo>
                  <a:lnTo>
                    <a:pt x="773798" y="200469"/>
                  </a:lnTo>
                  <a:lnTo>
                    <a:pt x="795337" y="196100"/>
                  </a:lnTo>
                  <a:lnTo>
                    <a:pt x="796772" y="203301"/>
                  </a:lnTo>
                  <a:lnTo>
                    <a:pt x="775296" y="207606"/>
                  </a:lnTo>
                  <a:close/>
                </a:path>
                <a:path w="1706879" h="363854">
                  <a:moveTo>
                    <a:pt x="746620" y="213372"/>
                  </a:moveTo>
                  <a:lnTo>
                    <a:pt x="745172" y="206222"/>
                  </a:lnTo>
                  <a:lnTo>
                    <a:pt x="766660" y="201904"/>
                  </a:lnTo>
                  <a:lnTo>
                    <a:pt x="768095" y="209054"/>
                  </a:lnTo>
                  <a:lnTo>
                    <a:pt x="746620" y="213372"/>
                  </a:lnTo>
                  <a:close/>
                </a:path>
                <a:path w="1706879" h="363854">
                  <a:moveTo>
                    <a:pt x="717943" y="219176"/>
                  </a:moveTo>
                  <a:lnTo>
                    <a:pt x="716508" y="211975"/>
                  </a:lnTo>
                  <a:lnTo>
                    <a:pt x="737984" y="207657"/>
                  </a:lnTo>
                  <a:lnTo>
                    <a:pt x="739419" y="214807"/>
                  </a:lnTo>
                  <a:lnTo>
                    <a:pt x="717943" y="219176"/>
                  </a:lnTo>
                  <a:close/>
                </a:path>
                <a:path w="1706879" h="363854">
                  <a:moveTo>
                    <a:pt x="689267" y="224929"/>
                  </a:moveTo>
                  <a:lnTo>
                    <a:pt x="687831" y="217779"/>
                  </a:lnTo>
                  <a:lnTo>
                    <a:pt x="709358" y="213410"/>
                  </a:lnTo>
                  <a:lnTo>
                    <a:pt x="710793" y="220611"/>
                  </a:lnTo>
                  <a:lnTo>
                    <a:pt x="689267" y="224929"/>
                  </a:lnTo>
                  <a:close/>
                </a:path>
                <a:path w="1706879" h="363854">
                  <a:moveTo>
                    <a:pt x="660641" y="230682"/>
                  </a:moveTo>
                  <a:lnTo>
                    <a:pt x="659206" y="223532"/>
                  </a:lnTo>
                  <a:lnTo>
                    <a:pt x="680681" y="219214"/>
                  </a:lnTo>
                  <a:lnTo>
                    <a:pt x="682129" y="226364"/>
                  </a:lnTo>
                  <a:lnTo>
                    <a:pt x="660641" y="230682"/>
                  </a:lnTo>
                  <a:close/>
                </a:path>
                <a:path w="1706879" h="363854">
                  <a:moveTo>
                    <a:pt x="631964" y="236486"/>
                  </a:moveTo>
                  <a:lnTo>
                    <a:pt x="630529" y="229285"/>
                  </a:lnTo>
                  <a:lnTo>
                    <a:pt x="652005" y="224980"/>
                  </a:lnTo>
                  <a:lnTo>
                    <a:pt x="653453" y="232117"/>
                  </a:lnTo>
                  <a:lnTo>
                    <a:pt x="631964" y="236486"/>
                  </a:lnTo>
                  <a:close/>
                </a:path>
                <a:path w="1706879" h="363854">
                  <a:moveTo>
                    <a:pt x="603300" y="242239"/>
                  </a:moveTo>
                  <a:lnTo>
                    <a:pt x="601852" y="235089"/>
                  </a:lnTo>
                  <a:lnTo>
                    <a:pt x="623341" y="230733"/>
                  </a:lnTo>
                  <a:lnTo>
                    <a:pt x="624776" y="237921"/>
                  </a:lnTo>
                  <a:lnTo>
                    <a:pt x="603300" y="242239"/>
                  </a:lnTo>
                  <a:close/>
                </a:path>
                <a:path w="1706879" h="363854">
                  <a:moveTo>
                    <a:pt x="574624" y="247992"/>
                  </a:moveTo>
                  <a:lnTo>
                    <a:pt x="573176" y="240855"/>
                  </a:lnTo>
                  <a:lnTo>
                    <a:pt x="594715" y="236537"/>
                  </a:lnTo>
                  <a:lnTo>
                    <a:pt x="596150" y="243674"/>
                  </a:lnTo>
                  <a:lnTo>
                    <a:pt x="574624" y="247992"/>
                  </a:lnTo>
                  <a:close/>
                </a:path>
                <a:path w="1706879" h="363854">
                  <a:moveTo>
                    <a:pt x="545998" y="253796"/>
                  </a:moveTo>
                  <a:lnTo>
                    <a:pt x="544563" y="246608"/>
                  </a:lnTo>
                  <a:lnTo>
                    <a:pt x="566038" y="242290"/>
                  </a:lnTo>
                  <a:lnTo>
                    <a:pt x="567474" y="249427"/>
                  </a:lnTo>
                  <a:lnTo>
                    <a:pt x="545998" y="253796"/>
                  </a:lnTo>
                  <a:close/>
                </a:path>
                <a:path w="1706879" h="363854">
                  <a:moveTo>
                    <a:pt x="517321" y="259549"/>
                  </a:moveTo>
                  <a:lnTo>
                    <a:pt x="515886" y="252412"/>
                  </a:lnTo>
                  <a:lnTo>
                    <a:pt x="537362" y="248043"/>
                  </a:lnTo>
                  <a:lnTo>
                    <a:pt x="538797" y="255231"/>
                  </a:lnTo>
                  <a:lnTo>
                    <a:pt x="517321" y="259549"/>
                  </a:lnTo>
                  <a:close/>
                </a:path>
                <a:path w="1706879" h="363854">
                  <a:moveTo>
                    <a:pt x="488645" y="265302"/>
                  </a:moveTo>
                  <a:lnTo>
                    <a:pt x="487210" y="258165"/>
                  </a:lnTo>
                  <a:lnTo>
                    <a:pt x="508685" y="253847"/>
                  </a:lnTo>
                  <a:lnTo>
                    <a:pt x="510184" y="260997"/>
                  </a:lnTo>
                  <a:lnTo>
                    <a:pt x="488645" y="265302"/>
                  </a:lnTo>
                  <a:close/>
                </a:path>
                <a:path w="1706879" h="363854">
                  <a:moveTo>
                    <a:pt x="460019" y="271106"/>
                  </a:moveTo>
                  <a:lnTo>
                    <a:pt x="458533" y="263918"/>
                  </a:lnTo>
                  <a:lnTo>
                    <a:pt x="480060" y="259600"/>
                  </a:lnTo>
                  <a:lnTo>
                    <a:pt x="481507" y="266750"/>
                  </a:lnTo>
                  <a:lnTo>
                    <a:pt x="460019" y="271106"/>
                  </a:lnTo>
                  <a:close/>
                </a:path>
                <a:path w="1706879" h="363854">
                  <a:moveTo>
                    <a:pt x="431355" y="276872"/>
                  </a:moveTo>
                  <a:lnTo>
                    <a:pt x="429907" y="269722"/>
                  </a:lnTo>
                  <a:lnTo>
                    <a:pt x="451396" y="265353"/>
                  </a:lnTo>
                  <a:lnTo>
                    <a:pt x="452831" y="272554"/>
                  </a:lnTo>
                  <a:lnTo>
                    <a:pt x="431355" y="276872"/>
                  </a:lnTo>
                  <a:close/>
                </a:path>
                <a:path w="1706879" h="363854">
                  <a:moveTo>
                    <a:pt x="402678" y="282625"/>
                  </a:moveTo>
                  <a:lnTo>
                    <a:pt x="401231" y="275475"/>
                  </a:lnTo>
                  <a:lnTo>
                    <a:pt x="422719" y="271157"/>
                  </a:lnTo>
                  <a:lnTo>
                    <a:pt x="424154" y="278307"/>
                  </a:lnTo>
                  <a:lnTo>
                    <a:pt x="402678" y="282625"/>
                  </a:lnTo>
                  <a:close/>
                </a:path>
                <a:path w="1706879" h="363854">
                  <a:moveTo>
                    <a:pt x="374002" y="288429"/>
                  </a:moveTo>
                  <a:lnTo>
                    <a:pt x="372567" y="281228"/>
                  </a:lnTo>
                  <a:lnTo>
                    <a:pt x="394093" y="276910"/>
                  </a:lnTo>
                  <a:lnTo>
                    <a:pt x="395528" y="284060"/>
                  </a:lnTo>
                  <a:lnTo>
                    <a:pt x="374002" y="288429"/>
                  </a:lnTo>
                  <a:close/>
                </a:path>
                <a:path w="1706879" h="363854">
                  <a:moveTo>
                    <a:pt x="345376" y="294182"/>
                  </a:moveTo>
                  <a:lnTo>
                    <a:pt x="343941" y="287032"/>
                  </a:lnTo>
                  <a:lnTo>
                    <a:pt x="365417" y="282676"/>
                  </a:lnTo>
                  <a:lnTo>
                    <a:pt x="366852" y="289864"/>
                  </a:lnTo>
                  <a:lnTo>
                    <a:pt x="345376" y="294182"/>
                  </a:lnTo>
                  <a:close/>
                </a:path>
                <a:path w="1706879" h="363854">
                  <a:moveTo>
                    <a:pt x="316699" y="299935"/>
                  </a:moveTo>
                  <a:lnTo>
                    <a:pt x="315264" y="292785"/>
                  </a:lnTo>
                  <a:lnTo>
                    <a:pt x="336740" y="288480"/>
                  </a:lnTo>
                  <a:lnTo>
                    <a:pt x="338188" y="295617"/>
                  </a:lnTo>
                  <a:lnTo>
                    <a:pt x="316699" y="299935"/>
                  </a:lnTo>
                  <a:close/>
                </a:path>
                <a:path w="1706879" h="363854">
                  <a:moveTo>
                    <a:pt x="288023" y="305739"/>
                  </a:moveTo>
                  <a:lnTo>
                    <a:pt x="286588" y="298551"/>
                  </a:lnTo>
                  <a:lnTo>
                    <a:pt x="308063" y="294233"/>
                  </a:lnTo>
                  <a:lnTo>
                    <a:pt x="309511" y="301371"/>
                  </a:lnTo>
                  <a:lnTo>
                    <a:pt x="288023" y="305739"/>
                  </a:lnTo>
                  <a:close/>
                </a:path>
                <a:path w="1706879" h="363854">
                  <a:moveTo>
                    <a:pt x="259359" y="311492"/>
                  </a:moveTo>
                  <a:lnTo>
                    <a:pt x="257911" y="304355"/>
                  </a:lnTo>
                  <a:lnTo>
                    <a:pt x="279450" y="299986"/>
                  </a:lnTo>
                  <a:lnTo>
                    <a:pt x="280885" y="307174"/>
                  </a:lnTo>
                  <a:lnTo>
                    <a:pt x="259359" y="311492"/>
                  </a:lnTo>
                  <a:close/>
                </a:path>
                <a:path w="1706879" h="363854">
                  <a:moveTo>
                    <a:pt x="230733" y="317246"/>
                  </a:moveTo>
                  <a:lnTo>
                    <a:pt x="229285" y="310108"/>
                  </a:lnTo>
                  <a:lnTo>
                    <a:pt x="250774" y="305790"/>
                  </a:lnTo>
                  <a:lnTo>
                    <a:pt x="252209" y="312927"/>
                  </a:lnTo>
                  <a:lnTo>
                    <a:pt x="230733" y="317246"/>
                  </a:lnTo>
                  <a:close/>
                </a:path>
                <a:path w="1706879" h="363854">
                  <a:moveTo>
                    <a:pt x="202056" y="323049"/>
                  </a:moveTo>
                  <a:lnTo>
                    <a:pt x="200621" y="315861"/>
                  </a:lnTo>
                  <a:lnTo>
                    <a:pt x="222097" y="311543"/>
                  </a:lnTo>
                  <a:lnTo>
                    <a:pt x="223532" y="318731"/>
                  </a:lnTo>
                  <a:lnTo>
                    <a:pt x="202056" y="323049"/>
                  </a:lnTo>
                  <a:close/>
                </a:path>
                <a:path w="1706879" h="363854">
                  <a:moveTo>
                    <a:pt x="173380" y="328802"/>
                  </a:moveTo>
                  <a:lnTo>
                    <a:pt x="171945" y="321665"/>
                  </a:lnTo>
                  <a:lnTo>
                    <a:pt x="193420" y="317296"/>
                  </a:lnTo>
                  <a:lnTo>
                    <a:pt x="194906" y="324497"/>
                  </a:lnTo>
                  <a:lnTo>
                    <a:pt x="173380" y="328802"/>
                  </a:lnTo>
                  <a:close/>
                </a:path>
                <a:path w="1706879" h="363854">
                  <a:moveTo>
                    <a:pt x="144703" y="334556"/>
                  </a:moveTo>
                  <a:lnTo>
                    <a:pt x="143268" y="327418"/>
                  </a:lnTo>
                  <a:lnTo>
                    <a:pt x="164795" y="323100"/>
                  </a:lnTo>
                  <a:lnTo>
                    <a:pt x="166230" y="330250"/>
                  </a:lnTo>
                  <a:lnTo>
                    <a:pt x="144703" y="334556"/>
                  </a:lnTo>
                  <a:close/>
                </a:path>
                <a:path w="1706879" h="363854">
                  <a:moveTo>
                    <a:pt x="116077" y="340372"/>
                  </a:moveTo>
                  <a:lnTo>
                    <a:pt x="114642" y="333171"/>
                  </a:lnTo>
                  <a:lnTo>
                    <a:pt x="136118" y="328853"/>
                  </a:lnTo>
                  <a:lnTo>
                    <a:pt x="137566" y="336054"/>
                  </a:lnTo>
                  <a:lnTo>
                    <a:pt x="116077" y="340372"/>
                  </a:lnTo>
                  <a:close/>
                </a:path>
                <a:path w="1706879" h="363854">
                  <a:moveTo>
                    <a:pt x="87401" y="346125"/>
                  </a:moveTo>
                  <a:lnTo>
                    <a:pt x="85966" y="338975"/>
                  </a:lnTo>
                  <a:lnTo>
                    <a:pt x="107454" y="334606"/>
                  </a:lnTo>
                  <a:lnTo>
                    <a:pt x="108889" y="341807"/>
                  </a:lnTo>
                  <a:lnTo>
                    <a:pt x="87401" y="346125"/>
                  </a:lnTo>
                  <a:close/>
                </a:path>
                <a:path w="1706879" h="363854">
                  <a:moveTo>
                    <a:pt x="58737" y="351878"/>
                  </a:moveTo>
                  <a:lnTo>
                    <a:pt x="57289" y="344728"/>
                  </a:lnTo>
                  <a:lnTo>
                    <a:pt x="78828" y="340410"/>
                  </a:lnTo>
                  <a:lnTo>
                    <a:pt x="80263" y="347560"/>
                  </a:lnTo>
                  <a:lnTo>
                    <a:pt x="58737" y="351878"/>
                  </a:lnTo>
                  <a:close/>
                </a:path>
                <a:path w="1706879" h="363854">
                  <a:moveTo>
                    <a:pt x="30111" y="357682"/>
                  </a:moveTo>
                  <a:lnTo>
                    <a:pt x="28625" y="350481"/>
                  </a:lnTo>
                  <a:lnTo>
                    <a:pt x="50152" y="346176"/>
                  </a:lnTo>
                  <a:lnTo>
                    <a:pt x="51587" y="353364"/>
                  </a:lnTo>
                  <a:lnTo>
                    <a:pt x="30111" y="357682"/>
                  </a:lnTo>
                  <a:close/>
                </a:path>
                <a:path w="1706879" h="363854">
                  <a:moveTo>
                    <a:pt x="1435" y="363435"/>
                  </a:moveTo>
                  <a:lnTo>
                    <a:pt x="0" y="356285"/>
                  </a:lnTo>
                  <a:lnTo>
                    <a:pt x="21475" y="351929"/>
                  </a:lnTo>
                  <a:lnTo>
                    <a:pt x="22910" y="359117"/>
                  </a:lnTo>
                  <a:lnTo>
                    <a:pt x="1435" y="363435"/>
                  </a:lnTo>
                  <a:close/>
                </a:path>
              </a:pathLst>
            </a:custGeom>
            <a:solidFill>
              <a:srgbClr val="00A4E4">
                <a:alpha val="9685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7304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7304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62"/>
                  </a:move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87612" y="2666244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67334" y="2786284"/>
            <a:ext cx="1549677" cy="411480"/>
          </a:xfrm>
          <a:custGeom>
            <a:avLst/>
            <a:gdLst/>
            <a:ahLst/>
            <a:cxnLst/>
            <a:rect l="l" t="t" r="r" b="b"/>
            <a:pathLst>
              <a:path w="1707514" h="453389">
                <a:moveTo>
                  <a:pt x="1635772" y="425310"/>
                </a:moveTo>
                <a:lnTo>
                  <a:pt x="1614538" y="419900"/>
                </a:lnTo>
                <a:lnTo>
                  <a:pt x="1616328" y="412800"/>
                </a:lnTo>
                <a:lnTo>
                  <a:pt x="1637601" y="418261"/>
                </a:lnTo>
                <a:lnTo>
                  <a:pt x="1635772" y="425310"/>
                </a:lnTo>
                <a:close/>
              </a:path>
              <a:path w="1707514" h="453389">
                <a:moveTo>
                  <a:pt x="1607439" y="418058"/>
                </a:moveTo>
                <a:lnTo>
                  <a:pt x="1586204" y="412648"/>
                </a:lnTo>
                <a:lnTo>
                  <a:pt x="1587995" y="405561"/>
                </a:lnTo>
                <a:lnTo>
                  <a:pt x="1609280" y="411022"/>
                </a:lnTo>
                <a:lnTo>
                  <a:pt x="1607439" y="418058"/>
                </a:lnTo>
                <a:close/>
              </a:path>
              <a:path w="1707514" h="453389">
                <a:moveTo>
                  <a:pt x="1686942" y="422427"/>
                </a:moveTo>
                <a:lnTo>
                  <a:pt x="1653882" y="422427"/>
                </a:lnTo>
                <a:lnTo>
                  <a:pt x="1659877" y="398957"/>
                </a:lnTo>
                <a:lnTo>
                  <a:pt x="1686942" y="422427"/>
                </a:lnTo>
                <a:close/>
              </a:path>
              <a:path w="1707514" h="453389">
                <a:moveTo>
                  <a:pt x="1646085" y="452932"/>
                </a:moveTo>
                <a:lnTo>
                  <a:pt x="1652041" y="429475"/>
                </a:lnTo>
                <a:lnTo>
                  <a:pt x="1642859" y="427139"/>
                </a:lnTo>
                <a:lnTo>
                  <a:pt x="1644650" y="420039"/>
                </a:lnTo>
                <a:lnTo>
                  <a:pt x="1653882" y="422427"/>
                </a:lnTo>
                <a:lnTo>
                  <a:pt x="1686942" y="422427"/>
                </a:lnTo>
                <a:lnTo>
                  <a:pt x="1706905" y="439737"/>
                </a:lnTo>
                <a:lnTo>
                  <a:pt x="1646085" y="452932"/>
                </a:lnTo>
                <a:close/>
              </a:path>
              <a:path w="1707514" h="453389">
                <a:moveTo>
                  <a:pt x="1579118" y="410819"/>
                </a:moveTo>
                <a:lnTo>
                  <a:pt x="1557883" y="405409"/>
                </a:lnTo>
                <a:lnTo>
                  <a:pt x="1559674" y="398322"/>
                </a:lnTo>
                <a:lnTo>
                  <a:pt x="1580946" y="403771"/>
                </a:lnTo>
                <a:lnTo>
                  <a:pt x="1579118" y="410819"/>
                </a:lnTo>
                <a:close/>
              </a:path>
              <a:path w="1707514" h="453389">
                <a:moveTo>
                  <a:pt x="1550784" y="403580"/>
                </a:moveTo>
                <a:lnTo>
                  <a:pt x="1529562" y="398170"/>
                </a:lnTo>
                <a:lnTo>
                  <a:pt x="1531340" y="391071"/>
                </a:lnTo>
                <a:lnTo>
                  <a:pt x="1552625" y="396532"/>
                </a:lnTo>
                <a:lnTo>
                  <a:pt x="1550784" y="403580"/>
                </a:lnTo>
                <a:close/>
              </a:path>
              <a:path w="1707514" h="453389">
                <a:moveTo>
                  <a:pt x="1522463" y="396328"/>
                </a:moveTo>
                <a:lnTo>
                  <a:pt x="1501228" y="390931"/>
                </a:lnTo>
                <a:lnTo>
                  <a:pt x="1503019" y="383832"/>
                </a:lnTo>
                <a:lnTo>
                  <a:pt x="1524292" y="389293"/>
                </a:lnTo>
                <a:lnTo>
                  <a:pt x="1522463" y="396328"/>
                </a:lnTo>
                <a:close/>
              </a:path>
              <a:path w="1707514" h="453389">
                <a:moveTo>
                  <a:pt x="1494129" y="389089"/>
                </a:moveTo>
                <a:lnTo>
                  <a:pt x="1472907" y="383679"/>
                </a:lnTo>
                <a:lnTo>
                  <a:pt x="1474736" y="376593"/>
                </a:lnTo>
                <a:lnTo>
                  <a:pt x="1495971" y="382041"/>
                </a:lnTo>
                <a:lnTo>
                  <a:pt x="1494129" y="389089"/>
                </a:lnTo>
                <a:close/>
              </a:path>
              <a:path w="1707514" h="453389">
                <a:moveTo>
                  <a:pt x="1465808" y="381901"/>
                </a:moveTo>
                <a:lnTo>
                  <a:pt x="1444574" y="376440"/>
                </a:lnTo>
                <a:lnTo>
                  <a:pt x="1446415" y="369341"/>
                </a:lnTo>
                <a:lnTo>
                  <a:pt x="1467650" y="374802"/>
                </a:lnTo>
                <a:lnTo>
                  <a:pt x="1465808" y="381901"/>
                </a:lnTo>
                <a:close/>
              </a:path>
              <a:path w="1707514" h="453389">
                <a:moveTo>
                  <a:pt x="1437487" y="374650"/>
                </a:moveTo>
                <a:lnTo>
                  <a:pt x="1416253" y="369201"/>
                </a:lnTo>
                <a:lnTo>
                  <a:pt x="1418082" y="362102"/>
                </a:lnTo>
                <a:lnTo>
                  <a:pt x="1439316" y="367563"/>
                </a:lnTo>
                <a:lnTo>
                  <a:pt x="1437487" y="374650"/>
                </a:lnTo>
                <a:close/>
              </a:path>
              <a:path w="1707514" h="453389">
                <a:moveTo>
                  <a:pt x="1409153" y="367411"/>
                </a:moveTo>
                <a:lnTo>
                  <a:pt x="1387919" y="361950"/>
                </a:lnTo>
                <a:lnTo>
                  <a:pt x="1389761" y="354863"/>
                </a:lnTo>
                <a:lnTo>
                  <a:pt x="1410995" y="360311"/>
                </a:lnTo>
                <a:lnTo>
                  <a:pt x="1409153" y="367411"/>
                </a:lnTo>
                <a:close/>
              </a:path>
              <a:path w="1707514" h="453389">
                <a:moveTo>
                  <a:pt x="1380832" y="360172"/>
                </a:moveTo>
                <a:lnTo>
                  <a:pt x="1359598" y="354711"/>
                </a:lnTo>
                <a:lnTo>
                  <a:pt x="1361427" y="347611"/>
                </a:lnTo>
                <a:lnTo>
                  <a:pt x="1382661" y="353072"/>
                </a:lnTo>
                <a:lnTo>
                  <a:pt x="1380832" y="360172"/>
                </a:lnTo>
                <a:close/>
              </a:path>
              <a:path w="1707514" h="453389">
                <a:moveTo>
                  <a:pt x="1352499" y="352920"/>
                </a:moveTo>
                <a:lnTo>
                  <a:pt x="1331264" y="347472"/>
                </a:lnTo>
                <a:lnTo>
                  <a:pt x="1333106" y="340372"/>
                </a:lnTo>
                <a:lnTo>
                  <a:pt x="1354340" y="345833"/>
                </a:lnTo>
                <a:lnTo>
                  <a:pt x="1352499" y="352920"/>
                </a:lnTo>
                <a:close/>
              </a:path>
              <a:path w="1707514" h="453389">
                <a:moveTo>
                  <a:pt x="1324178" y="345681"/>
                </a:moveTo>
                <a:lnTo>
                  <a:pt x="1302943" y="340220"/>
                </a:lnTo>
                <a:lnTo>
                  <a:pt x="1304772" y="333133"/>
                </a:lnTo>
                <a:lnTo>
                  <a:pt x="1326007" y="338582"/>
                </a:lnTo>
                <a:lnTo>
                  <a:pt x="1324178" y="345681"/>
                </a:lnTo>
                <a:close/>
              </a:path>
              <a:path w="1707514" h="453389">
                <a:moveTo>
                  <a:pt x="1295895" y="338442"/>
                </a:moveTo>
                <a:lnTo>
                  <a:pt x="1274610" y="332981"/>
                </a:lnTo>
                <a:lnTo>
                  <a:pt x="1276451" y="325882"/>
                </a:lnTo>
                <a:lnTo>
                  <a:pt x="1297686" y="331342"/>
                </a:lnTo>
                <a:lnTo>
                  <a:pt x="1295895" y="338442"/>
                </a:lnTo>
                <a:close/>
              </a:path>
              <a:path w="1707514" h="453389">
                <a:moveTo>
                  <a:pt x="1267574" y="331190"/>
                </a:moveTo>
                <a:lnTo>
                  <a:pt x="1246289" y="325742"/>
                </a:lnTo>
                <a:lnTo>
                  <a:pt x="1248117" y="318642"/>
                </a:lnTo>
                <a:lnTo>
                  <a:pt x="1269352" y="324103"/>
                </a:lnTo>
                <a:lnTo>
                  <a:pt x="1267574" y="331190"/>
                </a:lnTo>
                <a:close/>
              </a:path>
              <a:path w="1707514" h="453389">
                <a:moveTo>
                  <a:pt x="1239240" y="323951"/>
                </a:moveTo>
                <a:lnTo>
                  <a:pt x="1217955" y="318490"/>
                </a:lnTo>
                <a:lnTo>
                  <a:pt x="1219796" y="311403"/>
                </a:lnTo>
                <a:lnTo>
                  <a:pt x="1241031" y="316864"/>
                </a:lnTo>
                <a:lnTo>
                  <a:pt x="1239240" y="323951"/>
                </a:lnTo>
                <a:close/>
              </a:path>
              <a:path w="1707514" h="453389">
                <a:moveTo>
                  <a:pt x="1210919" y="316712"/>
                </a:moveTo>
                <a:lnTo>
                  <a:pt x="1189634" y="311251"/>
                </a:lnTo>
                <a:lnTo>
                  <a:pt x="1191463" y="304164"/>
                </a:lnTo>
                <a:lnTo>
                  <a:pt x="1212697" y="309613"/>
                </a:lnTo>
                <a:lnTo>
                  <a:pt x="1210919" y="316712"/>
                </a:lnTo>
                <a:close/>
              </a:path>
              <a:path w="1707514" h="453389">
                <a:moveTo>
                  <a:pt x="1182585" y="309460"/>
                </a:moveTo>
                <a:lnTo>
                  <a:pt x="1161300" y="304012"/>
                </a:lnTo>
                <a:lnTo>
                  <a:pt x="1163142" y="296913"/>
                </a:lnTo>
                <a:lnTo>
                  <a:pt x="1184376" y="302374"/>
                </a:lnTo>
                <a:lnTo>
                  <a:pt x="1182585" y="309460"/>
                </a:lnTo>
                <a:close/>
              </a:path>
              <a:path w="1707514" h="453389">
                <a:moveTo>
                  <a:pt x="1154264" y="302221"/>
                </a:moveTo>
                <a:lnTo>
                  <a:pt x="1133030" y="296760"/>
                </a:lnTo>
                <a:lnTo>
                  <a:pt x="1134808" y="289725"/>
                </a:lnTo>
                <a:lnTo>
                  <a:pt x="1156042" y="295135"/>
                </a:lnTo>
                <a:lnTo>
                  <a:pt x="1154264" y="302221"/>
                </a:lnTo>
                <a:close/>
              </a:path>
              <a:path w="1707514" h="453389">
                <a:moveTo>
                  <a:pt x="1125931" y="294982"/>
                </a:moveTo>
                <a:lnTo>
                  <a:pt x="1104696" y="289521"/>
                </a:lnTo>
                <a:lnTo>
                  <a:pt x="1106487" y="282473"/>
                </a:lnTo>
                <a:lnTo>
                  <a:pt x="1127721" y="287883"/>
                </a:lnTo>
                <a:lnTo>
                  <a:pt x="1125931" y="294982"/>
                </a:lnTo>
                <a:close/>
              </a:path>
              <a:path w="1707514" h="453389">
                <a:moveTo>
                  <a:pt x="1097610" y="287743"/>
                </a:moveTo>
                <a:lnTo>
                  <a:pt x="1076375" y="282282"/>
                </a:lnTo>
                <a:lnTo>
                  <a:pt x="1078166" y="275234"/>
                </a:lnTo>
                <a:lnTo>
                  <a:pt x="1099388" y="280644"/>
                </a:lnTo>
                <a:lnTo>
                  <a:pt x="1097610" y="287743"/>
                </a:lnTo>
                <a:close/>
              </a:path>
              <a:path w="1707514" h="453389">
                <a:moveTo>
                  <a:pt x="1069276" y="280492"/>
                </a:moveTo>
                <a:lnTo>
                  <a:pt x="1048042" y="275043"/>
                </a:lnTo>
                <a:lnTo>
                  <a:pt x="1049832" y="267995"/>
                </a:lnTo>
                <a:lnTo>
                  <a:pt x="1071067" y="273405"/>
                </a:lnTo>
                <a:lnTo>
                  <a:pt x="1069276" y="280492"/>
                </a:lnTo>
                <a:close/>
              </a:path>
              <a:path w="1707514" h="453389">
                <a:moveTo>
                  <a:pt x="1040955" y="273253"/>
                </a:moveTo>
                <a:lnTo>
                  <a:pt x="1019721" y="267792"/>
                </a:lnTo>
                <a:lnTo>
                  <a:pt x="1021511" y="260756"/>
                </a:lnTo>
                <a:lnTo>
                  <a:pt x="1042733" y="266153"/>
                </a:lnTo>
                <a:lnTo>
                  <a:pt x="1040955" y="273253"/>
                </a:lnTo>
                <a:close/>
              </a:path>
              <a:path w="1707514" h="453389">
                <a:moveTo>
                  <a:pt x="1012621" y="266014"/>
                </a:moveTo>
                <a:lnTo>
                  <a:pt x="991400" y="260553"/>
                </a:lnTo>
                <a:lnTo>
                  <a:pt x="993178" y="253504"/>
                </a:lnTo>
                <a:lnTo>
                  <a:pt x="1014412" y="258914"/>
                </a:lnTo>
                <a:lnTo>
                  <a:pt x="1012621" y="266014"/>
                </a:lnTo>
                <a:close/>
              </a:path>
              <a:path w="1707514" h="453389">
                <a:moveTo>
                  <a:pt x="984300" y="258762"/>
                </a:moveTo>
                <a:lnTo>
                  <a:pt x="963066" y="253314"/>
                </a:lnTo>
                <a:lnTo>
                  <a:pt x="964857" y="246265"/>
                </a:lnTo>
                <a:lnTo>
                  <a:pt x="986091" y="251675"/>
                </a:lnTo>
                <a:lnTo>
                  <a:pt x="984300" y="258762"/>
                </a:lnTo>
                <a:close/>
              </a:path>
              <a:path w="1707514" h="453389">
                <a:moveTo>
                  <a:pt x="955967" y="251523"/>
                </a:moveTo>
                <a:lnTo>
                  <a:pt x="934745" y="246062"/>
                </a:lnTo>
                <a:lnTo>
                  <a:pt x="936523" y="239026"/>
                </a:lnTo>
                <a:lnTo>
                  <a:pt x="957757" y="244424"/>
                </a:lnTo>
                <a:lnTo>
                  <a:pt x="955967" y="251523"/>
                </a:lnTo>
                <a:close/>
              </a:path>
              <a:path w="1707514" h="453389">
                <a:moveTo>
                  <a:pt x="927646" y="244284"/>
                </a:moveTo>
                <a:lnTo>
                  <a:pt x="906411" y="238823"/>
                </a:lnTo>
                <a:lnTo>
                  <a:pt x="908202" y="231775"/>
                </a:lnTo>
                <a:lnTo>
                  <a:pt x="929487" y="237185"/>
                </a:lnTo>
                <a:lnTo>
                  <a:pt x="927646" y="244284"/>
                </a:lnTo>
                <a:close/>
              </a:path>
              <a:path w="1707514" h="453389">
                <a:moveTo>
                  <a:pt x="899325" y="237032"/>
                </a:moveTo>
                <a:lnTo>
                  <a:pt x="878090" y="231584"/>
                </a:lnTo>
                <a:lnTo>
                  <a:pt x="879868" y="224536"/>
                </a:lnTo>
                <a:lnTo>
                  <a:pt x="901153" y="229946"/>
                </a:lnTo>
                <a:lnTo>
                  <a:pt x="899325" y="237032"/>
                </a:lnTo>
                <a:close/>
              </a:path>
              <a:path w="1707514" h="453389">
                <a:moveTo>
                  <a:pt x="870991" y="229793"/>
                </a:moveTo>
                <a:lnTo>
                  <a:pt x="849757" y="224332"/>
                </a:lnTo>
                <a:lnTo>
                  <a:pt x="851547" y="217297"/>
                </a:lnTo>
                <a:lnTo>
                  <a:pt x="872832" y="222694"/>
                </a:lnTo>
                <a:lnTo>
                  <a:pt x="870991" y="229793"/>
                </a:lnTo>
                <a:close/>
              </a:path>
              <a:path w="1707514" h="453389">
                <a:moveTo>
                  <a:pt x="842670" y="222554"/>
                </a:moveTo>
                <a:lnTo>
                  <a:pt x="821436" y="217144"/>
                </a:lnTo>
                <a:lnTo>
                  <a:pt x="823213" y="210045"/>
                </a:lnTo>
                <a:lnTo>
                  <a:pt x="844499" y="215455"/>
                </a:lnTo>
                <a:lnTo>
                  <a:pt x="842670" y="222554"/>
                </a:lnTo>
                <a:close/>
              </a:path>
              <a:path w="1707514" h="453389">
                <a:moveTo>
                  <a:pt x="814336" y="215303"/>
                </a:moveTo>
                <a:lnTo>
                  <a:pt x="793102" y="209905"/>
                </a:lnTo>
                <a:lnTo>
                  <a:pt x="794893" y="202806"/>
                </a:lnTo>
                <a:lnTo>
                  <a:pt x="816178" y="208216"/>
                </a:lnTo>
                <a:lnTo>
                  <a:pt x="814336" y="215303"/>
                </a:lnTo>
                <a:close/>
              </a:path>
              <a:path w="1707514" h="453389">
                <a:moveTo>
                  <a:pt x="786015" y="208064"/>
                </a:moveTo>
                <a:lnTo>
                  <a:pt x="764781" y="202653"/>
                </a:lnTo>
                <a:lnTo>
                  <a:pt x="766559" y="195567"/>
                </a:lnTo>
                <a:lnTo>
                  <a:pt x="787844" y="200964"/>
                </a:lnTo>
                <a:lnTo>
                  <a:pt x="786015" y="208064"/>
                </a:lnTo>
                <a:close/>
              </a:path>
              <a:path w="1707514" h="453389">
                <a:moveTo>
                  <a:pt x="757682" y="200825"/>
                </a:moveTo>
                <a:lnTo>
                  <a:pt x="736447" y="195414"/>
                </a:lnTo>
                <a:lnTo>
                  <a:pt x="738289" y="188315"/>
                </a:lnTo>
                <a:lnTo>
                  <a:pt x="759523" y="193725"/>
                </a:lnTo>
                <a:lnTo>
                  <a:pt x="757682" y="200825"/>
                </a:lnTo>
                <a:close/>
              </a:path>
              <a:path w="1707514" h="453389">
                <a:moveTo>
                  <a:pt x="729361" y="193573"/>
                </a:moveTo>
                <a:lnTo>
                  <a:pt x="708126" y="188175"/>
                </a:lnTo>
                <a:lnTo>
                  <a:pt x="709955" y="181076"/>
                </a:lnTo>
                <a:lnTo>
                  <a:pt x="731189" y="186486"/>
                </a:lnTo>
                <a:lnTo>
                  <a:pt x="729361" y="193573"/>
                </a:lnTo>
                <a:close/>
              </a:path>
              <a:path w="1707514" h="453389">
                <a:moveTo>
                  <a:pt x="701027" y="186334"/>
                </a:moveTo>
                <a:lnTo>
                  <a:pt x="679792" y="180924"/>
                </a:lnTo>
                <a:lnTo>
                  <a:pt x="681634" y="173837"/>
                </a:lnTo>
                <a:lnTo>
                  <a:pt x="702868" y="179247"/>
                </a:lnTo>
                <a:lnTo>
                  <a:pt x="701027" y="186334"/>
                </a:lnTo>
                <a:close/>
              </a:path>
              <a:path w="1707514" h="453389">
                <a:moveTo>
                  <a:pt x="672706" y="179095"/>
                </a:moveTo>
                <a:lnTo>
                  <a:pt x="651471" y="173685"/>
                </a:lnTo>
                <a:lnTo>
                  <a:pt x="653300" y="166585"/>
                </a:lnTo>
                <a:lnTo>
                  <a:pt x="674535" y="171996"/>
                </a:lnTo>
                <a:lnTo>
                  <a:pt x="672706" y="179095"/>
                </a:lnTo>
                <a:close/>
              </a:path>
              <a:path w="1707514" h="453389">
                <a:moveTo>
                  <a:pt x="644372" y="171856"/>
                </a:moveTo>
                <a:lnTo>
                  <a:pt x="623138" y="166446"/>
                </a:lnTo>
                <a:lnTo>
                  <a:pt x="624979" y="159346"/>
                </a:lnTo>
                <a:lnTo>
                  <a:pt x="646214" y="164757"/>
                </a:lnTo>
                <a:lnTo>
                  <a:pt x="644372" y="171856"/>
                </a:lnTo>
                <a:close/>
              </a:path>
              <a:path w="1707514" h="453389">
                <a:moveTo>
                  <a:pt x="616051" y="164604"/>
                </a:moveTo>
                <a:lnTo>
                  <a:pt x="594817" y="159194"/>
                </a:lnTo>
                <a:lnTo>
                  <a:pt x="596658" y="152107"/>
                </a:lnTo>
                <a:lnTo>
                  <a:pt x="617880" y="157518"/>
                </a:lnTo>
                <a:lnTo>
                  <a:pt x="616051" y="164604"/>
                </a:lnTo>
                <a:close/>
              </a:path>
              <a:path w="1707514" h="453389">
                <a:moveTo>
                  <a:pt x="587717" y="157365"/>
                </a:moveTo>
                <a:lnTo>
                  <a:pt x="566483" y="151955"/>
                </a:lnTo>
                <a:lnTo>
                  <a:pt x="568325" y="144868"/>
                </a:lnTo>
                <a:lnTo>
                  <a:pt x="589559" y="150266"/>
                </a:lnTo>
                <a:lnTo>
                  <a:pt x="587717" y="157365"/>
                </a:lnTo>
                <a:close/>
              </a:path>
              <a:path w="1707514" h="453389">
                <a:moveTo>
                  <a:pt x="559447" y="150126"/>
                </a:moveTo>
                <a:lnTo>
                  <a:pt x="538162" y="144716"/>
                </a:lnTo>
                <a:lnTo>
                  <a:pt x="540003" y="137617"/>
                </a:lnTo>
                <a:lnTo>
                  <a:pt x="561225" y="143027"/>
                </a:lnTo>
                <a:lnTo>
                  <a:pt x="559447" y="150126"/>
                </a:lnTo>
                <a:close/>
              </a:path>
              <a:path w="1707514" h="453389">
                <a:moveTo>
                  <a:pt x="531113" y="142875"/>
                </a:moveTo>
                <a:lnTo>
                  <a:pt x="509841" y="137464"/>
                </a:lnTo>
                <a:lnTo>
                  <a:pt x="511670" y="130378"/>
                </a:lnTo>
                <a:lnTo>
                  <a:pt x="532904" y="135839"/>
                </a:lnTo>
                <a:lnTo>
                  <a:pt x="531113" y="142875"/>
                </a:lnTo>
                <a:close/>
              </a:path>
              <a:path w="1707514" h="453389">
                <a:moveTo>
                  <a:pt x="502793" y="135636"/>
                </a:moveTo>
                <a:lnTo>
                  <a:pt x="481507" y="130225"/>
                </a:lnTo>
                <a:lnTo>
                  <a:pt x="483349" y="123139"/>
                </a:lnTo>
                <a:lnTo>
                  <a:pt x="504583" y="128587"/>
                </a:lnTo>
                <a:lnTo>
                  <a:pt x="502793" y="135636"/>
                </a:lnTo>
                <a:close/>
              </a:path>
              <a:path w="1707514" h="453389">
                <a:moveTo>
                  <a:pt x="474459" y="128397"/>
                </a:moveTo>
                <a:lnTo>
                  <a:pt x="453186" y="122986"/>
                </a:lnTo>
                <a:lnTo>
                  <a:pt x="455015" y="115887"/>
                </a:lnTo>
                <a:lnTo>
                  <a:pt x="476250" y="121348"/>
                </a:lnTo>
                <a:lnTo>
                  <a:pt x="474459" y="128397"/>
                </a:lnTo>
                <a:close/>
              </a:path>
              <a:path w="1707514" h="453389">
                <a:moveTo>
                  <a:pt x="446138" y="121145"/>
                </a:moveTo>
                <a:lnTo>
                  <a:pt x="424853" y="115747"/>
                </a:lnTo>
                <a:lnTo>
                  <a:pt x="426694" y="108648"/>
                </a:lnTo>
                <a:lnTo>
                  <a:pt x="447928" y="114109"/>
                </a:lnTo>
                <a:lnTo>
                  <a:pt x="446138" y="121145"/>
                </a:lnTo>
                <a:close/>
              </a:path>
              <a:path w="1707514" h="453389">
                <a:moveTo>
                  <a:pt x="417804" y="113906"/>
                </a:moveTo>
                <a:lnTo>
                  <a:pt x="396582" y="108496"/>
                </a:lnTo>
                <a:lnTo>
                  <a:pt x="398360" y="101409"/>
                </a:lnTo>
                <a:lnTo>
                  <a:pt x="419595" y="106857"/>
                </a:lnTo>
                <a:lnTo>
                  <a:pt x="417804" y="113906"/>
                </a:lnTo>
                <a:close/>
              </a:path>
              <a:path w="1707514" h="453389">
                <a:moveTo>
                  <a:pt x="389483" y="106667"/>
                </a:moveTo>
                <a:lnTo>
                  <a:pt x="368249" y="101257"/>
                </a:lnTo>
                <a:lnTo>
                  <a:pt x="370039" y="94157"/>
                </a:lnTo>
                <a:lnTo>
                  <a:pt x="391274" y="99618"/>
                </a:lnTo>
                <a:lnTo>
                  <a:pt x="389483" y="106667"/>
                </a:lnTo>
                <a:close/>
              </a:path>
              <a:path w="1707514" h="453389">
                <a:moveTo>
                  <a:pt x="361162" y="99415"/>
                </a:moveTo>
                <a:lnTo>
                  <a:pt x="339928" y="94018"/>
                </a:lnTo>
                <a:lnTo>
                  <a:pt x="341706" y="86918"/>
                </a:lnTo>
                <a:lnTo>
                  <a:pt x="362940" y="92379"/>
                </a:lnTo>
                <a:lnTo>
                  <a:pt x="361162" y="99415"/>
                </a:lnTo>
                <a:close/>
              </a:path>
              <a:path w="1707514" h="453389">
                <a:moveTo>
                  <a:pt x="332828" y="92176"/>
                </a:moveTo>
                <a:lnTo>
                  <a:pt x="311594" y="86766"/>
                </a:lnTo>
                <a:lnTo>
                  <a:pt x="313385" y="79679"/>
                </a:lnTo>
                <a:lnTo>
                  <a:pt x="334619" y="85128"/>
                </a:lnTo>
                <a:lnTo>
                  <a:pt x="332828" y="92176"/>
                </a:lnTo>
                <a:close/>
              </a:path>
              <a:path w="1707514" h="453389">
                <a:moveTo>
                  <a:pt x="304507" y="84937"/>
                </a:moveTo>
                <a:lnTo>
                  <a:pt x="283273" y="79527"/>
                </a:lnTo>
                <a:lnTo>
                  <a:pt x="285051" y="72428"/>
                </a:lnTo>
                <a:lnTo>
                  <a:pt x="306285" y="77889"/>
                </a:lnTo>
                <a:lnTo>
                  <a:pt x="304507" y="84937"/>
                </a:lnTo>
                <a:close/>
              </a:path>
              <a:path w="1707514" h="453389">
                <a:moveTo>
                  <a:pt x="276174" y="77685"/>
                </a:moveTo>
                <a:lnTo>
                  <a:pt x="254939" y="72288"/>
                </a:lnTo>
                <a:lnTo>
                  <a:pt x="256730" y="65189"/>
                </a:lnTo>
                <a:lnTo>
                  <a:pt x="277964" y="70650"/>
                </a:lnTo>
                <a:lnTo>
                  <a:pt x="276174" y="77685"/>
                </a:lnTo>
                <a:close/>
              </a:path>
              <a:path w="1707514" h="453389">
                <a:moveTo>
                  <a:pt x="247853" y="70446"/>
                </a:moveTo>
                <a:lnTo>
                  <a:pt x="226618" y="65036"/>
                </a:lnTo>
                <a:lnTo>
                  <a:pt x="228396" y="57950"/>
                </a:lnTo>
                <a:lnTo>
                  <a:pt x="249631" y="63398"/>
                </a:lnTo>
                <a:lnTo>
                  <a:pt x="247853" y="70446"/>
                </a:lnTo>
                <a:close/>
              </a:path>
              <a:path w="1707514" h="453389">
                <a:moveTo>
                  <a:pt x="219519" y="63207"/>
                </a:moveTo>
                <a:lnTo>
                  <a:pt x="198285" y="57797"/>
                </a:lnTo>
                <a:lnTo>
                  <a:pt x="200075" y="50698"/>
                </a:lnTo>
                <a:lnTo>
                  <a:pt x="221310" y="56159"/>
                </a:lnTo>
                <a:lnTo>
                  <a:pt x="219519" y="63207"/>
                </a:lnTo>
                <a:close/>
              </a:path>
              <a:path w="1707514" h="453389">
                <a:moveTo>
                  <a:pt x="191198" y="56006"/>
                </a:moveTo>
                <a:lnTo>
                  <a:pt x="169964" y="50558"/>
                </a:lnTo>
                <a:lnTo>
                  <a:pt x="171742" y="43459"/>
                </a:lnTo>
                <a:lnTo>
                  <a:pt x="193027" y="48920"/>
                </a:lnTo>
                <a:lnTo>
                  <a:pt x="191198" y="56006"/>
                </a:lnTo>
                <a:close/>
              </a:path>
              <a:path w="1707514" h="453389">
                <a:moveTo>
                  <a:pt x="162864" y="48768"/>
                </a:moveTo>
                <a:lnTo>
                  <a:pt x="141630" y="43306"/>
                </a:lnTo>
                <a:lnTo>
                  <a:pt x="143421" y="36220"/>
                </a:lnTo>
                <a:lnTo>
                  <a:pt x="164706" y="41681"/>
                </a:lnTo>
                <a:lnTo>
                  <a:pt x="162864" y="48768"/>
                </a:lnTo>
                <a:close/>
              </a:path>
              <a:path w="1707514" h="453389">
                <a:moveTo>
                  <a:pt x="134543" y="41529"/>
                </a:moveTo>
                <a:lnTo>
                  <a:pt x="113309" y="36068"/>
                </a:lnTo>
                <a:lnTo>
                  <a:pt x="115100" y="28981"/>
                </a:lnTo>
                <a:lnTo>
                  <a:pt x="136372" y="34429"/>
                </a:lnTo>
                <a:lnTo>
                  <a:pt x="134543" y="41529"/>
                </a:lnTo>
                <a:close/>
              </a:path>
              <a:path w="1707514" h="453389">
                <a:moveTo>
                  <a:pt x="106210" y="34289"/>
                </a:moveTo>
                <a:lnTo>
                  <a:pt x="84975" y="28829"/>
                </a:lnTo>
                <a:lnTo>
                  <a:pt x="86766" y="21729"/>
                </a:lnTo>
                <a:lnTo>
                  <a:pt x="108051" y="27190"/>
                </a:lnTo>
                <a:lnTo>
                  <a:pt x="106210" y="34289"/>
                </a:lnTo>
                <a:close/>
              </a:path>
              <a:path w="1707514" h="453389">
                <a:moveTo>
                  <a:pt x="77889" y="27038"/>
                </a:moveTo>
                <a:lnTo>
                  <a:pt x="56654" y="21589"/>
                </a:lnTo>
                <a:lnTo>
                  <a:pt x="58445" y="14490"/>
                </a:lnTo>
                <a:lnTo>
                  <a:pt x="79717" y="19951"/>
                </a:lnTo>
                <a:lnTo>
                  <a:pt x="77889" y="27038"/>
                </a:lnTo>
                <a:close/>
              </a:path>
              <a:path w="1707514" h="453389">
                <a:moveTo>
                  <a:pt x="49555" y="19799"/>
                </a:moveTo>
                <a:lnTo>
                  <a:pt x="28333" y="14338"/>
                </a:lnTo>
                <a:lnTo>
                  <a:pt x="30162" y="7251"/>
                </a:lnTo>
                <a:lnTo>
                  <a:pt x="51396" y="12700"/>
                </a:lnTo>
                <a:lnTo>
                  <a:pt x="49555" y="19799"/>
                </a:lnTo>
                <a:close/>
              </a:path>
              <a:path w="1707514" h="453389">
                <a:moveTo>
                  <a:pt x="21234" y="12560"/>
                </a:moveTo>
                <a:lnTo>
                  <a:pt x="0" y="7099"/>
                </a:lnTo>
                <a:lnTo>
                  <a:pt x="1841" y="0"/>
                </a:lnTo>
                <a:lnTo>
                  <a:pt x="23063" y="5461"/>
                </a:lnTo>
                <a:lnTo>
                  <a:pt x="21234" y="12560"/>
                </a:lnTo>
                <a:close/>
              </a:path>
            </a:pathLst>
          </a:custGeom>
          <a:solidFill>
            <a:srgbClr val="00A4E4">
              <a:alpha val="9685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26671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6309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6309">
                <a:spcBef>
                  <a:spcPts val="64"/>
                </a:spcBef>
              </a:pPr>
              <a:t>196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2" y="1628292"/>
            <a:ext cx="6520863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Repository 2 starts the Markphase and adds a starting marker to the</a:t>
            </a:r>
            <a:r>
              <a:rPr sz="1588" spc="8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DataStore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397936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2687984" algn="l"/>
              </a:tabLst>
            </a:pPr>
            <a:r>
              <a:rPr spc="14" dirty="0">
                <a:solidFill>
                  <a:srgbClr val="FFFFFF"/>
                </a:solidFill>
              </a:rPr>
              <a:t>Shared DataStore </a:t>
            </a:r>
            <a:r>
              <a:rPr spc="23" dirty="0">
                <a:solidFill>
                  <a:srgbClr val="FFFFFF"/>
                </a:solidFill>
              </a:rPr>
              <a:t>GC	</a:t>
            </a:r>
            <a:r>
              <a:rPr spc="18" dirty="0">
                <a:solidFill>
                  <a:srgbClr val="FFFFFF"/>
                </a:solidFill>
              </a:rPr>
              <a:t>Mark</a:t>
            </a:r>
            <a:r>
              <a:rPr spc="-64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Phase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18660" y="3662990"/>
            <a:ext cx="1458622" cy="1145689"/>
            <a:chOff x="3057779" y="4036072"/>
            <a:chExt cx="1607185" cy="1262380"/>
          </a:xfrm>
        </p:grpSpPr>
        <p:sp>
          <p:nvSpPr>
            <p:cNvPr id="12" name="object 12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11"/>
                  </a:move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73921" y="41123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2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24297"/>
            <a:ext cx="2597972" cy="2475796"/>
            <a:chOff x="6351384" y="256103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7055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46"/>
                  </a:moveTo>
                  <a:lnTo>
                    <a:pt x="2648" y="402254"/>
                  </a:lnTo>
                  <a:lnTo>
                    <a:pt x="10411" y="354597"/>
                  </a:lnTo>
                  <a:lnTo>
                    <a:pt x="23013" y="308750"/>
                  </a:lnTo>
                  <a:lnTo>
                    <a:pt x="40179" y="264988"/>
                  </a:lnTo>
                  <a:lnTo>
                    <a:pt x="61633" y="223587"/>
                  </a:lnTo>
                  <a:lnTo>
                    <a:pt x="87099" y="184823"/>
                  </a:lnTo>
                  <a:lnTo>
                    <a:pt x="116303" y="148969"/>
                  </a:lnTo>
                  <a:lnTo>
                    <a:pt x="148969" y="116303"/>
                  </a:lnTo>
                  <a:lnTo>
                    <a:pt x="184823" y="87099"/>
                  </a:lnTo>
                  <a:lnTo>
                    <a:pt x="223587" y="61633"/>
                  </a:lnTo>
                  <a:lnTo>
                    <a:pt x="264988" y="40179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9"/>
                  </a:lnTo>
                  <a:lnTo>
                    <a:pt x="2619792" y="61633"/>
                  </a:lnTo>
                  <a:lnTo>
                    <a:pt x="2658552" y="87099"/>
                  </a:lnTo>
                  <a:lnTo>
                    <a:pt x="2694402" y="116303"/>
                  </a:lnTo>
                  <a:lnTo>
                    <a:pt x="2727066" y="148969"/>
                  </a:lnTo>
                  <a:lnTo>
                    <a:pt x="2756268" y="184823"/>
                  </a:lnTo>
                  <a:lnTo>
                    <a:pt x="2781733" y="223587"/>
                  </a:lnTo>
                  <a:lnTo>
                    <a:pt x="2803186" y="264988"/>
                  </a:lnTo>
                  <a:lnTo>
                    <a:pt x="2820351" y="308750"/>
                  </a:lnTo>
                  <a:lnTo>
                    <a:pt x="2832953" y="354597"/>
                  </a:lnTo>
                  <a:lnTo>
                    <a:pt x="2840716" y="402254"/>
                  </a:lnTo>
                  <a:lnTo>
                    <a:pt x="2843364" y="451446"/>
                  </a:lnTo>
                  <a:lnTo>
                    <a:pt x="2843364" y="2257082"/>
                  </a:lnTo>
                  <a:lnTo>
                    <a:pt x="2840716" y="2306274"/>
                  </a:lnTo>
                  <a:lnTo>
                    <a:pt x="2832953" y="2353931"/>
                  </a:lnTo>
                  <a:lnTo>
                    <a:pt x="2820351" y="2399778"/>
                  </a:lnTo>
                  <a:lnTo>
                    <a:pt x="2803186" y="2443540"/>
                  </a:lnTo>
                  <a:lnTo>
                    <a:pt x="2781733" y="2484941"/>
                  </a:lnTo>
                  <a:lnTo>
                    <a:pt x="2756268" y="2523705"/>
                  </a:lnTo>
                  <a:lnTo>
                    <a:pt x="2727066" y="2559559"/>
                  </a:lnTo>
                  <a:lnTo>
                    <a:pt x="2694402" y="2592225"/>
                  </a:lnTo>
                  <a:lnTo>
                    <a:pt x="2658552" y="2621429"/>
                  </a:lnTo>
                  <a:lnTo>
                    <a:pt x="2619792" y="2646895"/>
                  </a:lnTo>
                  <a:lnTo>
                    <a:pt x="2578396" y="2668349"/>
                  </a:lnTo>
                  <a:lnTo>
                    <a:pt x="2534640" y="2685515"/>
                  </a:lnTo>
                  <a:lnTo>
                    <a:pt x="2488800" y="2698117"/>
                  </a:lnTo>
                  <a:lnTo>
                    <a:pt x="2441151" y="2705880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80"/>
                  </a:lnTo>
                  <a:lnTo>
                    <a:pt x="354597" y="2698117"/>
                  </a:lnTo>
                  <a:lnTo>
                    <a:pt x="308750" y="2685515"/>
                  </a:lnTo>
                  <a:lnTo>
                    <a:pt x="264988" y="2668349"/>
                  </a:lnTo>
                  <a:lnTo>
                    <a:pt x="223587" y="2646895"/>
                  </a:lnTo>
                  <a:lnTo>
                    <a:pt x="184823" y="2621429"/>
                  </a:lnTo>
                  <a:lnTo>
                    <a:pt x="148969" y="2592225"/>
                  </a:lnTo>
                  <a:lnTo>
                    <a:pt x="116303" y="2559559"/>
                  </a:lnTo>
                  <a:lnTo>
                    <a:pt x="87099" y="2523705"/>
                  </a:lnTo>
                  <a:lnTo>
                    <a:pt x="61633" y="2484941"/>
                  </a:lnTo>
                  <a:lnTo>
                    <a:pt x="40179" y="2443540"/>
                  </a:lnTo>
                  <a:lnTo>
                    <a:pt x="23013" y="2399778"/>
                  </a:lnTo>
                  <a:lnTo>
                    <a:pt x="10411" y="2353931"/>
                  </a:lnTo>
                  <a:lnTo>
                    <a:pt x="2648" y="2306274"/>
                  </a:lnTo>
                  <a:lnTo>
                    <a:pt x="0" y="2257082"/>
                  </a:lnTo>
                  <a:lnTo>
                    <a:pt x="0" y="45144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10329" y="2609778"/>
            <a:ext cx="860996" cy="827178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 indent="13255" algn="ctr">
              <a:lnSpc>
                <a:spcPct val="100800"/>
              </a:lnSpc>
              <a:spcBef>
                <a:spcPts val="86"/>
              </a:spcBef>
            </a:pP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e</a:t>
            </a:r>
            <a:r>
              <a:rPr sz="1316" spc="9" dirty="0">
                <a:latin typeface="Times New Roman"/>
                <a:cs typeface="Times New Roman"/>
              </a:rPr>
              <a:t>p</a:t>
            </a:r>
            <a:r>
              <a:rPr sz="1316" dirty="0">
                <a:latin typeface="Times New Roman"/>
                <a:cs typeface="Times New Roman"/>
              </a:rPr>
              <a:t>ository</a:t>
            </a:r>
            <a:r>
              <a:rPr sz="1316" spc="-5" dirty="0">
                <a:latin typeface="Times New Roman"/>
                <a:cs typeface="Times New Roman"/>
              </a:rPr>
              <a:t>-</a:t>
            </a:r>
            <a:r>
              <a:rPr sz="1316" dirty="0">
                <a:latin typeface="Times New Roman"/>
                <a:cs typeface="Times New Roman"/>
              </a:rPr>
              <a:t>1  repository-2  blob-1</a:t>
            </a:r>
            <a:endParaRPr sz="1316">
              <a:latin typeface="Times New Roman"/>
              <a:cs typeface="Times New Roman"/>
            </a:endParaRPr>
          </a:p>
          <a:p>
            <a:pPr marR="39190" algn="ctr">
              <a:spcBef>
                <a:spcPts val="14"/>
              </a:spcBef>
            </a:pPr>
            <a:r>
              <a:rPr sz="1316" dirty="0">
                <a:latin typeface="Times New Roman"/>
                <a:cs typeface="Times New Roman"/>
              </a:rPr>
              <a:t>blob-2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83882" y="3631899"/>
            <a:ext cx="1497234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14" dirty="0">
                <a:latin typeface="Times New Roman"/>
                <a:cs typeface="Times New Roman"/>
              </a:rPr>
              <a:t>markedTimestamp-2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4532" y="4480000"/>
            <a:ext cx="695597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DataStore</a:t>
            </a:r>
            <a:endParaRPr sz="1316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18879" y="2217094"/>
            <a:ext cx="2997926" cy="2021669"/>
            <a:chOff x="3058021" y="2442909"/>
            <a:chExt cx="3303270" cy="2227580"/>
          </a:xfrm>
        </p:grpSpPr>
        <p:sp>
          <p:nvSpPr>
            <p:cNvPr id="22" name="object 22"/>
            <p:cNvSpPr/>
            <p:nvPr/>
          </p:nvSpPr>
          <p:spPr>
            <a:xfrm>
              <a:off x="4653457" y="3921518"/>
              <a:ext cx="1707514" cy="749300"/>
            </a:xfrm>
            <a:custGeom>
              <a:avLst/>
              <a:gdLst/>
              <a:ahLst/>
              <a:cxnLst/>
              <a:rect l="l" t="t" r="r" b="b"/>
              <a:pathLst>
                <a:path w="1707514" h="749300">
                  <a:moveTo>
                    <a:pt x="1611464" y="49072"/>
                  </a:moveTo>
                  <a:lnTo>
                    <a:pt x="1608531" y="42367"/>
                  </a:lnTo>
                  <a:lnTo>
                    <a:pt x="1628622" y="33591"/>
                  </a:lnTo>
                  <a:lnTo>
                    <a:pt x="1631556" y="40284"/>
                  </a:lnTo>
                  <a:lnTo>
                    <a:pt x="1611464" y="49072"/>
                  </a:lnTo>
                  <a:close/>
                </a:path>
                <a:path w="1707514" h="749300">
                  <a:moveTo>
                    <a:pt x="1638249" y="37414"/>
                  </a:moveTo>
                  <a:lnTo>
                    <a:pt x="1635328" y="30708"/>
                  </a:lnTo>
                  <a:lnTo>
                    <a:pt x="1654924" y="22174"/>
                  </a:lnTo>
                  <a:lnTo>
                    <a:pt x="1645297" y="0"/>
                  </a:lnTo>
                  <a:lnTo>
                    <a:pt x="1707451" y="3276"/>
                  </a:lnTo>
                  <a:lnTo>
                    <a:pt x="1686054" y="28879"/>
                  </a:lnTo>
                  <a:lnTo>
                    <a:pt x="1657845" y="28879"/>
                  </a:lnTo>
                  <a:lnTo>
                    <a:pt x="1638249" y="37414"/>
                  </a:lnTo>
                  <a:close/>
                </a:path>
                <a:path w="1707514" h="749300">
                  <a:moveTo>
                    <a:pt x="1667522" y="51053"/>
                  </a:moveTo>
                  <a:lnTo>
                    <a:pt x="1657845" y="28879"/>
                  </a:lnTo>
                  <a:lnTo>
                    <a:pt x="1686054" y="28879"/>
                  </a:lnTo>
                  <a:lnTo>
                    <a:pt x="1667522" y="51053"/>
                  </a:lnTo>
                  <a:close/>
                </a:path>
                <a:path w="1707514" h="749300">
                  <a:moveTo>
                    <a:pt x="1584629" y="60718"/>
                  </a:moveTo>
                  <a:lnTo>
                    <a:pt x="1581746" y="54025"/>
                  </a:lnTo>
                  <a:lnTo>
                    <a:pt x="1601838" y="45250"/>
                  </a:lnTo>
                  <a:lnTo>
                    <a:pt x="1604759" y="51993"/>
                  </a:lnTo>
                  <a:lnTo>
                    <a:pt x="1584629" y="60718"/>
                  </a:lnTo>
                  <a:close/>
                </a:path>
                <a:path w="1707514" h="749300">
                  <a:moveTo>
                    <a:pt x="1557832" y="72377"/>
                  </a:moveTo>
                  <a:lnTo>
                    <a:pt x="1554911" y="65684"/>
                  </a:lnTo>
                  <a:lnTo>
                    <a:pt x="1575003" y="56959"/>
                  </a:lnTo>
                  <a:lnTo>
                    <a:pt x="1577924" y="63652"/>
                  </a:lnTo>
                  <a:lnTo>
                    <a:pt x="1557832" y="72377"/>
                  </a:lnTo>
                  <a:close/>
                </a:path>
                <a:path w="1707514" h="749300">
                  <a:moveTo>
                    <a:pt x="1531048" y="84035"/>
                  </a:moveTo>
                  <a:lnTo>
                    <a:pt x="1528114" y="77342"/>
                  </a:lnTo>
                  <a:lnTo>
                    <a:pt x="1548206" y="68618"/>
                  </a:lnTo>
                  <a:lnTo>
                    <a:pt x="1551139" y="75311"/>
                  </a:lnTo>
                  <a:lnTo>
                    <a:pt x="1531048" y="84035"/>
                  </a:lnTo>
                  <a:close/>
                </a:path>
                <a:path w="1707514" h="749300">
                  <a:moveTo>
                    <a:pt x="1504200" y="95694"/>
                  </a:moveTo>
                  <a:lnTo>
                    <a:pt x="1501279" y="89001"/>
                  </a:lnTo>
                  <a:lnTo>
                    <a:pt x="1521421" y="80276"/>
                  </a:lnTo>
                  <a:lnTo>
                    <a:pt x="1524304" y="86969"/>
                  </a:lnTo>
                  <a:lnTo>
                    <a:pt x="1504200" y="95694"/>
                  </a:lnTo>
                  <a:close/>
                </a:path>
                <a:path w="1707514" h="749300">
                  <a:moveTo>
                    <a:pt x="1477416" y="107353"/>
                  </a:moveTo>
                  <a:lnTo>
                    <a:pt x="1474495" y="100660"/>
                  </a:lnTo>
                  <a:lnTo>
                    <a:pt x="1494586" y="91935"/>
                  </a:lnTo>
                  <a:lnTo>
                    <a:pt x="1497507" y="98628"/>
                  </a:lnTo>
                  <a:lnTo>
                    <a:pt x="1477416" y="107353"/>
                  </a:lnTo>
                  <a:close/>
                </a:path>
                <a:path w="1707514" h="749300">
                  <a:moveTo>
                    <a:pt x="1450581" y="119011"/>
                  </a:moveTo>
                  <a:lnTo>
                    <a:pt x="1447698" y="112318"/>
                  </a:lnTo>
                  <a:lnTo>
                    <a:pt x="1467789" y="103593"/>
                  </a:lnTo>
                  <a:lnTo>
                    <a:pt x="1470723" y="110286"/>
                  </a:lnTo>
                  <a:lnTo>
                    <a:pt x="1450581" y="119011"/>
                  </a:lnTo>
                  <a:close/>
                </a:path>
                <a:path w="1707514" h="749300">
                  <a:moveTo>
                    <a:pt x="1423784" y="130721"/>
                  </a:moveTo>
                  <a:lnTo>
                    <a:pt x="1420863" y="123977"/>
                  </a:lnTo>
                  <a:lnTo>
                    <a:pt x="1440954" y="115239"/>
                  </a:lnTo>
                  <a:lnTo>
                    <a:pt x="1443875" y="121945"/>
                  </a:lnTo>
                  <a:lnTo>
                    <a:pt x="1423784" y="130721"/>
                  </a:lnTo>
                  <a:close/>
                </a:path>
                <a:path w="1707514" h="749300">
                  <a:moveTo>
                    <a:pt x="1396949" y="142379"/>
                  </a:moveTo>
                  <a:lnTo>
                    <a:pt x="1394079" y="135686"/>
                  </a:lnTo>
                  <a:lnTo>
                    <a:pt x="1414170" y="126898"/>
                  </a:lnTo>
                  <a:lnTo>
                    <a:pt x="1417091" y="133603"/>
                  </a:lnTo>
                  <a:lnTo>
                    <a:pt x="1396949" y="142379"/>
                  </a:lnTo>
                  <a:close/>
                </a:path>
                <a:path w="1707514" h="749300">
                  <a:moveTo>
                    <a:pt x="1370164" y="154038"/>
                  </a:moveTo>
                  <a:lnTo>
                    <a:pt x="1367231" y="147345"/>
                  </a:lnTo>
                  <a:lnTo>
                    <a:pt x="1387373" y="138556"/>
                  </a:lnTo>
                  <a:lnTo>
                    <a:pt x="1390256" y="145262"/>
                  </a:lnTo>
                  <a:lnTo>
                    <a:pt x="1370164" y="154038"/>
                  </a:lnTo>
                  <a:close/>
                </a:path>
                <a:path w="1707514" h="749300">
                  <a:moveTo>
                    <a:pt x="1343367" y="165696"/>
                  </a:moveTo>
                  <a:lnTo>
                    <a:pt x="1340446" y="159003"/>
                  </a:lnTo>
                  <a:lnTo>
                    <a:pt x="1360538" y="150215"/>
                  </a:lnTo>
                  <a:lnTo>
                    <a:pt x="1363459" y="156972"/>
                  </a:lnTo>
                  <a:lnTo>
                    <a:pt x="1343367" y="165696"/>
                  </a:lnTo>
                  <a:close/>
                </a:path>
                <a:path w="1707514" h="749300">
                  <a:moveTo>
                    <a:pt x="1316532" y="177355"/>
                  </a:moveTo>
                  <a:lnTo>
                    <a:pt x="1313662" y="170662"/>
                  </a:lnTo>
                  <a:lnTo>
                    <a:pt x="1333754" y="161925"/>
                  </a:lnTo>
                  <a:lnTo>
                    <a:pt x="1336675" y="168630"/>
                  </a:lnTo>
                  <a:lnTo>
                    <a:pt x="1316532" y="177355"/>
                  </a:lnTo>
                  <a:close/>
                </a:path>
                <a:path w="1707514" h="749300">
                  <a:moveTo>
                    <a:pt x="1289748" y="189014"/>
                  </a:moveTo>
                  <a:lnTo>
                    <a:pt x="1286814" y="182321"/>
                  </a:lnTo>
                  <a:lnTo>
                    <a:pt x="1306906" y="173583"/>
                  </a:lnTo>
                  <a:lnTo>
                    <a:pt x="1309839" y="180289"/>
                  </a:lnTo>
                  <a:lnTo>
                    <a:pt x="1289748" y="189014"/>
                  </a:lnTo>
                  <a:close/>
                </a:path>
                <a:path w="1707514" h="749300">
                  <a:moveTo>
                    <a:pt x="1262900" y="200672"/>
                  </a:moveTo>
                  <a:lnTo>
                    <a:pt x="1260030" y="193979"/>
                  </a:lnTo>
                  <a:lnTo>
                    <a:pt x="1280121" y="185242"/>
                  </a:lnTo>
                  <a:lnTo>
                    <a:pt x="1283042" y="191947"/>
                  </a:lnTo>
                  <a:lnTo>
                    <a:pt x="1262900" y="200672"/>
                  </a:lnTo>
                  <a:close/>
                </a:path>
                <a:path w="1707514" h="749300">
                  <a:moveTo>
                    <a:pt x="1236116" y="212331"/>
                  </a:moveTo>
                  <a:lnTo>
                    <a:pt x="1233195" y="205638"/>
                  </a:lnTo>
                  <a:lnTo>
                    <a:pt x="1253337" y="196900"/>
                  </a:lnTo>
                  <a:lnTo>
                    <a:pt x="1256207" y="203593"/>
                  </a:lnTo>
                  <a:lnTo>
                    <a:pt x="1236116" y="212331"/>
                  </a:lnTo>
                  <a:close/>
                </a:path>
                <a:path w="1707514" h="749300">
                  <a:moveTo>
                    <a:pt x="1209332" y="223989"/>
                  </a:moveTo>
                  <a:lnTo>
                    <a:pt x="1206398" y="217297"/>
                  </a:lnTo>
                  <a:lnTo>
                    <a:pt x="1226489" y="208559"/>
                  </a:lnTo>
                  <a:lnTo>
                    <a:pt x="1229423" y="215252"/>
                  </a:lnTo>
                  <a:lnTo>
                    <a:pt x="1209332" y="223989"/>
                  </a:lnTo>
                  <a:close/>
                </a:path>
                <a:path w="1707514" h="749300">
                  <a:moveTo>
                    <a:pt x="1182484" y="235648"/>
                  </a:moveTo>
                  <a:lnTo>
                    <a:pt x="1179614" y="228955"/>
                  </a:lnTo>
                  <a:lnTo>
                    <a:pt x="1199705" y="220217"/>
                  </a:lnTo>
                  <a:lnTo>
                    <a:pt x="1202626" y="226910"/>
                  </a:lnTo>
                  <a:lnTo>
                    <a:pt x="1182484" y="235648"/>
                  </a:lnTo>
                  <a:close/>
                </a:path>
                <a:path w="1707514" h="749300">
                  <a:moveTo>
                    <a:pt x="1155700" y="247357"/>
                  </a:moveTo>
                  <a:lnTo>
                    <a:pt x="1152779" y="240614"/>
                  </a:lnTo>
                  <a:lnTo>
                    <a:pt x="1172870" y="231876"/>
                  </a:lnTo>
                  <a:lnTo>
                    <a:pt x="1175791" y="238569"/>
                  </a:lnTo>
                  <a:lnTo>
                    <a:pt x="1155700" y="247357"/>
                  </a:lnTo>
                  <a:close/>
                </a:path>
                <a:path w="1707514" h="749300">
                  <a:moveTo>
                    <a:pt x="1128864" y="259016"/>
                  </a:moveTo>
                  <a:lnTo>
                    <a:pt x="1125982" y="252310"/>
                  </a:lnTo>
                  <a:lnTo>
                    <a:pt x="1146073" y="243535"/>
                  </a:lnTo>
                  <a:lnTo>
                    <a:pt x="1149007" y="250228"/>
                  </a:lnTo>
                  <a:lnTo>
                    <a:pt x="1128864" y="259016"/>
                  </a:lnTo>
                  <a:close/>
                </a:path>
                <a:path w="1707514" h="749300">
                  <a:moveTo>
                    <a:pt x="1102067" y="270675"/>
                  </a:moveTo>
                  <a:lnTo>
                    <a:pt x="1099146" y="263969"/>
                  </a:lnTo>
                  <a:lnTo>
                    <a:pt x="1119289" y="255193"/>
                  </a:lnTo>
                  <a:lnTo>
                    <a:pt x="1122159" y="261886"/>
                  </a:lnTo>
                  <a:lnTo>
                    <a:pt x="1102067" y="270675"/>
                  </a:lnTo>
                  <a:close/>
                </a:path>
                <a:path w="1707514" h="749300">
                  <a:moveTo>
                    <a:pt x="1075283" y="282333"/>
                  </a:moveTo>
                  <a:lnTo>
                    <a:pt x="1072362" y="275628"/>
                  </a:lnTo>
                  <a:lnTo>
                    <a:pt x="1092454" y="266852"/>
                  </a:lnTo>
                  <a:lnTo>
                    <a:pt x="1095375" y="273596"/>
                  </a:lnTo>
                  <a:lnTo>
                    <a:pt x="1075283" y="282333"/>
                  </a:lnTo>
                  <a:close/>
                </a:path>
                <a:path w="1707514" h="749300">
                  <a:moveTo>
                    <a:pt x="1048448" y="293992"/>
                  </a:moveTo>
                  <a:lnTo>
                    <a:pt x="1045565" y="287286"/>
                  </a:lnTo>
                  <a:lnTo>
                    <a:pt x="1065657" y="278561"/>
                  </a:lnTo>
                  <a:lnTo>
                    <a:pt x="1068590" y="285254"/>
                  </a:lnTo>
                  <a:lnTo>
                    <a:pt x="1048448" y="293992"/>
                  </a:lnTo>
                  <a:close/>
                </a:path>
                <a:path w="1707514" h="749300">
                  <a:moveTo>
                    <a:pt x="1021651" y="305650"/>
                  </a:moveTo>
                  <a:lnTo>
                    <a:pt x="1018730" y="298945"/>
                  </a:lnTo>
                  <a:lnTo>
                    <a:pt x="1038821" y="290220"/>
                  </a:lnTo>
                  <a:lnTo>
                    <a:pt x="1041742" y="296913"/>
                  </a:lnTo>
                  <a:lnTo>
                    <a:pt x="1021651" y="305650"/>
                  </a:lnTo>
                  <a:close/>
                </a:path>
                <a:path w="1707514" h="749300">
                  <a:moveTo>
                    <a:pt x="994867" y="317309"/>
                  </a:moveTo>
                  <a:lnTo>
                    <a:pt x="991946" y="310603"/>
                  </a:lnTo>
                  <a:lnTo>
                    <a:pt x="1012037" y="301878"/>
                  </a:lnTo>
                  <a:lnTo>
                    <a:pt x="1014958" y="308571"/>
                  </a:lnTo>
                  <a:lnTo>
                    <a:pt x="994867" y="317309"/>
                  </a:lnTo>
                  <a:close/>
                </a:path>
                <a:path w="1707514" h="749300">
                  <a:moveTo>
                    <a:pt x="968032" y="328968"/>
                  </a:moveTo>
                  <a:lnTo>
                    <a:pt x="965098" y="322262"/>
                  </a:lnTo>
                  <a:lnTo>
                    <a:pt x="985240" y="313537"/>
                  </a:lnTo>
                  <a:lnTo>
                    <a:pt x="988123" y="320230"/>
                  </a:lnTo>
                  <a:lnTo>
                    <a:pt x="968032" y="328968"/>
                  </a:lnTo>
                  <a:close/>
                </a:path>
                <a:path w="1707514" h="749300">
                  <a:moveTo>
                    <a:pt x="941235" y="340626"/>
                  </a:moveTo>
                  <a:lnTo>
                    <a:pt x="938314" y="333921"/>
                  </a:lnTo>
                  <a:lnTo>
                    <a:pt x="958405" y="325196"/>
                  </a:lnTo>
                  <a:lnTo>
                    <a:pt x="961326" y="331889"/>
                  </a:lnTo>
                  <a:lnTo>
                    <a:pt x="941235" y="340626"/>
                  </a:lnTo>
                  <a:close/>
                </a:path>
                <a:path w="1707514" h="749300">
                  <a:moveTo>
                    <a:pt x="914400" y="352285"/>
                  </a:moveTo>
                  <a:lnTo>
                    <a:pt x="911529" y="345579"/>
                  </a:lnTo>
                  <a:lnTo>
                    <a:pt x="931621" y="336854"/>
                  </a:lnTo>
                  <a:lnTo>
                    <a:pt x="934542" y="343547"/>
                  </a:lnTo>
                  <a:lnTo>
                    <a:pt x="914400" y="352285"/>
                  </a:lnTo>
                  <a:close/>
                </a:path>
                <a:path w="1707514" h="749300">
                  <a:moveTo>
                    <a:pt x="887615" y="363981"/>
                  </a:moveTo>
                  <a:lnTo>
                    <a:pt x="884682" y="357238"/>
                  </a:lnTo>
                  <a:lnTo>
                    <a:pt x="904773" y="348513"/>
                  </a:lnTo>
                  <a:lnTo>
                    <a:pt x="907707" y="355206"/>
                  </a:lnTo>
                  <a:lnTo>
                    <a:pt x="887615" y="363981"/>
                  </a:lnTo>
                  <a:close/>
                </a:path>
                <a:path w="1707514" h="749300">
                  <a:moveTo>
                    <a:pt x="860818" y="375640"/>
                  </a:moveTo>
                  <a:lnTo>
                    <a:pt x="857897" y="368947"/>
                  </a:lnTo>
                  <a:lnTo>
                    <a:pt x="877989" y="360172"/>
                  </a:lnTo>
                  <a:lnTo>
                    <a:pt x="880910" y="366864"/>
                  </a:lnTo>
                  <a:lnTo>
                    <a:pt x="860818" y="375640"/>
                  </a:lnTo>
                  <a:close/>
                </a:path>
                <a:path w="1707514" h="749300">
                  <a:moveTo>
                    <a:pt x="833983" y="387299"/>
                  </a:moveTo>
                  <a:lnTo>
                    <a:pt x="831062" y="380606"/>
                  </a:lnTo>
                  <a:lnTo>
                    <a:pt x="851204" y="371830"/>
                  </a:lnTo>
                  <a:lnTo>
                    <a:pt x="854075" y="378523"/>
                  </a:lnTo>
                  <a:lnTo>
                    <a:pt x="833983" y="387299"/>
                  </a:lnTo>
                  <a:close/>
                </a:path>
                <a:path w="1707514" h="749300">
                  <a:moveTo>
                    <a:pt x="807199" y="398957"/>
                  </a:moveTo>
                  <a:lnTo>
                    <a:pt x="804265" y="392264"/>
                  </a:lnTo>
                  <a:lnTo>
                    <a:pt x="824357" y="383489"/>
                  </a:lnTo>
                  <a:lnTo>
                    <a:pt x="827290" y="390232"/>
                  </a:lnTo>
                  <a:lnTo>
                    <a:pt x="807199" y="398957"/>
                  </a:lnTo>
                  <a:close/>
                </a:path>
                <a:path w="1707514" h="749300">
                  <a:moveTo>
                    <a:pt x="780351" y="410616"/>
                  </a:moveTo>
                  <a:lnTo>
                    <a:pt x="777481" y="403923"/>
                  </a:lnTo>
                  <a:lnTo>
                    <a:pt x="797572" y="395185"/>
                  </a:lnTo>
                  <a:lnTo>
                    <a:pt x="800493" y="401891"/>
                  </a:lnTo>
                  <a:lnTo>
                    <a:pt x="780351" y="410616"/>
                  </a:lnTo>
                  <a:close/>
                </a:path>
                <a:path w="1707514" h="749300">
                  <a:moveTo>
                    <a:pt x="753567" y="422275"/>
                  </a:moveTo>
                  <a:lnTo>
                    <a:pt x="750646" y="415582"/>
                  </a:lnTo>
                  <a:lnTo>
                    <a:pt x="770737" y="406844"/>
                  </a:lnTo>
                  <a:lnTo>
                    <a:pt x="773658" y="413550"/>
                  </a:lnTo>
                  <a:lnTo>
                    <a:pt x="753567" y="422275"/>
                  </a:lnTo>
                  <a:close/>
                </a:path>
                <a:path w="1707514" h="749300">
                  <a:moveTo>
                    <a:pt x="726732" y="433933"/>
                  </a:moveTo>
                  <a:lnTo>
                    <a:pt x="723849" y="427240"/>
                  </a:lnTo>
                  <a:lnTo>
                    <a:pt x="743940" y="418503"/>
                  </a:lnTo>
                  <a:lnTo>
                    <a:pt x="746874" y="425208"/>
                  </a:lnTo>
                  <a:lnTo>
                    <a:pt x="726732" y="433933"/>
                  </a:lnTo>
                  <a:close/>
                </a:path>
                <a:path w="1707514" h="749300">
                  <a:moveTo>
                    <a:pt x="699935" y="445592"/>
                  </a:moveTo>
                  <a:lnTo>
                    <a:pt x="697014" y="438899"/>
                  </a:lnTo>
                  <a:lnTo>
                    <a:pt x="717156" y="430161"/>
                  </a:lnTo>
                  <a:lnTo>
                    <a:pt x="720026" y="436867"/>
                  </a:lnTo>
                  <a:lnTo>
                    <a:pt x="699935" y="445592"/>
                  </a:lnTo>
                  <a:close/>
                </a:path>
                <a:path w="1707514" h="749300">
                  <a:moveTo>
                    <a:pt x="673150" y="457250"/>
                  </a:moveTo>
                  <a:lnTo>
                    <a:pt x="670229" y="450557"/>
                  </a:lnTo>
                  <a:lnTo>
                    <a:pt x="690321" y="441820"/>
                  </a:lnTo>
                  <a:lnTo>
                    <a:pt x="693242" y="448525"/>
                  </a:lnTo>
                  <a:lnTo>
                    <a:pt x="673150" y="457250"/>
                  </a:lnTo>
                  <a:close/>
                </a:path>
                <a:path w="1707514" h="749300">
                  <a:moveTo>
                    <a:pt x="646315" y="468960"/>
                  </a:moveTo>
                  <a:lnTo>
                    <a:pt x="643432" y="462216"/>
                  </a:lnTo>
                  <a:lnTo>
                    <a:pt x="663524" y="453478"/>
                  </a:lnTo>
                  <a:lnTo>
                    <a:pt x="666457" y="460184"/>
                  </a:lnTo>
                  <a:lnTo>
                    <a:pt x="646315" y="468960"/>
                  </a:lnTo>
                  <a:close/>
                </a:path>
                <a:path w="1707514" h="749300">
                  <a:moveTo>
                    <a:pt x="619518" y="480618"/>
                  </a:moveTo>
                  <a:lnTo>
                    <a:pt x="616597" y="473875"/>
                  </a:lnTo>
                  <a:lnTo>
                    <a:pt x="636689" y="465137"/>
                  </a:lnTo>
                  <a:lnTo>
                    <a:pt x="639610" y="471843"/>
                  </a:lnTo>
                  <a:lnTo>
                    <a:pt x="619518" y="480618"/>
                  </a:lnTo>
                  <a:close/>
                </a:path>
                <a:path w="1707514" h="749300">
                  <a:moveTo>
                    <a:pt x="592683" y="492277"/>
                  </a:moveTo>
                  <a:lnTo>
                    <a:pt x="589800" y="485584"/>
                  </a:lnTo>
                  <a:lnTo>
                    <a:pt x="609904" y="476796"/>
                  </a:lnTo>
                  <a:lnTo>
                    <a:pt x="612825" y="483501"/>
                  </a:lnTo>
                  <a:lnTo>
                    <a:pt x="592683" y="492277"/>
                  </a:lnTo>
                  <a:close/>
                </a:path>
                <a:path w="1707514" h="749300">
                  <a:moveTo>
                    <a:pt x="565899" y="503936"/>
                  </a:moveTo>
                  <a:lnTo>
                    <a:pt x="562965" y="497243"/>
                  </a:lnTo>
                  <a:lnTo>
                    <a:pt x="583107" y="488454"/>
                  </a:lnTo>
                  <a:lnTo>
                    <a:pt x="585990" y="495160"/>
                  </a:lnTo>
                  <a:lnTo>
                    <a:pt x="565899" y="503936"/>
                  </a:lnTo>
                  <a:close/>
                </a:path>
                <a:path w="1707514" h="749300">
                  <a:moveTo>
                    <a:pt x="539102" y="515594"/>
                  </a:moveTo>
                  <a:lnTo>
                    <a:pt x="536181" y="508901"/>
                  </a:lnTo>
                  <a:lnTo>
                    <a:pt x="556272" y="500113"/>
                  </a:lnTo>
                  <a:lnTo>
                    <a:pt x="559193" y="506856"/>
                  </a:lnTo>
                  <a:lnTo>
                    <a:pt x="539102" y="515594"/>
                  </a:lnTo>
                  <a:close/>
                </a:path>
                <a:path w="1707514" h="749300">
                  <a:moveTo>
                    <a:pt x="512267" y="527253"/>
                  </a:moveTo>
                  <a:lnTo>
                    <a:pt x="509384" y="520560"/>
                  </a:lnTo>
                  <a:lnTo>
                    <a:pt x="529475" y="511822"/>
                  </a:lnTo>
                  <a:lnTo>
                    <a:pt x="532409" y="518515"/>
                  </a:lnTo>
                  <a:lnTo>
                    <a:pt x="512267" y="527253"/>
                  </a:lnTo>
                  <a:close/>
                </a:path>
                <a:path w="1707514" h="749300">
                  <a:moveTo>
                    <a:pt x="485482" y="538911"/>
                  </a:moveTo>
                  <a:lnTo>
                    <a:pt x="482549" y="532218"/>
                  </a:lnTo>
                  <a:lnTo>
                    <a:pt x="502640" y="523481"/>
                  </a:lnTo>
                  <a:lnTo>
                    <a:pt x="505574" y="530174"/>
                  </a:lnTo>
                  <a:lnTo>
                    <a:pt x="485482" y="538911"/>
                  </a:lnTo>
                  <a:close/>
                </a:path>
                <a:path w="1707514" h="749300">
                  <a:moveTo>
                    <a:pt x="458635" y="550570"/>
                  </a:moveTo>
                  <a:lnTo>
                    <a:pt x="455764" y="543864"/>
                  </a:lnTo>
                  <a:lnTo>
                    <a:pt x="475856" y="535139"/>
                  </a:lnTo>
                  <a:lnTo>
                    <a:pt x="478777" y="541832"/>
                  </a:lnTo>
                  <a:lnTo>
                    <a:pt x="458635" y="550570"/>
                  </a:lnTo>
                  <a:close/>
                </a:path>
                <a:path w="1707514" h="749300">
                  <a:moveTo>
                    <a:pt x="431850" y="562228"/>
                  </a:moveTo>
                  <a:lnTo>
                    <a:pt x="428929" y="555523"/>
                  </a:lnTo>
                  <a:lnTo>
                    <a:pt x="449059" y="546798"/>
                  </a:lnTo>
                  <a:lnTo>
                    <a:pt x="451942" y="553491"/>
                  </a:lnTo>
                  <a:lnTo>
                    <a:pt x="431850" y="562228"/>
                  </a:lnTo>
                  <a:close/>
                </a:path>
                <a:path w="1707514" h="749300">
                  <a:moveTo>
                    <a:pt x="405066" y="573887"/>
                  </a:moveTo>
                  <a:lnTo>
                    <a:pt x="402132" y="567181"/>
                  </a:lnTo>
                  <a:lnTo>
                    <a:pt x="422224" y="558457"/>
                  </a:lnTo>
                  <a:lnTo>
                    <a:pt x="425157" y="565150"/>
                  </a:lnTo>
                  <a:lnTo>
                    <a:pt x="405066" y="573887"/>
                  </a:lnTo>
                  <a:close/>
                </a:path>
                <a:path w="1707514" h="749300">
                  <a:moveTo>
                    <a:pt x="378218" y="585597"/>
                  </a:moveTo>
                  <a:lnTo>
                    <a:pt x="375348" y="578840"/>
                  </a:lnTo>
                  <a:lnTo>
                    <a:pt x="395439" y="570115"/>
                  </a:lnTo>
                  <a:lnTo>
                    <a:pt x="398360" y="576808"/>
                  </a:lnTo>
                  <a:lnTo>
                    <a:pt x="378218" y="585597"/>
                  </a:lnTo>
                  <a:close/>
                </a:path>
                <a:path w="1707514" h="749300">
                  <a:moveTo>
                    <a:pt x="351434" y="597255"/>
                  </a:moveTo>
                  <a:lnTo>
                    <a:pt x="348500" y="590550"/>
                  </a:lnTo>
                  <a:lnTo>
                    <a:pt x="368604" y="581774"/>
                  </a:lnTo>
                  <a:lnTo>
                    <a:pt x="371525" y="588467"/>
                  </a:lnTo>
                  <a:lnTo>
                    <a:pt x="351434" y="597255"/>
                  </a:lnTo>
                  <a:close/>
                </a:path>
                <a:path w="1707514" h="749300">
                  <a:moveTo>
                    <a:pt x="324599" y="608914"/>
                  </a:moveTo>
                  <a:lnTo>
                    <a:pt x="321716" y="602208"/>
                  </a:lnTo>
                  <a:lnTo>
                    <a:pt x="341807" y="593432"/>
                  </a:lnTo>
                  <a:lnTo>
                    <a:pt x="344741" y="600125"/>
                  </a:lnTo>
                  <a:lnTo>
                    <a:pt x="324599" y="608914"/>
                  </a:lnTo>
                  <a:close/>
                </a:path>
                <a:path w="1707514" h="749300">
                  <a:moveTo>
                    <a:pt x="297802" y="620572"/>
                  </a:moveTo>
                  <a:lnTo>
                    <a:pt x="294881" y="613867"/>
                  </a:lnTo>
                  <a:lnTo>
                    <a:pt x="315023" y="605091"/>
                  </a:lnTo>
                  <a:lnTo>
                    <a:pt x="317893" y="611784"/>
                  </a:lnTo>
                  <a:lnTo>
                    <a:pt x="297802" y="620572"/>
                  </a:lnTo>
                  <a:close/>
                </a:path>
                <a:path w="1707514" h="749300">
                  <a:moveTo>
                    <a:pt x="271018" y="632218"/>
                  </a:moveTo>
                  <a:lnTo>
                    <a:pt x="268084" y="625525"/>
                  </a:lnTo>
                  <a:lnTo>
                    <a:pt x="288175" y="616800"/>
                  </a:lnTo>
                  <a:lnTo>
                    <a:pt x="291109" y="623493"/>
                  </a:lnTo>
                  <a:lnTo>
                    <a:pt x="271018" y="632218"/>
                  </a:lnTo>
                  <a:close/>
                </a:path>
                <a:path w="1707514" h="749300">
                  <a:moveTo>
                    <a:pt x="244182" y="643877"/>
                  </a:moveTo>
                  <a:lnTo>
                    <a:pt x="241300" y="637184"/>
                  </a:lnTo>
                  <a:lnTo>
                    <a:pt x="261391" y="628459"/>
                  </a:lnTo>
                  <a:lnTo>
                    <a:pt x="264325" y="635152"/>
                  </a:lnTo>
                  <a:lnTo>
                    <a:pt x="244182" y="643877"/>
                  </a:lnTo>
                  <a:close/>
                </a:path>
                <a:path w="1707514" h="749300">
                  <a:moveTo>
                    <a:pt x="217385" y="655535"/>
                  </a:moveTo>
                  <a:lnTo>
                    <a:pt x="214464" y="648842"/>
                  </a:lnTo>
                  <a:lnTo>
                    <a:pt x="234556" y="640118"/>
                  </a:lnTo>
                  <a:lnTo>
                    <a:pt x="237477" y="646811"/>
                  </a:lnTo>
                  <a:lnTo>
                    <a:pt x="217385" y="655535"/>
                  </a:lnTo>
                  <a:close/>
                </a:path>
                <a:path w="1707514" h="749300">
                  <a:moveTo>
                    <a:pt x="190601" y="667194"/>
                  </a:moveTo>
                  <a:lnTo>
                    <a:pt x="187667" y="660501"/>
                  </a:lnTo>
                  <a:lnTo>
                    <a:pt x="207759" y="651776"/>
                  </a:lnTo>
                  <a:lnTo>
                    <a:pt x="210693" y="658469"/>
                  </a:lnTo>
                  <a:lnTo>
                    <a:pt x="190601" y="667194"/>
                  </a:lnTo>
                  <a:close/>
                </a:path>
                <a:path w="1707514" h="749300">
                  <a:moveTo>
                    <a:pt x="163766" y="678853"/>
                  </a:moveTo>
                  <a:lnTo>
                    <a:pt x="160832" y="672160"/>
                  </a:lnTo>
                  <a:lnTo>
                    <a:pt x="180975" y="663435"/>
                  </a:lnTo>
                  <a:lnTo>
                    <a:pt x="183857" y="670128"/>
                  </a:lnTo>
                  <a:lnTo>
                    <a:pt x="163766" y="678853"/>
                  </a:lnTo>
                  <a:close/>
                </a:path>
                <a:path w="1707514" h="749300">
                  <a:moveTo>
                    <a:pt x="136969" y="690511"/>
                  </a:moveTo>
                  <a:lnTo>
                    <a:pt x="134048" y="683818"/>
                  </a:lnTo>
                  <a:lnTo>
                    <a:pt x="154139" y="675093"/>
                  </a:lnTo>
                  <a:lnTo>
                    <a:pt x="157060" y="681786"/>
                  </a:lnTo>
                  <a:lnTo>
                    <a:pt x="136969" y="690511"/>
                  </a:lnTo>
                  <a:close/>
                </a:path>
                <a:path w="1707514" h="749300">
                  <a:moveTo>
                    <a:pt x="110134" y="702221"/>
                  </a:moveTo>
                  <a:lnTo>
                    <a:pt x="107251" y="695477"/>
                  </a:lnTo>
                  <a:lnTo>
                    <a:pt x="127342" y="686739"/>
                  </a:lnTo>
                  <a:lnTo>
                    <a:pt x="130276" y="693445"/>
                  </a:lnTo>
                  <a:lnTo>
                    <a:pt x="110134" y="702221"/>
                  </a:lnTo>
                  <a:close/>
                </a:path>
                <a:path w="1707514" h="749300">
                  <a:moveTo>
                    <a:pt x="83350" y="713879"/>
                  </a:moveTo>
                  <a:lnTo>
                    <a:pt x="80416" y="707186"/>
                  </a:lnTo>
                  <a:lnTo>
                    <a:pt x="100507" y="698398"/>
                  </a:lnTo>
                  <a:lnTo>
                    <a:pt x="103441" y="705103"/>
                  </a:lnTo>
                  <a:lnTo>
                    <a:pt x="83350" y="713879"/>
                  </a:lnTo>
                  <a:close/>
                </a:path>
                <a:path w="1707514" h="749300">
                  <a:moveTo>
                    <a:pt x="56502" y="725538"/>
                  </a:moveTo>
                  <a:lnTo>
                    <a:pt x="53632" y="718845"/>
                  </a:lnTo>
                  <a:lnTo>
                    <a:pt x="73723" y="710056"/>
                  </a:lnTo>
                  <a:lnTo>
                    <a:pt x="76644" y="716762"/>
                  </a:lnTo>
                  <a:lnTo>
                    <a:pt x="56502" y="725538"/>
                  </a:lnTo>
                  <a:close/>
                </a:path>
                <a:path w="1707514" h="749300">
                  <a:moveTo>
                    <a:pt x="29718" y="737196"/>
                  </a:moveTo>
                  <a:lnTo>
                    <a:pt x="26784" y="730503"/>
                  </a:lnTo>
                  <a:lnTo>
                    <a:pt x="46926" y="721715"/>
                  </a:lnTo>
                  <a:lnTo>
                    <a:pt x="49809" y="728472"/>
                  </a:lnTo>
                  <a:lnTo>
                    <a:pt x="29718" y="737196"/>
                  </a:lnTo>
                  <a:close/>
                </a:path>
                <a:path w="1707514" h="749300">
                  <a:moveTo>
                    <a:pt x="2933" y="748855"/>
                  </a:moveTo>
                  <a:lnTo>
                    <a:pt x="0" y="742162"/>
                  </a:lnTo>
                  <a:lnTo>
                    <a:pt x="20091" y="733425"/>
                  </a:lnTo>
                  <a:lnTo>
                    <a:pt x="23025" y="740130"/>
                  </a:lnTo>
                  <a:lnTo>
                    <a:pt x="2933" y="748855"/>
                  </a:lnTo>
                  <a:close/>
                </a:path>
              </a:pathLst>
            </a:custGeom>
            <a:solidFill>
              <a:srgbClr val="00A4E4">
                <a:alpha val="9685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62"/>
                  </a:move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287612" y="2666244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26671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6309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6309">
                <a:spcBef>
                  <a:spcPts val="64"/>
                </a:spcBef>
              </a:pPr>
              <a:t>197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2" y="1628292"/>
            <a:ext cx="6522016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Repository 1 starts the Markphase and adds a starting marker to the</a:t>
            </a:r>
            <a:r>
              <a:rPr sz="1588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DataStore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397936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2687984" algn="l"/>
              </a:tabLst>
            </a:pPr>
            <a:r>
              <a:rPr spc="14" dirty="0">
                <a:solidFill>
                  <a:srgbClr val="FFFFFF"/>
                </a:solidFill>
              </a:rPr>
              <a:t>Shared DataStore </a:t>
            </a:r>
            <a:r>
              <a:rPr spc="23" dirty="0">
                <a:solidFill>
                  <a:srgbClr val="FFFFFF"/>
                </a:solidFill>
              </a:rPr>
              <a:t>GC	</a:t>
            </a:r>
            <a:r>
              <a:rPr spc="18" dirty="0">
                <a:solidFill>
                  <a:srgbClr val="FFFFFF"/>
                </a:solidFill>
              </a:rPr>
              <a:t>Mark</a:t>
            </a:r>
            <a:r>
              <a:rPr spc="-64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Phase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18660" y="3662990"/>
            <a:ext cx="1458622" cy="1145689"/>
            <a:chOff x="3057779" y="4036072"/>
            <a:chExt cx="1607185" cy="1262380"/>
          </a:xfrm>
        </p:grpSpPr>
        <p:sp>
          <p:nvSpPr>
            <p:cNvPr id="12" name="object 12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11"/>
                  </a:move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73921" y="41123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2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17634" y="2332814"/>
            <a:ext cx="2597972" cy="2475796"/>
            <a:chOff x="6362204" y="2570416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71729" y="2579941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18" y="2708516"/>
                  </a:moveTo>
                  <a:lnTo>
                    <a:pt x="451396" y="2708516"/>
                  </a:lnTo>
                  <a:lnTo>
                    <a:pt x="402213" y="2705867"/>
                  </a:lnTo>
                  <a:lnTo>
                    <a:pt x="354564" y="2698104"/>
                  </a:lnTo>
                  <a:lnTo>
                    <a:pt x="308724" y="2685502"/>
                  </a:lnTo>
                  <a:lnTo>
                    <a:pt x="264968" y="2668336"/>
                  </a:lnTo>
                  <a:lnTo>
                    <a:pt x="223572" y="2646883"/>
                  </a:lnTo>
                  <a:lnTo>
                    <a:pt x="184812" y="2621416"/>
                  </a:lnTo>
                  <a:lnTo>
                    <a:pt x="148962" y="2592212"/>
                  </a:lnTo>
                  <a:lnTo>
                    <a:pt x="116298" y="2559546"/>
                  </a:lnTo>
                  <a:lnTo>
                    <a:pt x="87096" y="2523693"/>
                  </a:lnTo>
                  <a:lnTo>
                    <a:pt x="61631" y="2484928"/>
                  </a:lnTo>
                  <a:lnTo>
                    <a:pt x="40178" y="2443527"/>
                  </a:lnTo>
                  <a:lnTo>
                    <a:pt x="23013" y="2399766"/>
                  </a:lnTo>
                  <a:lnTo>
                    <a:pt x="10411" y="2353918"/>
                  </a:lnTo>
                  <a:lnTo>
                    <a:pt x="2648" y="2306261"/>
                  </a:lnTo>
                  <a:lnTo>
                    <a:pt x="0" y="2257069"/>
                  </a:lnTo>
                  <a:lnTo>
                    <a:pt x="0" y="451434"/>
                  </a:lnTo>
                  <a:lnTo>
                    <a:pt x="2648" y="402244"/>
                  </a:lnTo>
                  <a:lnTo>
                    <a:pt x="10411" y="354589"/>
                  </a:lnTo>
                  <a:lnTo>
                    <a:pt x="23013" y="308743"/>
                  </a:lnTo>
                  <a:lnTo>
                    <a:pt x="40178" y="264983"/>
                  </a:lnTo>
                  <a:lnTo>
                    <a:pt x="61631" y="223583"/>
                  </a:lnTo>
                  <a:lnTo>
                    <a:pt x="87096" y="184820"/>
                  </a:lnTo>
                  <a:lnTo>
                    <a:pt x="116298" y="148968"/>
                  </a:lnTo>
                  <a:lnTo>
                    <a:pt x="148962" y="116302"/>
                  </a:lnTo>
                  <a:lnTo>
                    <a:pt x="184812" y="87098"/>
                  </a:lnTo>
                  <a:lnTo>
                    <a:pt x="223572" y="61632"/>
                  </a:lnTo>
                  <a:lnTo>
                    <a:pt x="264968" y="40179"/>
                  </a:lnTo>
                  <a:lnTo>
                    <a:pt x="308724" y="23013"/>
                  </a:lnTo>
                  <a:lnTo>
                    <a:pt x="354564" y="10411"/>
                  </a:lnTo>
                  <a:lnTo>
                    <a:pt x="402213" y="2648"/>
                  </a:lnTo>
                  <a:lnTo>
                    <a:pt x="451396" y="0"/>
                  </a:lnTo>
                  <a:lnTo>
                    <a:pt x="2391918" y="0"/>
                  </a:lnTo>
                  <a:lnTo>
                    <a:pt x="2441110" y="2648"/>
                  </a:lnTo>
                  <a:lnTo>
                    <a:pt x="2488767" y="10411"/>
                  </a:lnTo>
                  <a:lnTo>
                    <a:pt x="2534614" y="23013"/>
                  </a:lnTo>
                  <a:lnTo>
                    <a:pt x="2578376" y="40179"/>
                  </a:lnTo>
                  <a:lnTo>
                    <a:pt x="2619777" y="61632"/>
                  </a:lnTo>
                  <a:lnTo>
                    <a:pt x="2658541" y="87098"/>
                  </a:lnTo>
                  <a:lnTo>
                    <a:pt x="2694394" y="116302"/>
                  </a:lnTo>
                  <a:lnTo>
                    <a:pt x="2727061" y="148968"/>
                  </a:lnTo>
                  <a:lnTo>
                    <a:pt x="2756265" y="184820"/>
                  </a:lnTo>
                  <a:lnTo>
                    <a:pt x="2781731" y="223583"/>
                  </a:lnTo>
                  <a:lnTo>
                    <a:pt x="2803185" y="264983"/>
                  </a:lnTo>
                  <a:lnTo>
                    <a:pt x="2820350" y="308743"/>
                  </a:lnTo>
                  <a:lnTo>
                    <a:pt x="2832952" y="354589"/>
                  </a:lnTo>
                  <a:lnTo>
                    <a:pt x="2840716" y="402244"/>
                  </a:lnTo>
                  <a:lnTo>
                    <a:pt x="2843364" y="451434"/>
                  </a:lnTo>
                  <a:lnTo>
                    <a:pt x="2843364" y="2257069"/>
                  </a:lnTo>
                  <a:lnTo>
                    <a:pt x="2840716" y="2306261"/>
                  </a:lnTo>
                  <a:lnTo>
                    <a:pt x="2832952" y="2353918"/>
                  </a:lnTo>
                  <a:lnTo>
                    <a:pt x="2820350" y="2399766"/>
                  </a:lnTo>
                  <a:lnTo>
                    <a:pt x="2803185" y="2443527"/>
                  </a:lnTo>
                  <a:lnTo>
                    <a:pt x="2781731" y="2484928"/>
                  </a:lnTo>
                  <a:lnTo>
                    <a:pt x="2756265" y="2523693"/>
                  </a:lnTo>
                  <a:lnTo>
                    <a:pt x="2727061" y="2559546"/>
                  </a:lnTo>
                  <a:lnTo>
                    <a:pt x="2694394" y="2592212"/>
                  </a:lnTo>
                  <a:lnTo>
                    <a:pt x="2658541" y="2621416"/>
                  </a:lnTo>
                  <a:lnTo>
                    <a:pt x="2619777" y="2646883"/>
                  </a:lnTo>
                  <a:lnTo>
                    <a:pt x="2578376" y="2668336"/>
                  </a:lnTo>
                  <a:lnTo>
                    <a:pt x="2534614" y="2685502"/>
                  </a:lnTo>
                  <a:lnTo>
                    <a:pt x="2488767" y="2698104"/>
                  </a:lnTo>
                  <a:lnTo>
                    <a:pt x="2441110" y="2705867"/>
                  </a:lnTo>
                  <a:lnTo>
                    <a:pt x="2391918" y="2708516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71729" y="2579941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434"/>
                  </a:moveTo>
                  <a:lnTo>
                    <a:pt x="2648" y="402244"/>
                  </a:lnTo>
                  <a:lnTo>
                    <a:pt x="10411" y="354589"/>
                  </a:lnTo>
                  <a:lnTo>
                    <a:pt x="23013" y="308743"/>
                  </a:lnTo>
                  <a:lnTo>
                    <a:pt x="40178" y="264983"/>
                  </a:lnTo>
                  <a:lnTo>
                    <a:pt x="61631" y="223583"/>
                  </a:lnTo>
                  <a:lnTo>
                    <a:pt x="87096" y="184820"/>
                  </a:lnTo>
                  <a:lnTo>
                    <a:pt x="116298" y="148968"/>
                  </a:lnTo>
                  <a:lnTo>
                    <a:pt x="148962" y="116302"/>
                  </a:lnTo>
                  <a:lnTo>
                    <a:pt x="184812" y="87098"/>
                  </a:lnTo>
                  <a:lnTo>
                    <a:pt x="223572" y="61632"/>
                  </a:lnTo>
                  <a:lnTo>
                    <a:pt x="264968" y="40179"/>
                  </a:lnTo>
                  <a:lnTo>
                    <a:pt x="308724" y="23013"/>
                  </a:lnTo>
                  <a:lnTo>
                    <a:pt x="354564" y="10411"/>
                  </a:lnTo>
                  <a:lnTo>
                    <a:pt x="402213" y="2648"/>
                  </a:lnTo>
                  <a:lnTo>
                    <a:pt x="451396" y="0"/>
                  </a:lnTo>
                  <a:lnTo>
                    <a:pt x="2391918" y="0"/>
                  </a:lnTo>
                  <a:lnTo>
                    <a:pt x="2441110" y="2648"/>
                  </a:lnTo>
                  <a:lnTo>
                    <a:pt x="2488767" y="10411"/>
                  </a:lnTo>
                  <a:lnTo>
                    <a:pt x="2534614" y="23013"/>
                  </a:lnTo>
                  <a:lnTo>
                    <a:pt x="2578376" y="40179"/>
                  </a:lnTo>
                  <a:lnTo>
                    <a:pt x="2619777" y="61632"/>
                  </a:lnTo>
                  <a:lnTo>
                    <a:pt x="2658541" y="87098"/>
                  </a:lnTo>
                  <a:lnTo>
                    <a:pt x="2694394" y="116302"/>
                  </a:lnTo>
                  <a:lnTo>
                    <a:pt x="2727061" y="148968"/>
                  </a:lnTo>
                  <a:lnTo>
                    <a:pt x="2756265" y="184820"/>
                  </a:lnTo>
                  <a:lnTo>
                    <a:pt x="2781731" y="223583"/>
                  </a:lnTo>
                  <a:lnTo>
                    <a:pt x="2803185" y="264983"/>
                  </a:lnTo>
                  <a:lnTo>
                    <a:pt x="2820350" y="308743"/>
                  </a:lnTo>
                  <a:lnTo>
                    <a:pt x="2832952" y="354589"/>
                  </a:lnTo>
                  <a:lnTo>
                    <a:pt x="2840716" y="402244"/>
                  </a:lnTo>
                  <a:lnTo>
                    <a:pt x="2843364" y="451434"/>
                  </a:lnTo>
                  <a:lnTo>
                    <a:pt x="2843364" y="2257069"/>
                  </a:lnTo>
                  <a:lnTo>
                    <a:pt x="2840716" y="2306261"/>
                  </a:lnTo>
                  <a:lnTo>
                    <a:pt x="2832952" y="2353918"/>
                  </a:lnTo>
                  <a:lnTo>
                    <a:pt x="2820350" y="2399766"/>
                  </a:lnTo>
                  <a:lnTo>
                    <a:pt x="2803185" y="2443527"/>
                  </a:lnTo>
                  <a:lnTo>
                    <a:pt x="2781731" y="2484928"/>
                  </a:lnTo>
                  <a:lnTo>
                    <a:pt x="2756265" y="2523693"/>
                  </a:lnTo>
                  <a:lnTo>
                    <a:pt x="2727061" y="2559546"/>
                  </a:lnTo>
                  <a:lnTo>
                    <a:pt x="2694394" y="2592212"/>
                  </a:lnTo>
                  <a:lnTo>
                    <a:pt x="2658541" y="2621416"/>
                  </a:lnTo>
                  <a:lnTo>
                    <a:pt x="2619777" y="2646883"/>
                  </a:lnTo>
                  <a:lnTo>
                    <a:pt x="2578376" y="2668336"/>
                  </a:lnTo>
                  <a:lnTo>
                    <a:pt x="2534614" y="2685502"/>
                  </a:lnTo>
                  <a:lnTo>
                    <a:pt x="2488767" y="2698104"/>
                  </a:lnTo>
                  <a:lnTo>
                    <a:pt x="2441110" y="2705867"/>
                  </a:lnTo>
                  <a:lnTo>
                    <a:pt x="2391918" y="2708516"/>
                  </a:lnTo>
                  <a:lnTo>
                    <a:pt x="451396" y="2708516"/>
                  </a:lnTo>
                  <a:lnTo>
                    <a:pt x="402213" y="2705867"/>
                  </a:lnTo>
                  <a:lnTo>
                    <a:pt x="354564" y="2698104"/>
                  </a:lnTo>
                  <a:lnTo>
                    <a:pt x="308724" y="2685502"/>
                  </a:lnTo>
                  <a:lnTo>
                    <a:pt x="264968" y="2668336"/>
                  </a:lnTo>
                  <a:lnTo>
                    <a:pt x="223572" y="2646883"/>
                  </a:lnTo>
                  <a:lnTo>
                    <a:pt x="184812" y="2621416"/>
                  </a:lnTo>
                  <a:lnTo>
                    <a:pt x="148962" y="2592212"/>
                  </a:lnTo>
                  <a:lnTo>
                    <a:pt x="116298" y="2559546"/>
                  </a:lnTo>
                  <a:lnTo>
                    <a:pt x="87096" y="2523693"/>
                  </a:lnTo>
                  <a:lnTo>
                    <a:pt x="61631" y="2484928"/>
                  </a:lnTo>
                  <a:lnTo>
                    <a:pt x="40178" y="2443527"/>
                  </a:lnTo>
                  <a:lnTo>
                    <a:pt x="23013" y="2399766"/>
                  </a:lnTo>
                  <a:lnTo>
                    <a:pt x="10411" y="2353918"/>
                  </a:lnTo>
                  <a:lnTo>
                    <a:pt x="2648" y="2306261"/>
                  </a:lnTo>
                  <a:lnTo>
                    <a:pt x="0" y="2257069"/>
                  </a:lnTo>
                  <a:lnTo>
                    <a:pt x="0" y="45143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20113" y="2628400"/>
            <a:ext cx="860996" cy="827178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 indent="13255" algn="ctr">
              <a:lnSpc>
                <a:spcPct val="100800"/>
              </a:lnSpc>
              <a:spcBef>
                <a:spcPts val="86"/>
              </a:spcBef>
            </a:pP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e</a:t>
            </a:r>
            <a:r>
              <a:rPr sz="1316" spc="9" dirty="0">
                <a:latin typeface="Times New Roman"/>
                <a:cs typeface="Times New Roman"/>
              </a:rPr>
              <a:t>p</a:t>
            </a:r>
            <a:r>
              <a:rPr sz="1316" dirty="0">
                <a:latin typeface="Times New Roman"/>
                <a:cs typeface="Times New Roman"/>
              </a:rPr>
              <a:t>osit</a:t>
            </a:r>
            <a:r>
              <a:rPr sz="1316" spc="9" dirty="0">
                <a:latin typeface="Times New Roman"/>
                <a:cs typeface="Times New Roman"/>
              </a:rPr>
              <a:t>o</a:t>
            </a:r>
            <a:r>
              <a:rPr sz="1316" dirty="0">
                <a:latin typeface="Times New Roman"/>
                <a:cs typeface="Times New Roman"/>
              </a:rPr>
              <a:t>ry</a:t>
            </a:r>
            <a:r>
              <a:rPr sz="1316" spc="-9" dirty="0">
                <a:latin typeface="Times New Roman"/>
                <a:cs typeface="Times New Roman"/>
              </a:rPr>
              <a:t>-</a:t>
            </a:r>
            <a:r>
              <a:rPr sz="1316" dirty="0">
                <a:latin typeface="Times New Roman"/>
                <a:cs typeface="Times New Roman"/>
              </a:rPr>
              <a:t>1  repository-2  blob-1</a:t>
            </a:r>
            <a:endParaRPr sz="1316">
              <a:latin typeface="Times New Roman"/>
              <a:cs typeface="Times New Roman"/>
            </a:endParaRPr>
          </a:p>
          <a:p>
            <a:pPr marR="39190" algn="ctr">
              <a:spcBef>
                <a:spcPts val="14"/>
              </a:spcBef>
            </a:pPr>
            <a:r>
              <a:rPr sz="1316" dirty="0">
                <a:latin typeface="Times New Roman"/>
                <a:cs typeface="Times New Roman"/>
              </a:rPr>
              <a:t>blob-2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6311" y="3650521"/>
            <a:ext cx="1443062" cy="408602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4782" marR="4611" indent="-13832">
              <a:lnSpc>
                <a:spcPct val="100800"/>
              </a:lnSpc>
              <a:spcBef>
                <a:spcPts val="86"/>
              </a:spcBef>
            </a:pPr>
            <a:r>
              <a:rPr sz="1316" spc="5" dirty="0">
                <a:latin typeface="Times New Roman"/>
                <a:cs typeface="Times New Roman"/>
              </a:rPr>
              <a:t>markedTimestamp-2  ma</a:t>
            </a: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k</a:t>
            </a:r>
            <a:r>
              <a:rPr sz="1316" spc="9" dirty="0">
                <a:latin typeface="Times New Roman"/>
                <a:cs typeface="Times New Roman"/>
              </a:rPr>
              <a:t>e</a:t>
            </a:r>
            <a:r>
              <a:rPr sz="1316" spc="5" dirty="0">
                <a:latin typeface="Times New Roman"/>
                <a:cs typeface="Times New Roman"/>
              </a:rPr>
              <a:t>dTimestamp-1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54315" y="4478965"/>
            <a:ext cx="695597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DataStore</a:t>
            </a:r>
            <a:endParaRPr sz="1316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18880" y="2217094"/>
            <a:ext cx="3007723" cy="1353735"/>
            <a:chOff x="3058021" y="2442909"/>
            <a:chExt cx="3314065" cy="1491615"/>
          </a:xfrm>
        </p:grpSpPr>
        <p:sp>
          <p:nvSpPr>
            <p:cNvPr id="22" name="object 22"/>
            <p:cNvSpPr/>
            <p:nvPr/>
          </p:nvSpPr>
          <p:spPr>
            <a:xfrm>
              <a:off x="4653254" y="3070377"/>
              <a:ext cx="1718945" cy="864235"/>
            </a:xfrm>
            <a:custGeom>
              <a:avLst/>
              <a:gdLst/>
              <a:ahLst/>
              <a:cxnLst/>
              <a:rect l="l" t="t" r="r" b="b"/>
              <a:pathLst>
                <a:path w="1718945" h="864235">
                  <a:moveTo>
                    <a:pt x="1718475" y="863790"/>
                  </a:moveTo>
                  <a:lnTo>
                    <a:pt x="1656168" y="863739"/>
                  </a:lnTo>
                  <a:lnTo>
                    <a:pt x="1681162" y="813981"/>
                  </a:lnTo>
                  <a:lnTo>
                    <a:pt x="1718475" y="863790"/>
                  </a:lnTo>
                  <a:close/>
                </a:path>
                <a:path w="1718945" h="864235">
                  <a:moveTo>
                    <a:pt x="1666239" y="841717"/>
                  </a:moveTo>
                  <a:lnTo>
                    <a:pt x="1646593" y="831900"/>
                  </a:lnTo>
                  <a:lnTo>
                    <a:pt x="1649869" y="825347"/>
                  </a:lnTo>
                  <a:lnTo>
                    <a:pt x="1669503" y="835164"/>
                  </a:lnTo>
                  <a:lnTo>
                    <a:pt x="1666239" y="841717"/>
                  </a:lnTo>
                  <a:close/>
                </a:path>
                <a:path w="1718945" h="864235">
                  <a:moveTo>
                    <a:pt x="1640090" y="828624"/>
                  </a:moveTo>
                  <a:lnTo>
                    <a:pt x="1620494" y="818794"/>
                  </a:lnTo>
                  <a:lnTo>
                    <a:pt x="1623771" y="812253"/>
                  </a:lnTo>
                  <a:lnTo>
                    <a:pt x="1643367" y="822071"/>
                  </a:lnTo>
                  <a:lnTo>
                    <a:pt x="1640090" y="828624"/>
                  </a:lnTo>
                  <a:close/>
                </a:path>
                <a:path w="1718945" h="864235">
                  <a:moveTo>
                    <a:pt x="1613941" y="815530"/>
                  </a:moveTo>
                  <a:lnTo>
                    <a:pt x="1594357" y="805700"/>
                  </a:lnTo>
                  <a:lnTo>
                    <a:pt x="1597621" y="799160"/>
                  </a:lnTo>
                  <a:lnTo>
                    <a:pt x="1617217" y="808977"/>
                  </a:lnTo>
                  <a:lnTo>
                    <a:pt x="1613941" y="815530"/>
                  </a:lnTo>
                  <a:close/>
                </a:path>
                <a:path w="1718945" h="864235">
                  <a:moveTo>
                    <a:pt x="1587804" y="802424"/>
                  </a:moveTo>
                  <a:lnTo>
                    <a:pt x="1568208" y="792607"/>
                  </a:lnTo>
                  <a:lnTo>
                    <a:pt x="1571485" y="786053"/>
                  </a:lnTo>
                  <a:lnTo>
                    <a:pt x="1591081" y="795883"/>
                  </a:lnTo>
                  <a:lnTo>
                    <a:pt x="1587804" y="802424"/>
                  </a:lnTo>
                  <a:close/>
                </a:path>
                <a:path w="1718945" h="864235">
                  <a:moveTo>
                    <a:pt x="1561655" y="789330"/>
                  </a:moveTo>
                  <a:lnTo>
                    <a:pt x="1542059" y="779513"/>
                  </a:lnTo>
                  <a:lnTo>
                    <a:pt x="1545335" y="772960"/>
                  </a:lnTo>
                  <a:lnTo>
                    <a:pt x="1564932" y="782777"/>
                  </a:lnTo>
                  <a:lnTo>
                    <a:pt x="1561655" y="789330"/>
                  </a:lnTo>
                  <a:close/>
                </a:path>
                <a:path w="1718945" h="864235">
                  <a:moveTo>
                    <a:pt x="1535518" y="776236"/>
                  </a:moveTo>
                  <a:lnTo>
                    <a:pt x="1515922" y="766406"/>
                  </a:lnTo>
                  <a:lnTo>
                    <a:pt x="1519199" y="759866"/>
                  </a:lnTo>
                  <a:lnTo>
                    <a:pt x="1538782" y="769683"/>
                  </a:lnTo>
                  <a:lnTo>
                    <a:pt x="1535518" y="776236"/>
                  </a:lnTo>
                  <a:close/>
                </a:path>
                <a:path w="1718945" h="864235">
                  <a:moveTo>
                    <a:pt x="1509420" y="763142"/>
                  </a:moveTo>
                  <a:lnTo>
                    <a:pt x="1489773" y="753262"/>
                  </a:lnTo>
                  <a:lnTo>
                    <a:pt x="1493050" y="746760"/>
                  </a:lnTo>
                  <a:lnTo>
                    <a:pt x="1512696" y="756589"/>
                  </a:lnTo>
                  <a:lnTo>
                    <a:pt x="1509420" y="763142"/>
                  </a:lnTo>
                  <a:close/>
                </a:path>
                <a:path w="1718945" h="864235">
                  <a:moveTo>
                    <a:pt x="1483271" y="749985"/>
                  </a:moveTo>
                  <a:lnTo>
                    <a:pt x="1463675" y="740168"/>
                  </a:lnTo>
                  <a:lnTo>
                    <a:pt x="1466951" y="733666"/>
                  </a:lnTo>
                  <a:lnTo>
                    <a:pt x="1486547" y="743496"/>
                  </a:lnTo>
                  <a:lnTo>
                    <a:pt x="1483271" y="749985"/>
                  </a:lnTo>
                  <a:close/>
                </a:path>
                <a:path w="1718945" h="864235">
                  <a:moveTo>
                    <a:pt x="1457134" y="736892"/>
                  </a:moveTo>
                  <a:lnTo>
                    <a:pt x="1437538" y="727075"/>
                  </a:lnTo>
                  <a:lnTo>
                    <a:pt x="1440814" y="720572"/>
                  </a:lnTo>
                  <a:lnTo>
                    <a:pt x="1460411" y="730389"/>
                  </a:lnTo>
                  <a:lnTo>
                    <a:pt x="1457134" y="736892"/>
                  </a:lnTo>
                  <a:close/>
                </a:path>
                <a:path w="1718945" h="864235">
                  <a:moveTo>
                    <a:pt x="1430985" y="723798"/>
                  </a:moveTo>
                  <a:lnTo>
                    <a:pt x="1411389" y="713968"/>
                  </a:lnTo>
                  <a:lnTo>
                    <a:pt x="1414665" y="707478"/>
                  </a:lnTo>
                  <a:lnTo>
                    <a:pt x="1434261" y="717296"/>
                  </a:lnTo>
                  <a:lnTo>
                    <a:pt x="1430985" y="723798"/>
                  </a:lnTo>
                  <a:close/>
                </a:path>
                <a:path w="1718945" h="864235">
                  <a:moveTo>
                    <a:pt x="1404848" y="710704"/>
                  </a:moveTo>
                  <a:lnTo>
                    <a:pt x="1385252" y="700874"/>
                  </a:lnTo>
                  <a:lnTo>
                    <a:pt x="1388516" y="694334"/>
                  </a:lnTo>
                  <a:lnTo>
                    <a:pt x="1408112" y="704151"/>
                  </a:lnTo>
                  <a:lnTo>
                    <a:pt x="1404848" y="710704"/>
                  </a:lnTo>
                  <a:close/>
                </a:path>
                <a:path w="1718945" h="864235">
                  <a:moveTo>
                    <a:pt x="1378699" y="697598"/>
                  </a:moveTo>
                  <a:lnTo>
                    <a:pt x="1359103" y="687781"/>
                  </a:lnTo>
                  <a:lnTo>
                    <a:pt x="1362379" y="681227"/>
                  </a:lnTo>
                  <a:lnTo>
                    <a:pt x="1381975" y="691057"/>
                  </a:lnTo>
                  <a:lnTo>
                    <a:pt x="1378699" y="697598"/>
                  </a:lnTo>
                  <a:close/>
                </a:path>
                <a:path w="1718945" h="864235">
                  <a:moveTo>
                    <a:pt x="1352550" y="684504"/>
                  </a:moveTo>
                  <a:lnTo>
                    <a:pt x="1332953" y="674687"/>
                  </a:lnTo>
                  <a:lnTo>
                    <a:pt x="1336230" y="668134"/>
                  </a:lnTo>
                  <a:lnTo>
                    <a:pt x="1355877" y="677964"/>
                  </a:lnTo>
                  <a:lnTo>
                    <a:pt x="1352550" y="684504"/>
                  </a:lnTo>
                  <a:close/>
                </a:path>
                <a:path w="1718945" h="864235">
                  <a:moveTo>
                    <a:pt x="1326464" y="671410"/>
                  </a:moveTo>
                  <a:lnTo>
                    <a:pt x="1306868" y="661581"/>
                  </a:lnTo>
                  <a:lnTo>
                    <a:pt x="1310144" y="655040"/>
                  </a:lnTo>
                  <a:lnTo>
                    <a:pt x="1329740" y="664857"/>
                  </a:lnTo>
                  <a:lnTo>
                    <a:pt x="1326464" y="671410"/>
                  </a:lnTo>
                  <a:close/>
                </a:path>
                <a:path w="1718945" h="864235">
                  <a:moveTo>
                    <a:pt x="1300314" y="658317"/>
                  </a:moveTo>
                  <a:lnTo>
                    <a:pt x="1280718" y="648487"/>
                  </a:lnTo>
                  <a:lnTo>
                    <a:pt x="1283995" y="641946"/>
                  </a:lnTo>
                  <a:lnTo>
                    <a:pt x="1303591" y="651763"/>
                  </a:lnTo>
                  <a:lnTo>
                    <a:pt x="1300314" y="658317"/>
                  </a:lnTo>
                  <a:close/>
                </a:path>
                <a:path w="1718945" h="864235">
                  <a:moveTo>
                    <a:pt x="1274178" y="645210"/>
                  </a:moveTo>
                  <a:lnTo>
                    <a:pt x="1254582" y="635393"/>
                  </a:lnTo>
                  <a:lnTo>
                    <a:pt x="1257846" y="628840"/>
                  </a:lnTo>
                  <a:lnTo>
                    <a:pt x="1277442" y="638670"/>
                  </a:lnTo>
                  <a:lnTo>
                    <a:pt x="1274178" y="645210"/>
                  </a:lnTo>
                  <a:close/>
                </a:path>
                <a:path w="1718945" h="864235">
                  <a:moveTo>
                    <a:pt x="1248028" y="632117"/>
                  </a:moveTo>
                  <a:lnTo>
                    <a:pt x="1228432" y="622300"/>
                  </a:lnTo>
                  <a:lnTo>
                    <a:pt x="1231709" y="615746"/>
                  </a:lnTo>
                  <a:lnTo>
                    <a:pt x="1251305" y="625576"/>
                  </a:lnTo>
                  <a:lnTo>
                    <a:pt x="1248028" y="632117"/>
                  </a:lnTo>
                  <a:close/>
                </a:path>
                <a:path w="1718945" h="864235">
                  <a:moveTo>
                    <a:pt x="1221879" y="619023"/>
                  </a:moveTo>
                  <a:lnTo>
                    <a:pt x="1202283" y="609193"/>
                  </a:lnTo>
                  <a:lnTo>
                    <a:pt x="1205560" y="602653"/>
                  </a:lnTo>
                  <a:lnTo>
                    <a:pt x="1225156" y="612470"/>
                  </a:lnTo>
                  <a:lnTo>
                    <a:pt x="1221879" y="619023"/>
                  </a:lnTo>
                  <a:close/>
                </a:path>
                <a:path w="1718945" h="864235">
                  <a:moveTo>
                    <a:pt x="1195743" y="605929"/>
                  </a:moveTo>
                  <a:lnTo>
                    <a:pt x="1176146" y="596049"/>
                  </a:lnTo>
                  <a:lnTo>
                    <a:pt x="1179423" y="589559"/>
                  </a:lnTo>
                  <a:lnTo>
                    <a:pt x="1199019" y="599376"/>
                  </a:lnTo>
                  <a:lnTo>
                    <a:pt x="1195743" y="605929"/>
                  </a:lnTo>
                  <a:close/>
                </a:path>
                <a:path w="1718945" h="864235">
                  <a:moveTo>
                    <a:pt x="1169644" y="592785"/>
                  </a:moveTo>
                  <a:lnTo>
                    <a:pt x="1149997" y="582955"/>
                  </a:lnTo>
                  <a:lnTo>
                    <a:pt x="1153274" y="576452"/>
                  </a:lnTo>
                  <a:lnTo>
                    <a:pt x="1172921" y="586282"/>
                  </a:lnTo>
                  <a:lnTo>
                    <a:pt x="1169644" y="592785"/>
                  </a:lnTo>
                  <a:close/>
                </a:path>
                <a:path w="1718945" h="864235">
                  <a:moveTo>
                    <a:pt x="1143507" y="579678"/>
                  </a:moveTo>
                  <a:lnTo>
                    <a:pt x="1123911" y="569861"/>
                  </a:lnTo>
                  <a:lnTo>
                    <a:pt x="1127175" y="563359"/>
                  </a:lnTo>
                  <a:lnTo>
                    <a:pt x="1146771" y="573189"/>
                  </a:lnTo>
                  <a:lnTo>
                    <a:pt x="1143507" y="579678"/>
                  </a:lnTo>
                  <a:close/>
                </a:path>
                <a:path w="1718945" h="864235">
                  <a:moveTo>
                    <a:pt x="1117358" y="566585"/>
                  </a:moveTo>
                  <a:lnTo>
                    <a:pt x="1097762" y="556767"/>
                  </a:lnTo>
                  <a:lnTo>
                    <a:pt x="1101039" y="550214"/>
                  </a:lnTo>
                  <a:lnTo>
                    <a:pt x="1120635" y="560082"/>
                  </a:lnTo>
                  <a:lnTo>
                    <a:pt x="1117358" y="566585"/>
                  </a:lnTo>
                  <a:close/>
                </a:path>
                <a:path w="1718945" h="864235">
                  <a:moveTo>
                    <a:pt x="1091209" y="553491"/>
                  </a:moveTo>
                  <a:lnTo>
                    <a:pt x="1071613" y="543661"/>
                  </a:lnTo>
                  <a:lnTo>
                    <a:pt x="1074889" y="537121"/>
                  </a:lnTo>
                  <a:lnTo>
                    <a:pt x="1094485" y="546938"/>
                  </a:lnTo>
                  <a:lnTo>
                    <a:pt x="1091209" y="553491"/>
                  </a:lnTo>
                  <a:close/>
                </a:path>
                <a:path w="1718945" h="864235">
                  <a:moveTo>
                    <a:pt x="1065072" y="540385"/>
                  </a:moveTo>
                  <a:lnTo>
                    <a:pt x="1045476" y="530567"/>
                  </a:lnTo>
                  <a:lnTo>
                    <a:pt x="1048753" y="524014"/>
                  </a:lnTo>
                  <a:lnTo>
                    <a:pt x="1068349" y="533844"/>
                  </a:lnTo>
                  <a:lnTo>
                    <a:pt x="1065072" y="540385"/>
                  </a:lnTo>
                  <a:close/>
                </a:path>
                <a:path w="1718945" h="864235">
                  <a:moveTo>
                    <a:pt x="1038923" y="527291"/>
                  </a:moveTo>
                  <a:lnTo>
                    <a:pt x="1019327" y="517474"/>
                  </a:lnTo>
                  <a:lnTo>
                    <a:pt x="1022603" y="510921"/>
                  </a:lnTo>
                  <a:lnTo>
                    <a:pt x="1042200" y="520750"/>
                  </a:lnTo>
                  <a:lnTo>
                    <a:pt x="1038923" y="527291"/>
                  </a:lnTo>
                  <a:close/>
                </a:path>
                <a:path w="1718945" h="864235">
                  <a:moveTo>
                    <a:pt x="1012825" y="514197"/>
                  </a:moveTo>
                  <a:lnTo>
                    <a:pt x="993190" y="504380"/>
                  </a:lnTo>
                  <a:lnTo>
                    <a:pt x="996454" y="497827"/>
                  </a:lnTo>
                  <a:lnTo>
                    <a:pt x="1016101" y="507644"/>
                  </a:lnTo>
                  <a:lnTo>
                    <a:pt x="1012825" y="514197"/>
                  </a:lnTo>
                  <a:close/>
                </a:path>
                <a:path w="1718945" h="864235">
                  <a:moveTo>
                    <a:pt x="986688" y="501103"/>
                  </a:moveTo>
                  <a:lnTo>
                    <a:pt x="967092" y="491274"/>
                  </a:lnTo>
                  <a:lnTo>
                    <a:pt x="970368" y="484733"/>
                  </a:lnTo>
                  <a:lnTo>
                    <a:pt x="989964" y="494550"/>
                  </a:lnTo>
                  <a:lnTo>
                    <a:pt x="986688" y="501103"/>
                  </a:lnTo>
                  <a:close/>
                </a:path>
                <a:path w="1718945" h="864235">
                  <a:moveTo>
                    <a:pt x="960539" y="488010"/>
                  </a:moveTo>
                  <a:lnTo>
                    <a:pt x="940942" y="478180"/>
                  </a:lnTo>
                  <a:lnTo>
                    <a:pt x="944219" y="471627"/>
                  </a:lnTo>
                  <a:lnTo>
                    <a:pt x="963815" y="481457"/>
                  </a:lnTo>
                  <a:lnTo>
                    <a:pt x="960539" y="488010"/>
                  </a:lnTo>
                  <a:close/>
                </a:path>
                <a:path w="1718945" h="864235">
                  <a:moveTo>
                    <a:pt x="934402" y="474903"/>
                  </a:moveTo>
                  <a:lnTo>
                    <a:pt x="914806" y="465086"/>
                  </a:lnTo>
                  <a:lnTo>
                    <a:pt x="918082" y="458533"/>
                  </a:lnTo>
                  <a:lnTo>
                    <a:pt x="937666" y="468363"/>
                  </a:lnTo>
                  <a:lnTo>
                    <a:pt x="934402" y="474903"/>
                  </a:lnTo>
                  <a:close/>
                </a:path>
                <a:path w="1718945" h="864235">
                  <a:moveTo>
                    <a:pt x="908253" y="461810"/>
                  </a:moveTo>
                  <a:lnTo>
                    <a:pt x="888657" y="451992"/>
                  </a:lnTo>
                  <a:lnTo>
                    <a:pt x="891933" y="445439"/>
                  </a:lnTo>
                  <a:lnTo>
                    <a:pt x="911529" y="455256"/>
                  </a:lnTo>
                  <a:lnTo>
                    <a:pt x="908253" y="461810"/>
                  </a:lnTo>
                  <a:close/>
                </a:path>
                <a:path w="1718945" h="864235">
                  <a:moveTo>
                    <a:pt x="882103" y="448716"/>
                  </a:moveTo>
                  <a:lnTo>
                    <a:pt x="862507" y="438835"/>
                  </a:lnTo>
                  <a:lnTo>
                    <a:pt x="865784" y="432346"/>
                  </a:lnTo>
                  <a:lnTo>
                    <a:pt x="885380" y="442163"/>
                  </a:lnTo>
                  <a:lnTo>
                    <a:pt x="882103" y="448716"/>
                  </a:lnTo>
                  <a:close/>
                </a:path>
                <a:path w="1718945" h="864235">
                  <a:moveTo>
                    <a:pt x="855967" y="435571"/>
                  </a:moveTo>
                  <a:lnTo>
                    <a:pt x="836371" y="425742"/>
                  </a:lnTo>
                  <a:lnTo>
                    <a:pt x="839647" y="419239"/>
                  </a:lnTo>
                  <a:lnTo>
                    <a:pt x="859243" y="429069"/>
                  </a:lnTo>
                  <a:lnTo>
                    <a:pt x="855967" y="435571"/>
                  </a:lnTo>
                  <a:close/>
                </a:path>
                <a:path w="1718945" h="864235">
                  <a:moveTo>
                    <a:pt x="829868" y="422465"/>
                  </a:moveTo>
                  <a:lnTo>
                    <a:pt x="810221" y="412648"/>
                  </a:lnTo>
                  <a:lnTo>
                    <a:pt x="813498" y="406146"/>
                  </a:lnTo>
                  <a:lnTo>
                    <a:pt x="833145" y="415975"/>
                  </a:lnTo>
                  <a:lnTo>
                    <a:pt x="829868" y="422465"/>
                  </a:lnTo>
                  <a:close/>
                </a:path>
                <a:path w="1718945" h="864235">
                  <a:moveTo>
                    <a:pt x="803732" y="409371"/>
                  </a:moveTo>
                  <a:lnTo>
                    <a:pt x="784136" y="399554"/>
                  </a:lnTo>
                  <a:lnTo>
                    <a:pt x="787400" y="393001"/>
                  </a:lnTo>
                  <a:lnTo>
                    <a:pt x="806996" y="402869"/>
                  </a:lnTo>
                  <a:lnTo>
                    <a:pt x="803732" y="409371"/>
                  </a:lnTo>
                  <a:close/>
                </a:path>
                <a:path w="1718945" h="864235">
                  <a:moveTo>
                    <a:pt x="777582" y="396278"/>
                  </a:moveTo>
                  <a:lnTo>
                    <a:pt x="757986" y="386448"/>
                  </a:lnTo>
                  <a:lnTo>
                    <a:pt x="761263" y="379907"/>
                  </a:lnTo>
                  <a:lnTo>
                    <a:pt x="780859" y="389724"/>
                  </a:lnTo>
                  <a:lnTo>
                    <a:pt x="777582" y="396278"/>
                  </a:lnTo>
                  <a:close/>
                </a:path>
                <a:path w="1718945" h="864235">
                  <a:moveTo>
                    <a:pt x="751433" y="383184"/>
                  </a:moveTo>
                  <a:lnTo>
                    <a:pt x="731837" y="373354"/>
                  </a:lnTo>
                  <a:lnTo>
                    <a:pt x="735114" y="366814"/>
                  </a:lnTo>
                  <a:lnTo>
                    <a:pt x="754710" y="376631"/>
                  </a:lnTo>
                  <a:lnTo>
                    <a:pt x="751433" y="383184"/>
                  </a:lnTo>
                  <a:close/>
                </a:path>
                <a:path w="1718945" h="864235">
                  <a:moveTo>
                    <a:pt x="725296" y="370077"/>
                  </a:moveTo>
                  <a:lnTo>
                    <a:pt x="705700" y="360260"/>
                  </a:lnTo>
                  <a:lnTo>
                    <a:pt x="708977" y="353707"/>
                  </a:lnTo>
                  <a:lnTo>
                    <a:pt x="728573" y="363537"/>
                  </a:lnTo>
                  <a:lnTo>
                    <a:pt x="725296" y="370077"/>
                  </a:lnTo>
                  <a:close/>
                </a:path>
                <a:path w="1718945" h="864235">
                  <a:moveTo>
                    <a:pt x="699147" y="356984"/>
                  </a:moveTo>
                  <a:lnTo>
                    <a:pt x="679551" y="347167"/>
                  </a:lnTo>
                  <a:lnTo>
                    <a:pt x="682828" y="340613"/>
                  </a:lnTo>
                  <a:lnTo>
                    <a:pt x="702424" y="350431"/>
                  </a:lnTo>
                  <a:lnTo>
                    <a:pt x="699147" y="356984"/>
                  </a:lnTo>
                  <a:close/>
                </a:path>
                <a:path w="1718945" h="864235">
                  <a:moveTo>
                    <a:pt x="673061" y="343890"/>
                  </a:moveTo>
                  <a:lnTo>
                    <a:pt x="653414" y="334060"/>
                  </a:lnTo>
                  <a:lnTo>
                    <a:pt x="656678" y="327520"/>
                  </a:lnTo>
                  <a:lnTo>
                    <a:pt x="676325" y="337337"/>
                  </a:lnTo>
                  <a:lnTo>
                    <a:pt x="673061" y="343890"/>
                  </a:lnTo>
                  <a:close/>
                </a:path>
                <a:path w="1718945" h="864235">
                  <a:moveTo>
                    <a:pt x="646912" y="330796"/>
                  </a:moveTo>
                  <a:lnTo>
                    <a:pt x="627316" y="320967"/>
                  </a:lnTo>
                  <a:lnTo>
                    <a:pt x="630593" y="314426"/>
                  </a:lnTo>
                  <a:lnTo>
                    <a:pt x="650189" y="324243"/>
                  </a:lnTo>
                  <a:lnTo>
                    <a:pt x="646912" y="330796"/>
                  </a:lnTo>
                  <a:close/>
                </a:path>
                <a:path w="1718945" h="864235">
                  <a:moveTo>
                    <a:pt x="620763" y="317690"/>
                  </a:moveTo>
                  <a:lnTo>
                    <a:pt x="601167" y="307873"/>
                  </a:lnTo>
                  <a:lnTo>
                    <a:pt x="604443" y="301320"/>
                  </a:lnTo>
                  <a:lnTo>
                    <a:pt x="624039" y="311150"/>
                  </a:lnTo>
                  <a:lnTo>
                    <a:pt x="620763" y="317690"/>
                  </a:lnTo>
                  <a:close/>
                </a:path>
                <a:path w="1718945" h="864235">
                  <a:moveTo>
                    <a:pt x="594626" y="304596"/>
                  </a:moveTo>
                  <a:lnTo>
                    <a:pt x="575030" y="294779"/>
                  </a:lnTo>
                  <a:lnTo>
                    <a:pt x="578307" y="288226"/>
                  </a:lnTo>
                  <a:lnTo>
                    <a:pt x="597903" y="298043"/>
                  </a:lnTo>
                  <a:lnTo>
                    <a:pt x="594626" y="304596"/>
                  </a:lnTo>
                  <a:close/>
                </a:path>
                <a:path w="1718945" h="864235">
                  <a:moveTo>
                    <a:pt x="568477" y="291452"/>
                  </a:moveTo>
                  <a:lnTo>
                    <a:pt x="548881" y="281635"/>
                  </a:lnTo>
                  <a:lnTo>
                    <a:pt x="552157" y="275132"/>
                  </a:lnTo>
                  <a:lnTo>
                    <a:pt x="571753" y="284949"/>
                  </a:lnTo>
                  <a:lnTo>
                    <a:pt x="568477" y="291452"/>
                  </a:lnTo>
                  <a:close/>
                </a:path>
                <a:path w="1718945" h="864235">
                  <a:moveTo>
                    <a:pt x="542340" y="278358"/>
                  </a:moveTo>
                  <a:lnTo>
                    <a:pt x="522744" y="268528"/>
                  </a:lnTo>
                  <a:lnTo>
                    <a:pt x="526008" y="262039"/>
                  </a:lnTo>
                  <a:lnTo>
                    <a:pt x="545604" y="271856"/>
                  </a:lnTo>
                  <a:lnTo>
                    <a:pt x="542340" y="278358"/>
                  </a:lnTo>
                  <a:close/>
                </a:path>
                <a:path w="1718945" h="864235">
                  <a:moveTo>
                    <a:pt x="516191" y="265252"/>
                  </a:moveTo>
                  <a:lnTo>
                    <a:pt x="496595" y="255435"/>
                  </a:lnTo>
                  <a:lnTo>
                    <a:pt x="499871" y="248932"/>
                  </a:lnTo>
                  <a:lnTo>
                    <a:pt x="519468" y="258762"/>
                  </a:lnTo>
                  <a:lnTo>
                    <a:pt x="516191" y="265252"/>
                  </a:lnTo>
                  <a:close/>
                </a:path>
                <a:path w="1718945" h="864235">
                  <a:moveTo>
                    <a:pt x="490092" y="252158"/>
                  </a:moveTo>
                  <a:lnTo>
                    <a:pt x="470446" y="242341"/>
                  </a:lnTo>
                  <a:lnTo>
                    <a:pt x="473773" y="235788"/>
                  </a:lnTo>
                  <a:lnTo>
                    <a:pt x="493369" y="245656"/>
                  </a:lnTo>
                  <a:lnTo>
                    <a:pt x="490092" y="252158"/>
                  </a:lnTo>
                  <a:close/>
                </a:path>
                <a:path w="1718945" h="864235">
                  <a:moveTo>
                    <a:pt x="463956" y="239064"/>
                  </a:moveTo>
                  <a:lnTo>
                    <a:pt x="444360" y="229235"/>
                  </a:lnTo>
                  <a:lnTo>
                    <a:pt x="447636" y="222694"/>
                  </a:lnTo>
                  <a:lnTo>
                    <a:pt x="467232" y="232511"/>
                  </a:lnTo>
                  <a:lnTo>
                    <a:pt x="463956" y="239064"/>
                  </a:lnTo>
                  <a:close/>
                </a:path>
                <a:path w="1718945" h="864235">
                  <a:moveTo>
                    <a:pt x="437807" y="225971"/>
                  </a:moveTo>
                  <a:lnTo>
                    <a:pt x="418210" y="216141"/>
                  </a:lnTo>
                  <a:lnTo>
                    <a:pt x="421487" y="209600"/>
                  </a:lnTo>
                  <a:lnTo>
                    <a:pt x="441083" y="219417"/>
                  </a:lnTo>
                  <a:lnTo>
                    <a:pt x="437807" y="225971"/>
                  </a:lnTo>
                  <a:close/>
                </a:path>
                <a:path w="1718945" h="864235">
                  <a:moveTo>
                    <a:pt x="411657" y="212864"/>
                  </a:moveTo>
                  <a:lnTo>
                    <a:pt x="392074" y="203047"/>
                  </a:lnTo>
                  <a:lnTo>
                    <a:pt x="395338" y="196494"/>
                  </a:lnTo>
                  <a:lnTo>
                    <a:pt x="414934" y="206324"/>
                  </a:lnTo>
                  <a:lnTo>
                    <a:pt x="411657" y="212864"/>
                  </a:lnTo>
                  <a:close/>
                </a:path>
                <a:path w="1718945" h="864235">
                  <a:moveTo>
                    <a:pt x="385521" y="199771"/>
                  </a:moveTo>
                  <a:lnTo>
                    <a:pt x="365925" y="189953"/>
                  </a:lnTo>
                  <a:lnTo>
                    <a:pt x="369201" y="183400"/>
                  </a:lnTo>
                  <a:lnTo>
                    <a:pt x="388797" y="193230"/>
                  </a:lnTo>
                  <a:lnTo>
                    <a:pt x="385521" y="199771"/>
                  </a:lnTo>
                  <a:close/>
                </a:path>
                <a:path w="1718945" h="864235">
                  <a:moveTo>
                    <a:pt x="359371" y="186677"/>
                  </a:moveTo>
                  <a:lnTo>
                    <a:pt x="339775" y="176860"/>
                  </a:lnTo>
                  <a:lnTo>
                    <a:pt x="343052" y="170306"/>
                  </a:lnTo>
                  <a:lnTo>
                    <a:pt x="362648" y="180124"/>
                  </a:lnTo>
                  <a:lnTo>
                    <a:pt x="359371" y="186677"/>
                  </a:lnTo>
                  <a:close/>
                </a:path>
                <a:path w="1718945" h="864235">
                  <a:moveTo>
                    <a:pt x="333286" y="173583"/>
                  </a:moveTo>
                  <a:lnTo>
                    <a:pt x="313639" y="163753"/>
                  </a:lnTo>
                  <a:lnTo>
                    <a:pt x="316915" y="157213"/>
                  </a:lnTo>
                  <a:lnTo>
                    <a:pt x="336550" y="167030"/>
                  </a:lnTo>
                  <a:lnTo>
                    <a:pt x="333286" y="173583"/>
                  </a:lnTo>
                  <a:close/>
                </a:path>
                <a:path w="1718945" h="864235">
                  <a:moveTo>
                    <a:pt x="307136" y="160477"/>
                  </a:moveTo>
                  <a:lnTo>
                    <a:pt x="287540" y="150660"/>
                  </a:lnTo>
                  <a:lnTo>
                    <a:pt x="290817" y="144106"/>
                  </a:lnTo>
                  <a:lnTo>
                    <a:pt x="310413" y="153936"/>
                  </a:lnTo>
                  <a:lnTo>
                    <a:pt x="307136" y="160477"/>
                  </a:lnTo>
                  <a:close/>
                </a:path>
                <a:path w="1718945" h="864235">
                  <a:moveTo>
                    <a:pt x="280987" y="147383"/>
                  </a:moveTo>
                  <a:lnTo>
                    <a:pt x="261391" y="137566"/>
                  </a:lnTo>
                  <a:lnTo>
                    <a:pt x="264667" y="131013"/>
                  </a:lnTo>
                  <a:lnTo>
                    <a:pt x="284264" y="140843"/>
                  </a:lnTo>
                  <a:lnTo>
                    <a:pt x="280987" y="147383"/>
                  </a:lnTo>
                  <a:close/>
                </a:path>
                <a:path w="1718945" h="864235">
                  <a:moveTo>
                    <a:pt x="254850" y="134238"/>
                  </a:moveTo>
                  <a:lnTo>
                    <a:pt x="235254" y="124421"/>
                  </a:lnTo>
                  <a:lnTo>
                    <a:pt x="238531" y="117919"/>
                  </a:lnTo>
                  <a:lnTo>
                    <a:pt x="258127" y="127736"/>
                  </a:lnTo>
                  <a:lnTo>
                    <a:pt x="254850" y="134238"/>
                  </a:lnTo>
                  <a:close/>
                </a:path>
                <a:path w="1718945" h="864235">
                  <a:moveTo>
                    <a:pt x="228701" y="121145"/>
                  </a:moveTo>
                  <a:lnTo>
                    <a:pt x="209105" y="111315"/>
                  </a:lnTo>
                  <a:lnTo>
                    <a:pt x="212382" y="104825"/>
                  </a:lnTo>
                  <a:lnTo>
                    <a:pt x="231978" y="114642"/>
                  </a:lnTo>
                  <a:lnTo>
                    <a:pt x="228701" y="121145"/>
                  </a:lnTo>
                  <a:close/>
                </a:path>
                <a:path w="1718945" h="864235">
                  <a:moveTo>
                    <a:pt x="202564" y="108051"/>
                  </a:moveTo>
                  <a:lnTo>
                    <a:pt x="182968" y="98221"/>
                  </a:lnTo>
                  <a:lnTo>
                    <a:pt x="186232" y="91719"/>
                  </a:lnTo>
                  <a:lnTo>
                    <a:pt x="205828" y="101549"/>
                  </a:lnTo>
                  <a:lnTo>
                    <a:pt x="202564" y="108051"/>
                  </a:lnTo>
                  <a:close/>
                </a:path>
                <a:path w="1718945" h="864235">
                  <a:moveTo>
                    <a:pt x="176415" y="94945"/>
                  </a:moveTo>
                  <a:lnTo>
                    <a:pt x="156819" y="85128"/>
                  </a:lnTo>
                  <a:lnTo>
                    <a:pt x="160096" y="78574"/>
                  </a:lnTo>
                  <a:lnTo>
                    <a:pt x="179743" y="88455"/>
                  </a:lnTo>
                  <a:lnTo>
                    <a:pt x="176415" y="94945"/>
                  </a:lnTo>
                  <a:close/>
                </a:path>
                <a:path w="1718945" h="864235">
                  <a:moveTo>
                    <a:pt x="150317" y="81851"/>
                  </a:moveTo>
                  <a:lnTo>
                    <a:pt x="130721" y="72034"/>
                  </a:lnTo>
                  <a:lnTo>
                    <a:pt x="133997" y="65481"/>
                  </a:lnTo>
                  <a:lnTo>
                    <a:pt x="153593" y="75298"/>
                  </a:lnTo>
                  <a:lnTo>
                    <a:pt x="150317" y="81851"/>
                  </a:lnTo>
                  <a:close/>
                </a:path>
                <a:path w="1718945" h="864235">
                  <a:moveTo>
                    <a:pt x="124180" y="68757"/>
                  </a:moveTo>
                  <a:lnTo>
                    <a:pt x="104584" y="58927"/>
                  </a:lnTo>
                  <a:lnTo>
                    <a:pt x="107861" y="52387"/>
                  </a:lnTo>
                  <a:lnTo>
                    <a:pt x="127457" y="62204"/>
                  </a:lnTo>
                  <a:lnTo>
                    <a:pt x="124180" y="68757"/>
                  </a:lnTo>
                  <a:close/>
                </a:path>
                <a:path w="1718945" h="864235">
                  <a:moveTo>
                    <a:pt x="98031" y="55664"/>
                  </a:moveTo>
                  <a:lnTo>
                    <a:pt x="78435" y="45834"/>
                  </a:lnTo>
                  <a:lnTo>
                    <a:pt x="81711" y="39281"/>
                  </a:lnTo>
                  <a:lnTo>
                    <a:pt x="101307" y="49110"/>
                  </a:lnTo>
                  <a:lnTo>
                    <a:pt x="98031" y="55664"/>
                  </a:lnTo>
                  <a:close/>
                </a:path>
                <a:path w="1718945" h="864235">
                  <a:moveTo>
                    <a:pt x="71894" y="42557"/>
                  </a:moveTo>
                  <a:lnTo>
                    <a:pt x="52298" y="32740"/>
                  </a:lnTo>
                  <a:lnTo>
                    <a:pt x="55562" y="26187"/>
                  </a:lnTo>
                  <a:lnTo>
                    <a:pt x="75158" y="36017"/>
                  </a:lnTo>
                  <a:lnTo>
                    <a:pt x="71894" y="42557"/>
                  </a:lnTo>
                  <a:close/>
                </a:path>
                <a:path w="1718945" h="864235">
                  <a:moveTo>
                    <a:pt x="45745" y="29463"/>
                  </a:moveTo>
                  <a:lnTo>
                    <a:pt x="26149" y="19646"/>
                  </a:lnTo>
                  <a:lnTo>
                    <a:pt x="29425" y="13093"/>
                  </a:lnTo>
                  <a:lnTo>
                    <a:pt x="49021" y="22910"/>
                  </a:lnTo>
                  <a:lnTo>
                    <a:pt x="45745" y="29463"/>
                  </a:lnTo>
                  <a:close/>
                </a:path>
                <a:path w="1718945" h="864235">
                  <a:moveTo>
                    <a:pt x="19596" y="16370"/>
                  </a:moveTo>
                  <a:lnTo>
                    <a:pt x="0" y="6540"/>
                  </a:lnTo>
                  <a:lnTo>
                    <a:pt x="3276" y="0"/>
                  </a:lnTo>
                  <a:lnTo>
                    <a:pt x="22872" y="9817"/>
                  </a:lnTo>
                  <a:lnTo>
                    <a:pt x="19596" y="16370"/>
                  </a:lnTo>
                  <a:close/>
                </a:path>
              </a:pathLst>
            </a:custGeom>
            <a:solidFill>
              <a:srgbClr val="00A4E4">
                <a:alpha val="9685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62"/>
                  </a:move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287612" y="2666244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26671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6309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6309">
                <a:spcBef>
                  <a:spcPts val="64"/>
                </a:spcBef>
              </a:pPr>
              <a:t>198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1" y="1628292"/>
            <a:ext cx="5999309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Repository 1 and 2 add references on respective Markphase</a:t>
            </a:r>
            <a:r>
              <a:rPr sz="1588" spc="8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completion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397936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2687984" algn="l"/>
              </a:tabLst>
            </a:pPr>
            <a:r>
              <a:rPr spc="14" dirty="0">
                <a:solidFill>
                  <a:srgbClr val="FFFFFF"/>
                </a:solidFill>
              </a:rPr>
              <a:t>Shared DataStore </a:t>
            </a:r>
            <a:r>
              <a:rPr spc="23" dirty="0">
                <a:solidFill>
                  <a:srgbClr val="FFFFFF"/>
                </a:solidFill>
              </a:rPr>
              <a:t>GC	</a:t>
            </a:r>
            <a:r>
              <a:rPr spc="18" dirty="0">
                <a:solidFill>
                  <a:srgbClr val="FFFFFF"/>
                </a:solidFill>
              </a:rPr>
              <a:t>Mark</a:t>
            </a:r>
            <a:r>
              <a:rPr spc="-64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Phase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18660" y="3662990"/>
            <a:ext cx="1458622" cy="1145689"/>
            <a:chOff x="3057779" y="4036072"/>
            <a:chExt cx="1607185" cy="1262380"/>
          </a:xfrm>
        </p:grpSpPr>
        <p:sp>
          <p:nvSpPr>
            <p:cNvPr id="12" name="object 12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11"/>
                  </a:move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73921" y="41123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2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216875"/>
            <a:ext cx="2597972" cy="2591632"/>
            <a:chOff x="6351384" y="2442667"/>
            <a:chExt cx="2862580" cy="2855595"/>
          </a:xfrm>
        </p:grpSpPr>
        <p:sp>
          <p:nvSpPr>
            <p:cNvPr id="16" name="object 16"/>
            <p:cNvSpPr/>
            <p:nvPr/>
          </p:nvSpPr>
          <p:spPr>
            <a:xfrm>
              <a:off x="6360909" y="2452192"/>
              <a:ext cx="2843530" cy="2836545"/>
            </a:xfrm>
            <a:custGeom>
              <a:avLst/>
              <a:gdLst/>
              <a:ahLst/>
              <a:cxnLst/>
              <a:rect l="l" t="t" r="r" b="b"/>
              <a:pathLst>
                <a:path w="2843529" h="2836545">
                  <a:moveTo>
                    <a:pt x="2370683" y="2836265"/>
                  </a:moveTo>
                  <a:lnTo>
                    <a:pt x="472732" y="2836265"/>
                  </a:lnTo>
                  <a:lnTo>
                    <a:pt x="424403" y="2833825"/>
                  </a:lnTo>
                  <a:lnTo>
                    <a:pt x="377469" y="2826662"/>
                  </a:lnTo>
                  <a:lnTo>
                    <a:pt x="332168" y="2815013"/>
                  </a:lnTo>
                  <a:lnTo>
                    <a:pt x="288737" y="2799118"/>
                  </a:lnTo>
                  <a:lnTo>
                    <a:pt x="247415" y="2779212"/>
                  </a:lnTo>
                  <a:lnTo>
                    <a:pt x="208438" y="2755534"/>
                  </a:lnTo>
                  <a:lnTo>
                    <a:pt x="172044" y="2728321"/>
                  </a:lnTo>
                  <a:lnTo>
                    <a:pt x="138472" y="2697811"/>
                  </a:lnTo>
                  <a:lnTo>
                    <a:pt x="107960" y="2664241"/>
                  </a:lnTo>
                  <a:lnTo>
                    <a:pt x="80744" y="2627849"/>
                  </a:lnTo>
                  <a:lnTo>
                    <a:pt x="57063" y="2588873"/>
                  </a:lnTo>
                  <a:lnTo>
                    <a:pt x="37154" y="2547549"/>
                  </a:lnTo>
                  <a:lnTo>
                    <a:pt x="21256" y="2504115"/>
                  </a:lnTo>
                  <a:lnTo>
                    <a:pt x="9605" y="2458810"/>
                  </a:lnTo>
                  <a:lnTo>
                    <a:pt x="2441" y="2411870"/>
                  </a:lnTo>
                  <a:lnTo>
                    <a:pt x="0" y="2363533"/>
                  </a:lnTo>
                  <a:lnTo>
                    <a:pt x="0" y="472732"/>
                  </a:lnTo>
                  <a:lnTo>
                    <a:pt x="2441" y="424395"/>
                  </a:lnTo>
                  <a:lnTo>
                    <a:pt x="9605" y="377455"/>
                  </a:lnTo>
                  <a:lnTo>
                    <a:pt x="21256" y="332149"/>
                  </a:lnTo>
                  <a:lnTo>
                    <a:pt x="37154" y="288716"/>
                  </a:lnTo>
                  <a:lnTo>
                    <a:pt x="57063" y="247392"/>
                  </a:lnTo>
                  <a:lnTo>
                    <a:pt x="80744" y="208415"/>
                  </a:lnTo>
                  <a:lnTo>
                    <a:pt x="107960" y="172023"/>
                  </a:lnTo>
                  <a:lnTo>
                    <a:pt x="138472" y="138453"/>
                  </a:lnTo>
                  <a:lnTo>
                    <a:pt x="172044" y="107943"/>
                  </a:lnTo>
                  <a:lnTo>
                    <a:pt x="208438" y="80730"/>
                  </a:lnTo>
                  <a:lnTo>
                    <a:pt x="247415" y="57052"/>
                  </a:lnTo>
                  <a:lnTo>
                    <a:pt x="288737" y="37147"/>
                  </a:lnTo>
                  <a:lnTo>
                    <a:pt x="332168" y="21251"/>
                  </a:lnTo>
                  <a:lnTo>
                    <a:pt x="377469" y="9603"/>
                  </a:lnTo>
                  <a:lnTo>
                    <a:pt x="424403" y="2440"/>
                  </a:lnTo>
                  <a:lnTo>
                    <a:pt x="472732" y="0"/>
                  </a:lnTo>
                  <a:lnTo>
                    <a:pt x="2370683" y="0"/>
                  </a:lnTo>
                  <a:lnTo>
                    <a:pt x="2419011" y="2440"/>
                  </a:lnTo>
                  <a:lnTo>
                    <a:pt x="2465943" y="9603"/>
                  </a:lnTo>
                  <a:lnTo>
                    <a:pt x="2511242" y="21251"/>
                  </a:lnTo>
                  <a:lnTo>
                    <a:pt x="2554669" y="37147"/>
                  </a:lnTo>
                  <a:lnTo>
                    <a:pt x="2595988" y="57052"/>
                  </a:lnTo>
                  <a:lnTo>
                    <a:pt x="2634961" y="80730"/>
                  </a:lnTo>
                  <a:lnTo>
                    <a:pt x="2671350" y="107943"/>
                  </a:lnTo>
                  <a:lnTo>
                    <a:pt x="2704917" y="138453"/>
                  </a:lnTo>
                  <a:lnTo>
                    <a:pt x="2735425" y="172023"/>
                  </a:lnTo>
                  <a:lnTo>
                    <a:pt x="2762636" y="208415"/>
                  </a:lnTo>
                  <a:lnTo>
                    <a:pt x="2786313" y="247392"/>
                  </a:lnTo>
                  <a:lnTo>
                    <a:pt x="2806218" y="288716"/>
                  </a:lnTo>
                  <a:lnTo>
                    <a:pt x="2822113" y="332149"/>
                  </a:lnTo>
                  <a:lnTo>
                    <a:pt x="2833761" y="377455"/>
                  </a:lnTo>
                  <a:lnTo>
                    <a:pt x="2840924" y="424395"/>
                  </a:lnTo>
                  <a:lnTo>
                    <a:pt x="2843364" y="472732"/>
                  </a:lnTo>
                  <a:lnTo>
                    <a:pt x="2843364" y="2363533"/>
                  </a:lnTo>
                  <a:lnTo>
                    <a:pt x="2840924" y="2411870"/>
                  </a:lnTo>
                  <a:lnTo>
                    <a:pt x="2833761" y="2458810"/>
                  </a:lnTo>
                  <a:lnTo>
                    <a:pt x="2822113" y="2504115"/>
                  </a:lnTo>
                  <a:lnTo>
                    <a:pt x="2806218" y="2547549"/>
                  </a:lnTo>
                  <a:lnTo>
                    <a:pt x="2786313" y="2588873"/>
                  </a:lnTo>
                  <a:lnTo>
                    <a:pt x="2762636" y="2627849"/>
                  </a:lnTo>
                  <a:lnTo>
                    <a:pt x="2735425" y="2664241"/>
                  </a:lnTo>
                  <a:lnTo>
                    <a:pt x="2704917" y="2697811"/>
                  </a:lnTo>
                  <a:lnTo>
                    <a:pt x="2671350" y="2728321"/>
                  </a:lnTo>
                  <a:lnTo>
                    <a:pt x="2634961" y="2755534"/>
                  </a:lnTo>
                  <a:lnTo>
                    <a:pt x="2595988" y="2779212"/>
                  </a:lnTo>
                  <a:lnTo>
                    <a:pt x="2554669" y="2799118"/>
                  </a:lnTo>
                  <a:lnTo>
                    <a:pt x="2511242" y="2815013"/>
                  </a:lnTo>
                  <a:lnTo>
                    <a:pt x="2465943" y="2826662"/>
                  </a:lnTo>
                  <a:lnTo>
                    <a:pt x="2419011" y="2833825"/>
                  </a:lnTo>
                  <a:lnTo>
                    <a:pt x="2370683" y="2836265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452192"/>
              <a:ext cx="2843530" cy="2836545"/>
            </a:xfrm>
            <a:custGeom>
              <a:avLst/>
              <a:gdLst/>
              <a:ahLst/>
              <a:cxnLst/>
              <a:rect l="l" t="t" r="r" b="b"/>
              <a:pathLst>
                <a:path w="2843529" h="2836545">
                  <a:moveTo>
                    <a:pt x="0" y="472732"/>
                  </a:moveTo>
                  <a:lnTo>
                    <a:pt x="2441" y="424395"/>
                  </a:lnTo>
                  <a:lnTo>
                    <a:pt x="9605" y="377455"/>
                  </a:lnTo>
                  <a:lnTo>
                    <a:pt x="21256" y="332149"/>
                  </a:lnTo>
                  <a:lnTo>
                    <a:pt x="37154" y="288716"/>
                  </a:lnTo>
                  <a:lnTo>
                    <a:pt x="57063" y="247392"/>
                  </a:lnTo>
                  <a:lnTo>
                    <a:pt x="80744" y="208415"/>
                  </a:lnTo>
                  <a:lnTo>
                    <a:pt x="107960" y="172023"/>
                  </a:lnTo>
                  <a:lnTo>
                    <a:pt x="138472" y="138453"/>
                  </a:lnTo>
                  <a:lnTo>
                    <a:pt x="172044" y="107943"/>
                  </a:lnTo>
                  <a:lnTo>
                    <a:pt x="208438" y="80730"/>
                  </a:lnTo>
                  <a:lnTo>
                    <a:pt x="247415" y="57052"/>
                  </a:lnTo>
                  <a:lnTo>
                    <a:pt x="288737" y="37147"/>
                  </a:lnTo>
                  <a:lnTo>
                    <a:pt x="332168" y="21251"/>
                  </a:lnTo>
                  <a:lnTo>
                    <a:pt x="377469" y="9603"/>
                  </a:lnTo>
                  <a:lnTo>
                    <a:pt x="424403" y="2440"/>
                  </a:lnTo>
                  <a:lnTo>
                    <a:pt x="472732" y="0"/>
                  </a:lnTo>
                  <a:lnTo>
                    <a:pt x="2370683" y="0"/>
                  </a:lnTo>
                  <a:lnTo>
                    <a:pt x="2419011" y="2440"/>
                  </a:lnTo>
                  <a:lnTo>
                    <a:pt x="2465943" y="9603"/>
                  </a:lnTo>
                  <a:lnTo>
                    <a:pt x="2511242" y="21251"/>
                  </a:lnTo>
                  <a:lnTo>
                    <a:pt x="2554669" y="37147"/>
                  </a:lnTo>
                  <a:lnTo>
                    <a:pt x="2595988" y="57052"/>
                  </a:lnTo>
                  <a:lnTo>
                    <a:pt x="2634961" y="80730"/>
                  </a:lnTo>
                  <a:lnTo>
                    <a:pt x="2671350" y="107943"/>
                  </a:lnTo>
                  <a:lnTo>
                    <a:pt x="2704917" y="138453"/>
                  </a:lnTo>
                  <a:lnTo>
                    <a:pt x="2735425" y="172023"/>
                  </a:lnTo>
                  <a:lnTo>
                    <a:pt x="2762636" y="208415"/>
                  </a:lnTo>
                  <a:lnTo>
                    <a:pt x="2786313" y="247392"/>
                  </a:lnTo>
                  <a:lnTo>
                    <a:pt x="2806218" y="288716"/>
                  </a:lnTo>
                  <a:lnTo>
                    <a:pt x="2822113" y="332149"/>
                  </a:lnTo>
                  <a:lnTo>
                    <a:pt x="2833761" y="377455"/>
                  </a:lnTo>
                  <a:lnTo>
                    <a:pt x="2840924" y="424395"/>
                  </a:lnTo>
                  <a:lnTo>
                    <a:pt x="2843364" y="472732"/>
                  </a:lnTo>
                  <a:lnTo>
                    <a:pt x="2843364" y="2363533"/>
                  </a:lnTo>
                  <a:lnTo>
                    <a:pt x="2840924" y="2411870"/>
                  </a:lnTo>
                  <a:lnTo>
                    <a:pt x="2833761" y="2458810"/>
                  </a:lnTo>
                  <a:lnTo>
                    <a:pt x="2822113" y="2504115"/>
                  </a:lnTo>
                  <a:lnTo>
                    <a:pt x="2806218" y="2547549"/>
                  </a:lnTo>
                  <a:lnTo>
                    <a:pt x="2786313" y="2588873"/>
                  </a:lnTo>
                  <a:lnTo>
                    <a:pt x="2762636" y="2627849"/>
                  </a:lnTo>
                  <a:lnTo>
                    <a:pt x="2735425" y="2664241"/>
                  </a:lnTo>
                  <a:lnTo>
                    <a:pt x="2704917" y="2697811"/>
                  </a:lnTo>
                  <a:lnTo>
                    <a:pt x="2671350" y="2728321"/>
                  </a:lnTo>
                  <a:lnTo>
                    <a:pt x="2634961" y="2755534"/>
                  </a:lnTo>
                  <a:lnTo>
                    <a:pt x="2595988" y="2779212"/>
                  </a:lnTo>
                  <a:lnTo>
                    <a:pt x="2554669" y="2799118"/>
                  </a:lnTo>
                  <a:lnTo>
                    <a:pt x="2511242" y="2815013"/>
                  </a:lnTo>
                  <a:lnTo>
                    <a:pt x="2465943" y="2826662"/>
                  </a:lnTo>
                  <a:lnTo>
                    <a:pt x="2419011" y="2833825"/>
                  </a:lnTo>
                  <a:lnTo>
                    <a:pt x="2370683" y="2836265"/>
                  </a:lnTo>
                  <a:lnTo>
                    <a:pt x="472732" y="2836265"/>
                  </a:lnTo>
                  <a:lnTo>
                    <a:pt x="424403" y="2833825"/>
                  </a:lnTo>
                  <a:lnTo>
                    <a:pt x="377469" y="2826662"/>
                  </a:lnTo>
                  <a:lnTo>
                    <a:pt x="332168" y="2815013"/>
                  </a:lnTo>
                  <a:lnTo>
                    <a:pt x="288737" y="2799118"/>
                  </a:lnTo>
                  <a:lnTo>
                    <a:pt x="247415" y="2779212"/>
                  </a:lnTo>
                  <a:lnTo>
                    <a:pt x="208438" y="2755534"/>
                  </a:lnTo>
                  <a:lnTo>
                    <a:pt x="172044" y="2728321"/>
                  </a:lnTo>
                  <a:lnTo>
                    <a:pt x="138472" y="2697811"/>
                  </a:lnTo>
                  <a:lnTo>
                    <a:pt x="107960" y="2664241"/>
                  </a:lnTo>
                  <a:lnTo>
                    <a:pt x="80744" y="2627849"/>
                  </a:lnTo>
                  <a:lnTo>
                    <a:pt x="57063" y="2588873"/>
                  </a:lnTo>
                  <a:lnTo>
                    <a:pt x="37154" y="2547549"/>
                  </a:lnTo>
                  <a:lnTo>
                    <a:pt x="21256" y="2504115"/>
                  </a:lnTo>
                  <a:lnTo>
                    <a:pt x="9605" y="2458810"/>
                  </a:lnTo>
                  <a:lnTo>
                    <a:pt x="2441" y="2411870"/>
                  </a:lnTo>
                  <a:lnTo>
                    <a:pt x="0" y="2363533"/>
                  </a:lnTo>
                  <a:lnTo>
                    <a:pt x="0" y="472732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10329" y="2378361"/>
            <a:ext cx="860996" cy="827178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 indent="13255" algn="ctr">
              <a:lnSpc>
                <a:spcPct val="100800"/>
              </a:lnSpc>
              <a:spcBef>
                <a:spcPts val="86"/>
              </a:spcBef>
            </a:pP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e</a:t>
            </a:r>
            <a:r>
              <a:rPr sz="1316" spc="9" dirty="0">
                <a:latin typeface="Times New Roman"/>
                <a:cs typeface="Times New Roman"/>
              </a:rPr>
              <a:t>p</a:t>
            </a:r>
            <a:r>
              <a:rPr sz="1316" dirty="0">
                <a:latin typeface="Times New Roman"/>
                <a:cs typeface="Times New Roman"/>
              </a:rPr>
              <a:t>ository</a:t>
            </a:r>
            <a:r>
              <a:rPr sz="1316" spc="-5" dirty="0">
                <a:latin typeface="Times New Roman"/>
                <a:cs typeface="Times New Roman"/>
              </a:rPr>
              <a:t>-</a:t>
            </a:r>
            <a:r>
              <a:rPr sz="1316" dirty="0">
                <a:latin typeface="Times New Roman"/>
                <a:cs typeface="Times New Roman"/>
              </a:rPr>
              <a:t>1  repository-2  blob-1</a:t>
            </a:r>
            <a:endParaRPr sz="1316">
              <a:latin typeface="Times New Roman"/>
              <a:cs typeface="Times New Roman"/>
            </a:endParaRPr>
          </a:p>
          <a:p>
            <a:pPr marR="39190" algn="ctr">
              <a:spcBef>
                <a:spcPts val="14"/>
              </a:spcBef>
            </a:pPr>
            <a:r>
              <a:rPr sz="1316" dirty="0">
                <a:latin typeface="Times New Roman"/>
                <a:cs typeface="Times New Roman"/>
              </a:rPr>
              <a:t>blob-2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6527" y="3389291"/>
            <a:ext cx="1443062" cy="408602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4782" marR="4611" indent="-13832">
              <a:lnSpc>
                <a:spcPct val="100800"/>
              </a:lnSpc>
              <a:spcBef>
                <a:spcPts val="86"/>
              </a:spcBef>
            </a:pPr>
            <a:r>
              <a:rPr sz="1316" spc="5" dirty="0">
                <a:latin typeface="Times New Roman"/>
                <a:cs typeface="Times New Roman"/>
              </a:rPr>
              <a:t>markedTimestamp-2  ma</a:t>
            </a: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k</a:t>
            </a:r>
            <a:r>
              <a:rPr sz="1316" spc="9" dirty="0">
                <a:latin typeface="Times New Roman"/>
                <a:cs typeface="Times New Roman"/>
              </a:rPr>
              <a:t>e</a:t>
            </a:r>
            <a:r>
              <a:rPr sz="1316" spc="5" dirty="0">
                <a:latin typeface="Times New Roman"/>
                <a:cs typeface="Times New Roman"/>
              </a:rPr>
              <a:t>dTimestamp-1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08771" y="3995849"/>
            <a:ext cx="868487" cy="408602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4782" marR="4611" indent="-13832">
              <a:lnSpc>
                <a:spcPct val="100800"/>
              </a:lnSpc>
              <a:spcBef>
                <a:spcPts val="86"/>
              </a:spcBef>
            </a:pPr>
            <a:r>
              <a:rPr sz="1316" dirty="0">
                <a:latin typeface="Times New Roman"/>
                <a:cs typeface="Times New Roman"/>
              </a:rPr>
              <a:t>references-2  </a:t>
            </a: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ef</a:t>
            </a:r>
            <a:r>
              <a:rPr sz="1316" dirty="0">
                <a:latin typeface="Times New Roman"/>
                <a:cs typeface="Times New Roman"/>
              </a:rPr>
              <a:t>eren</a:t>
            </a:r>
            <a:r>
              <a:rPr sz="1316" spc="5" dirty="0">
                <a:latin typeface="Times New Roman"/>
                <a:cs typeface="Times New Roman"/>
              </a:rPr>
              <a:t>ce</a:t>
            </a:r>
            <a:r>
              <a:rPr sz="1316" spc="-5" dirty="0">
                <a:latin typeface="Times New Roman"/>
                <a:cs typeface="Times New Roman"/>
              </a:rPr>
              <a:t>s-</a:t>
            </a:r>
            <a:r>
              <a:rPr sz="1316" spc="5" dirty="0">
                <a:latin typeface="Times New Roman"/>
                <a:cs typeface="Times New Roman"/>
              </a:rPr>
              <a:t>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4575" y="4613599"/>
            <a:ext cx="695597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DataStore</a:t>
            </a:r>
            <a:endParaRPr sz="1316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18660" y="2216874"/>
            <a:ext cx="2997926" cy="1961734"/>
            <a:chOff x="3057779" y="2442667"/>
            <a:chExt cx="3303270" cy="2161540"/>
          </a:xfrm>
        </p:grpSpPr>
        <p:sp>
          <p:nvSpPr>
            <p:cNvPr id="23" name="object 23"/>
            <p:cNvSpPr/>
            <p:nvPr/>
          </p:nvSpPr>
          <p:spPr>
            <a:xfrm>
              <a:off x="4654207" y="4240364"/>
              <a:ext cx="1706880" cy="363855"/>
            </a:xfrm>
            <a:custGeom>
              <a:avLst/>
              <a:gdLst/>
              <a:ahLst/>
              <a:cxnLst/>
              <a:rect l="l" t="t" r="r" b="b"/>
              <a:pathLst>
                <a:path w="1706879" h="363854">
                  <a:moveTo>
                    <a:pt x="1606448" y="40233"/>
                  </a:moveTo>
                  <a:lnTo>
                    <a:pt x="1605013" y="33083"/>
                  </a:lnTo>
                  <a:lnTo>
                    <a:pt x="1626489" y="28714"/>
                  </a:lnTo>
                  <a:lnTo>
                    <a:pt x="1627924" y="35915"/>
                  </a:lnTo>
                  <a:lnTo>
                    <a:pt x="1606448" y="40233"/>
                  </a:lnTo>
                  <a:close/>
                </a:path>
                <a:path w="1706879" h="363854">
                  <a:moveTo>
                    <a:pt x="1577771" y="45986"/>
                  </a:moveTo>
                  <a:lnTo>
                    <a:pt x="1576336" y="38836"/>
                  </a:lnTo>
                  <a:lnTo>
                    <a:pt x="1597812" y="34518"/>
                  </a:lnTo>
                  <a:lnTo>
                    <a:pt x="1599247" y="41668"/>
                  </a:lnTo>
                  <a:lnTo>
                    <a:pt x="1577771" y="45986"/>
                  </a:lnTo>
                  <a:close/>
                </a:path>
                <a:path w="1706879" h="363854">
                  <a:moveTo>
                    <a:pt x="1549095" y="51790"/>
                  </a:moveTo>
                  <a:lnTo>
                    <a:pt x="1547660" y="44589"/>
                  </a:lnTo>
                  <a:lnTo>
                    <a:pt x="1569135" y="40284"/>
                  </a:lnTo>
                  <a:lnTo>
                    <a:pt x="1570634" y="47472"/>
                  </a:lnTo>
                  <a:lnTo>
                    <a:pt x="1549095" y="51790"/>
                  </a:lnTo>
                  <a:close/>
                </a:path>
                <a:path w="1706879" h="363854">
                  <a:moveTo>
                    <a:pt x="1635074" y="34480"/>
                  </a:moveTo>
                  <a:lnTo>
                    <a:pt x="1633626" y="27279"/>
                  </a:lnTo>
                  <a:lnTo>
                    <a:pt x="1651393" y="23710"/>
                  </a:lnTo>
                  <a:lnTo>
                    <a:pt x="1646631" y="0"/>
                  </a:lnTo>
                  <a:lnTo>
                    <a:pt x="1706702" y="16319"/>
                  </a:lnTo>
                  <a:lnTo>
                    <a:pt x="1688028" y="30899"/>
                  </a:lnTo>
                  <a:lnTo>
                    <a:pt x="1652828" y="30899"/>
                  </a:lnTo>
                  <a:lnTo>
                    <a:pt x="1635074" y="34480"/>
                  </a:lnTo>
                  <a:close/>
                </a:path>
                <a:path w="1706879" h="363854">
                  <a:moveTo>
                    <a:pt x="1657642" y="54622"/>
                  </a:moveTo>
                  <a:lnTo>
                    <a:pt x="1652828" y="30899"/>
                  </a:lnTo>
                  <a:lnTo>
                    <a:pt x="1688028" y="30899"/>
                  </a:lnTo>
                  <a:lnTo>
                    <a:pt x="1657642" y="54622"/>
                  </a:lnTo>
                  <a:close/>
                </a:path>
                <a:path w="1706879" h="363854">
                  <a:moveTo>
                    <a:pt x="1520418" y="57543"/>
                  </a:moveTo>
                  <a:lnTo>
                    <a:pt x="1518983" y="50393"/>
                  </a:lnTo>
                  <a:lnTo>
                    <a:pt x="1540510" y="46037"/>
                  </a:lnTo>
                  <a:lnTo>
                    <a:pt x="1541957" y="53225"/>
                  </a:lnTo>
                  <a:lnTo>
                    <a:pt x="1520418" y="57543"/>
                  </a:lnTo>
                  <a:close/>
                </a:path>
                <a:path w="1706879" h="363854">
                  <a:moveTo>
                    <a:pt x="1491805" y="63296"/>
                  </a:moveTo>
                  <a:lnTo>
                    <a:pt x="1490357" y="56159"/>
                  </a:lnTo>
                  <a:lnTo>
                    <a:pt x="1511846" y="51841"/>
                  </a:lnTo>
                  <a:lnTo>
                    <a:pt x="1513281" y="58978"/>
                  </a:lnTo>
                  <a:lnTo>
                    <a:pt x="1491805" y="63296"/>
                  </a:lnTo>
                  <a:close/>
                </a:path>
                <a:path w="1706879" h="363854">
                  <a:moveTo>
                    <a:pt x="1463128" y="69100"/>
                  </a:moveTo>
                  <a:lnTo>
                    <a:pt x="1461681" y="61912"/>
                  </a:lnTo>
                  <a:lnTo>
                    <a:pt x="1483169" y="57594"/>
                  </a:lnTo>
                  <a:lnTo>
                    <a:pt x="1484604" y="64782"/>
                  </a:lnTo>
                  <a:lnTo>
                    <a:pt x="1463128" y="69100"/>
                  </a:lnTo>
                  <a:close/>
                </a:path>
                <a:path w="1706879" h="363854">
                  <a:moveTo>
                    <a:pt x="1434452" y="74853"/>
                  </a:moveTo>
                  <a:lnTo>
                    <a:pt x="1433017" y="67716"/>
                  </a:lnTo>
                  <a:lnTo>
                    <a:pt x="1454543" y="63347"/>
                  </a:lnTo>
                  <a:lnTo>
                    <a:pt x="1455978" y="70535"/>
                  </a:lnTo>
                  <a:lnTo>
                    <a:pt x="1434452" y="74853"/>
                  </a:lnTo>
                  <a:close/>
                </a:path>
                <a:path w="1706879" h="363854">
                  <a:moveTo>
                    <a:pt x="1405826" y="80606"/>
                  </a:moveTo>
                  <a:lnTo>
                    <a:pt x="1404340" y="73469"/>
                  </a:lnTo>
                  <a:lnTo>
                    <a:pt x="1425867" y="69151"/>
                  </a:lnTo>
                  <a:lnTo>
                    <a:pt x="1427302" y="76301"/>
                  </a:lnTo>
                  <a:lnTo>
                    <a:pt x="1405826" y="80606"/>
                  </a:lnTo>
                  <a:close/>
                </a:path>
                <a:path w="1706879" h="363854">
                  <a:moveTo>
                    <a:pt x="1377149" y="86410"/>
                  </a:moveTo>
                  <a:lnTo>
                    <a:pt x="1375714" y="79222"/>
                  </a:lnTo>
                  <a:lnTo>
                    <a:pt x="1397190" y="74904"/>
                  </a:lnTo>
                  <a:lnTo>
                    <a:pt x="1398638" y="82105"/>
                  </a:lnTo>
                  <a:lnTo>
                    <a:pt x="1377149" y="86410"/>
                  </a:lnTo>
                  <a:close/>
                </a:path>
                <a:path w="1706879" h="363854">
                  <a:moveTo>
                    <a:pt x="1348473" y="92176"/>
                  </a:moveTo>
                  <a:lnTo>
                    <a:pt x="1347038" y="85026"/>
                  </a:lnTo>
                  <a:lnTo>
                    <a:pt x="1368513" y="80657"/>
                  </a:lnTo>
                  <a:lnTo>
                    <a:pt x="1369961" y="87858"/>
                  </a:lnTo>
                  <a:lnTo>
                    <a:pt x="1348473" y="92176"/>
                  </a:lnTo>
                  <a:close/>
                </a:path>
                <a:path w="1706879" h="363854">
                  <a:moveTo>
                    <a:pt x="1319809" y="97929"/>
                  </a:moveTo>
                  <a:lnTo>
                    <a:pt x="1318361" y="90779"/>
                  </a:lnTo>
                  <a:lnTo>
                    <a:pt x="1339900" y="86461"/>
                  </a:lnTo>
                  <a:lnTo>
                    <a:pt x="1341335" y="93611"/>
                  </a:lnTo>
                  <a:lnTo>
                    <a:pt x="1319809" y="97929"/>
                  </a:lnTo>
                  <a:close/>
                </a:path>
                <a:path w="1706879" h="363854">
                  <a:moveTo>
                    <a:pt x="1291183" y="103733"/>
                  </a:moveTo>
                  <a:lnTo>
                    <a:pt x="1289735" y="96532"/>
                  </a:lnTo>
                  <a:lnTo>
                    <a:pt x="1311224" y="92214"/>
                  </a:lnTo>
                  <a:lnTo>
                    <a:pt x="1312659" y="99415"/>
                  </a:lnTo>
                  <a:lnTo>
                    <a:pt x="1291183" y="103733"/>
                  </a:lnTo>
                  <a:close/>
                </a:path>
                <a:path w="1706879" h="363854">
                  <a:moveTo>
                    <a:pt x="1262506" y="109486"/>
                  </a:moveTo>
                  <a:lnTo>
                    <a:pt x="1261071" y="102336"/>
                  </a:lnTo>
                  <a:lnTo>
                    <a:pt x="1282547" y="97980"/>
                  </a:lnTo>
                  <a:lnTo>
                    <a:pt x="1283982" y="105168"/>
                  </a:lnTo>
                  <a:lnTo>
                    <a:pt x="1262506" y="109486"/>
                  </a:lnTo>
                  <a:close/>
                </a:path>
                <a:path w="1706879" h="363854">
                  <a:moveTo>
                    <a:pt x="1233830" y="115290"/>
                  </a:moveTo>
                  <a:lnTo>
                    <a:pt x="1232395" y="108089"/>
                  </a:lnTo>
                  <a:lnTo>
                    <a:pt x="1253870" y="103784"/>
                  </a:lnTo>
                  <a:lnTo>
                    <a:pt x="1255306" y="110921"/>
                  </a:lnTo>
                  <a:lnTo>
                    <a:pt x="1233830" y="115290"/>
                  </a:lnTo>
                  <a:close/>
                </a:path>
                <a:path w="1706879" h="363854">
                  <a:moveTo>
                    <a:pt x="1205153" y="121043"/>
                  </a:moveTo>
                  <a:lnTo>
                    <a:pt x="1203718" y="113855"/>
                  </a:lnTo>
                  <a:lnTo>
                    <a:pt x="1225245" y="109537"/>
                  </a:lnTo>
                  <a:lnTo>
                    <a:pt x="1226680" y="116725"/>
                  </a:lnTo>
                  <a:lnTo>
                    <a:pt x="1205153" y="121043"/>
                  </a:lnTo>
                  <a:close/>
                </a:path>
                <a:path w="1706879" h="363854">
                  <a:moveTo>
                    <a:pt x="1176527" y="126796"/>
                  </a:moveTo>
                  <a:lnTo>
                    <a:pt x="1175092" y="119659"/>
                  </a:lnTo>
                  <a:lnTo>
                    <a:pt x="1196568" y="115341"/>
                  </a:lnTo>
                  <a:lnTo>
                    <a:pt x="1198016" y="122478"/>
                  </a:lnTo>
                  <a:lnTo>
                    <a:pt x="1176527" y="126796"/>
                  </a:lnTo>
                  <a:close/>
                </a:path>
                <a:path w="1706879" h="363854">
                  <a:moveTo>
                    <a:pt x="1147851" y="132600"/>
                  </a:moveTo>
                  <a:lnTo>
                    <a:pt x="1146416" y="125412"/>
                  </a:lnTo>
                  <a:lnTo>
                    <a:pt x="1167904" y="121094"/>
                  </a:lnTo>
                  <a:lnTo>
                    <a:pt x="1169339" y="128231"/>
                  </a:lnTo>
                  <a:lnTo>
                    <a:pt x="1147851" y="132600"/>
                  </a:lnTo>
                  <a:close/>
                </a:path>
                <a:path w="1706879" h="363854">
                  <a:moveTo>
                    <a:pt x="1119187" y="138353"/>
                  </a:moveTo>
                  <a:lnTo>
                    <a:pt x="1117739" y="131165"/>
                  </a:lnTo>
                  <a:lnTo>
                    <a:pt x="1139228" y="126847"/>
                  </a:lnTo>
                  <a:lnTo>
                    <a:pt x="1140714" y="134035"/>
                  </a:lnTo>
                  <a:lnTo>
                    <a:pt x="1119187" y="138353"/>
                  </a:lnTo>
                  <a:close/>
                </a:path>
                <a:path w="1706879" h="363854">
                  <a:moveTo>
                    <a:pt x="1090561" y="144106"/>
                  </a:moveTo>
                  <a:lnTo>
                    <a:pt x="1089075" y="136969"/>
                  </a:lnTo>
                  <a:lnTo>
                    <a:pt x="1110602" y="132651"/>
                  </a:lnTo>
                  <a:lnTo>
                    <a:pt x="1112037" y="139801"/>
                  </a:lnTo>
                  <a:lnTo>
                    <a:pt x="1090561" y="144106"/>
                  </a:lnTo>
                  <a:close/>
                </a:path>
                <a:path w="1706879" h="363854">
                  <a:moveTo>
                    <a:pt x="1061885" y="149910"/>
                  </a:moveTo>
                  <a:lnTo>
                    <a:pt x="1060450" y="142722"/>
                  </a:lnTo>
                  <a:lnTo>
                    <a:pt x="1081925" y="138404"/>
                  </a:lnTo>
                  <a:lnTo>
                    <a:pt x="1083360" y="145554"/>
                  </a:lnTo>
                  <a:lnTo>
                    <a:pt x="1061885" y="149910"/>
                  </a:lnTo>
                  <a:close/>
                </a:path>
                <a:path w="1706879" h="363854">
                  <a:moveTo>
                    <a:pt x="1033208" y="155676"/>
                  </a:moveTo>
                  <a:lnTo>
                    <a:pt x="1031773" y="148475"/>
                  </a:lnTo>
                  <a:lnTo>
                    <a:pt x="1053249" y="144157"/>
                  </a:lnTo>
                  <a:lnTo>
                    <a:pt x="1054696" y="151358"/>
                  </a:lnTo>
                  <a:lnTo>
                    <a:pt x="1033208" y="155676"/>
                  </a:lnTo>
                  <a:close/>
                </a:path>
                <a:path w="1706879" h="363854">
                  <a:moveTo>
                    <a:pt x="1004531" y="161429"/>
                  </a:moveTo>
                  <a:lnTo>
                    <a:pt x="1003096" y="154279"/>
                  </a:lnTo>
                  <a:lnTo>
                    <a:pt x="1024623" y="149961"/>
                  </a:lnTo>
                  <a:lnTo>
                    <a:pt x="1026071" y="157111"/>
                  </a:lnTo>
                  <a:lnTo>
                    <a:pt x="1004531" y="161429"/>
                  </a:lnTo>
                  <a:close/>
                </a:path>
                <a:path w="1706879" h="363854">
                  <a:moveTo>
                    <a:pt x="975906" y="167233"/>
                  </a:moveTo>
                  <a:lnTo>
                    <a:pt x="974470" y="160032"/>
                  </a:lnTo>
                  <a:lnTo>
                    <a:pt x="995959" y="155714"/>
                  </a:lnTo>
                  <a:lnTo>
                    <a:pt x="997394" y="162864"/>
                  </a:lnTo>
                  <a:lnTo>
                    <a:pt x="975906" y="167233"/>
                  </a:lnTo>
                  <a:close/>
                </a:path>
                <a:path w="1706879" h="363854">
                  <a:moveTo>
                    <a:pt x="947242" y="172986"/>
                  </a:moveTo>
                  <a:lnTo>
                    <a:pt x="945794" y="165785"/>
                  </a:lnTo>
                  <a:lnTo>
                    <a:pt x="967282" y="161480"/>
                  </a:lnTo>
                  <a:lnTo>
                    <a:pt x="968717" y="168668"/>
                  </a:lnTo>
                  <a:lnTo>
                    <a:pt x="947242" y="172986"/>
                  </a:lnTo>
                  <a:close/>
                </a:path>
                <a:path w="1706879" h="363854">
                  <a:moveTo>
                    <a:pt x="918565" y="178739"/>
                  </a:moveTo>
                  <a:lnTo>
                    <a:pt x="917130" y="171589"/>
                  </a:lnTo>
                  <a:lnTo>
                    <a:pt x="938606" y="167284"/>
                  </a:lnTo>
                  <a:lnTo>
                    <a:pt x="940041" y="174421"/>
                  </a:lnTo>
                  <a:lnTo>
                    <a:pt x="918565" y="178739"/>
                  </a:lnTo>
                  <a:close/>
                </a:path>
                <a:path w="1706879" h="363854">
                  <a:moveTo>
                    <a:pt x="889888" y="184543"/>
                  </a:moveTo>
                  <a:lnTo>
                    <a:pt x="888453" y="177355"/>
                  </a:lnTo>
                  <a:lnTo>
                    <a:pt x="909980" y="173037"/>
                  </a:lnTo>
                  <a:lnTo>
                    <a:pt x="911415" y="180174"/>
                  </a:lnTo>
                  <a:lnTo>
                    <a:pt x="889888" y="184543"/>
                  </a:lnTo>
                  <a:close/>
                </a:path>
                <a:path w="1706879" h="363854">
                  <a:moveTo>
                    <a:pt x="861263" y="190296"/>
                  </a:moveTo>
                  <a:lnTo>
                    <a:pt x="859828" y="183159"/>
                  </a:lnTo>
                  <a:lnTo>
                    <a:pt x="881303" y="178790"/>
                  </a:lnTo>
                  <a:lnTo>
                    <a:pt x="882738" y="185978"/>
                  </a:lnTo>
                  <a:lnTo>
                    <a:pt x="861263" y="190296"/>
                  </a:lnTo>
                  <a:close/>
                </a:path>
                <a:path w="1706879" h="363854">
                  <a:moveTo>
                    <a:pt x="832586" y="196049"/>
                  </a:moveTo>
                  <a:lnTo>
                    <a:pt x="831151" y="188912"/>
                  </a:lnTo>
                  <a:lnTo>
                    <a:pt x="852627" y="184594"/>
                  </a:lnTo>
                  <a:lnTo>
                    <a:pt x="854075" y="191731"/>
                  </a:lnTo>
                  <a:lnTo>
                    <a:pt x="832586" y="196049"/>
                  </a:lnTo>
                  <a:close/>
                </a:path>
                <a:path w="1706879" h="363854">
                  <a:moveTo>
                    <a:pt x="803910" y="201853"/>
                  </a:moveTo>
                  <a:lnTo>
                    <a:pt x="802474" y="194665"/>
                  </a:lnTo>
                  <a:lnTo>
                    <a:pt x="823963" y="190347"/>
                  </a:lnTo>
                  <a:lnTo>
                    <a:pt x="825449" y="197497"/>
                  </a:lnTo>
                  <a:lnTo>
                    <a:pt x="803910" y="201853"/>
                  </a:lnTo>
                  <a:close/>
                </a:path>
                <a:path w="1706879" h="363854">
                  <a:moveTo>
                    <a:pt x="775296" y="207606"/>
                  </a:moveTo>
                  <a:lnTo>
                    <a:pt x="773798" y="200469"/>
                  </a:lnTo>
                  <a:lnTo>
                    <a:pt x="795337" y="196100"/>
                  </a:lnTo>
                  <a:lnTo>
                    <a:pt x="796772" y="203301"/>
                  </a:lnTo>
                  <a:lnTo>
                    <a:pt x="775296" y="207606"/>
                  </a:lnTo>
                  <a:close/>
                </a:path>
                <a:path w="1706879" h="363854">
                  <a:moveTo>
                    <a:pt x="746620" y="213372"/>
                  </a:moveTo>
                  <a:lnTo>
                    <a:pt x="745172" y="206222"/>
                  </a:lnTo>
                  <a:lnTo>
                    <a:pt x="766660" y="201904"/>
                  </a:lnTo>
                  <a:lnTo>
                    <a:pt x="768095" y="209054"/>
                  </a:lnTo>
                  <a:lnTo>
                    <a:pt x="746620" y="213372"/>
                  </a:lnTo>
                  <a:close/>
                </a:path>
                <a:path w="1706879" h="363854">
                  <a:moveTo>
                    <a:pt x="717943" y="219176"/>
                  </a:moveTo>
                  <a:lnTo>
                    <a:pt x="716508" y="211975"/>
                  </a:lnTo>
                  <a:lnTo>
                    <a:pt x="737984" y="207657"/>
                  </a:lnTo>
                  <a:lnTo>
                    <a:pt x="739419" y="214807"/>
                  </a:lnTo>
                  <a:lnTo>
                    <a:pt x="717943" y="219176"/>
                  </a:lnTo>
                  <a:close/>
                </a:path>
                <a:path w="1706879" h="363854">
                  <a:moveTo>
                    <a:pt x="689267" y="224929"/>
                  </a:moveTo>
                  <a:lnTo>
                    <a:pt x="687831" y="217779"/>
                  </a:lnTo>
                  <a:lnTo>
                    <a:pt x="709358" y="213410"/>
                  </a:lnTo>
                  <a:lnTo>
                    <a:pt x="710793" y="220611"/>
                  </a:lnTo>
                  <a:lnTo>
                    <a:pt x="689267" y="224929"/>
                  </a:lnTo>
                  <a:close/>
                </a:path>
                <a:path w="1706879" h="363854">
                  <a:moveTo>
                    <a:pt x="660641" y="230682"/>
                  </a:moveTo>
                  <a:lnTo>
                    <a:pt x="659206" y="223532"/>
                  </a:lnTo>
                  <a:lnTo>
                    <a:pt x="680681" y="219214"/>
                  </a:lnTo>
                  <a:lnTo>
                    <a:pt x="682129" y="226364"/>
                  </a:lnTo>
                  <a:lnTo>
                    <a:pt x="660641" y="230682"/>
                  </a:lnTo>
                  <a:close/>
                </a:path>
                <a:path w="1706879" h="363854">
                  <a:moveTo>
                    <a:pt x="631964" y="236486"/>
                  </a:moveTo>
                  <a:lnTo>
                    <a:pt x="630529" y="229285"/>
                  </a:lnTo>
                  <a:lnTo>
                    <a:pt x="652005" y="224980"/>
                  </a:lnTo>
                  <a:lnTo>
                    <a:pt x="653453" y="232117"/>
                  </a:lnTo>
                  <a:lnTo>
                    <a:pt x="631964" y="236486"/>
                  </a:lnTo>
                  <a:close/>
                </a:path>
                <a:path w="1706879" h="363854">
                  <a:moveTo>
                    <a:pt x="603300" y="242239"/>
                  </a:moveTo>
                  <a:lnTo>
                    <a:pt x="601852" y="235089"/>
                  </a:lnTo>
                  <a:lnTo>
                    <a:pt x="623341" y="230733"/>
                  </a:lnTo>
                  <a:lnTo>
                    <a:pt x="624776" y="237921"/>
                  </a:lnTo>
                  <a:lnTo>
                    <a:pt x="603300" y="242239"/>
                  </a:lnTo>
                  <a:close/>
                </a:path>
                <a:path w="1706879" h="363854">
                  <a:moveTo>
                    <a:pt x="574624" y="247992"/>
                  </a:moveTo>
                  <a:lnTo>
                    <a:pt x="573176" y="240855"/>
                  </a:lnTo>
                  <a:lnTo>
                    <a:pt x="594715" y="236537"/>
                  </a:lnTo>
                  <a:lnTo>
                    <a:pt x="596150" y="243674"/>
                  </a:lnTo>
                  <a:lnTo>
                    <a:pt x="574624" y="247992"/>
                  </a:lnTo>
                  <a:close/>
                </a:path>
                <a:path w="1706879" h="363854">
                  <a:moveTo>
                    <a:pt x="545998" y="253796"/>
                  </a:moveTo>
                  <a:lnTo>
                    <a:pt x="544563" y="246608"/>
                  </a:lnTo>
                  <a:lnTo>
                    <a:pt x="566038" y="242290"/>
                  </a:lnTo>
                  <a:lnTo>
                    <a:pt x="567474" y="249427"/>
                  </a:lnTo>
                  <a:lnTo>
                    <a:pt x="545998" y="253796"/>
                  </a:lnTo>
                  <a:close/>
                </a:path>
                <a:path w="1706879" h="363854">
                  <a:moveTo>
                    <a:pt x="517321" y="259549"/>
                  </a:moveTo>
                  <a:lnTo>
                    <a:pt x="515886" y="252412"/>
                  </a:lnTo>
                  <a:lnTo>
                    <a:pt x="537362" y="248043"/>
                  </a:lnTo>
                  <a:lnTo>
                    <a:pt x="538797" y="255231"/>
                  </a:lnTo>
                  <a:lnTo>
                    <a:pt x="517321" y="259549"/>
                  </a:lnTo>
                  <a:close/>
                </a:path>
                <a:path w="1706879" h="363854">
                  <a:moveTo>
                    <a:pt x="488645" y="265302"/>
                  </a:moveTo>
                  <a:lnTo>
                    <a:pt x="487210" y="258165"/>
                  </a:lnTo>
                  <a:lnTo>
                    <a:pt x="508685" y="253847"/>
                  </a:lnTo>
                  <a:lnTo>
                    <a:pt x="510184" y="260997"/>
                  </a:lnTo>
                  <a:lnTo>
                    <a:pt x="488645" y="265302"/>
                  </a:lnTo>
                  <a:close/>
                </a:path>
                <a:path w="1706879" h="363854">
                  <a:moveTo>
                    <a:pt x="460019" y="271106"/>
                  </a:moveTo>
                  <a:lnTo>
                    <a:pt x="458533" y="263918"/>
                  </a:lnTo>
                  <a:lnTo>
                    <a:pt x="480060" y="259600"/>
                  </a:lnTo>
                  <a:lnTo>
                    <a:pt x="481507" y="266750"/>
                  </a:lnTo>
                  <a:lnTo>
                    <a:pt x="460019" y="271106"/>
                  </a:lnTo>
                  <a:close/>
                </a:path>
                <a:path w="1706879" h="363854">
                  <a:moveTo>
                    <a:pt x="431355" y="276872"/>
                  </a:moveTo>
                  <a:lnTo>
                    <a:pt x="429907" y="269722"/>
                  </a:lnTo>
                  <a:lnTo>
                    <a:pt x="451396" y="265353"/>
                  </a:lnTo>
                  <a:lnTo>
                    <a:pt x="452831" y="272554"/>
                  </a:lnTo>
                  <a:lnTo>
                    <a:pt x="431355" y="276872"/>
                  </a:lnTo>
                  <a:close/>
                </a:path>
                <a:path w="1706879" h="363854">
                  <a:moveTo>
                    <a:pt x="402678" y="282625"/>
                  </a:moveTo>
                  <a:lnTo>
                    <a:pt x="401231" y="275475"/>
                  </a:lnTo>
                  <a:lnTo>
                    <a:pt x="422719" y="271157"/>
                  </a:lnTo>
                  <a:lnTo>
                    <a:pt x="424154" y="278307"/>
                  </a:lnTo>
                  <a:lnTo>
                    <a:pt x="402678" y="282625"/>
                  </a:lnTo>
                  <a:close/>
                </a:path>
                <a:path w="1706879" h="363854">
                  <a:moveTo>
                    <a:pt x="374002" y="288429"/>
                  </a:moveTo>
                  <a:lnTo>
                    <a:pt x="372567" y="281228"/>
                  </a:lnTo>
                  <a:lnTo>
                    <a:pt x="394093" y="276910"/>
                  </a:lnTo>
                  <a:lnTo>
                    <a:pt x="395528" y="284060"/>
                  </a:lnTo>
                  <a:lnTo>
                    <a:pt x="374002" y="288429"/>
                  </a:lnTo>
                  <a:close/>
                </a:path>
                <a:path w="1706879" h="363854">
                  <a:moveTo>
                    <a:pt x="345376" y="294182"/>
                  </a:moveTo>
                  <a:lnTo>
                    <a:pt x="343941" y="287032"/>
                  </a:lnTo>
                  <a:lnTo>
                    <a:pt x="365417" y="282676"/>
                  </a:lnTo>
                  <a:lnTo>
                    <a:pt x="366852" y="289864"/>
                  </a:lnTo>
                  <a:lnTo>
                    <a:pt x="345376" y="294182"/>
                  </a:lnTo>
                  <a:close/>
                </a:path>
                <a:path w="1706879" h="363854">
                  <a:moveTo>
                    <a:pt x="316699" y="299935"/>
                  </a:moveTo>
                  <a:lnTo>
                    <a:pt x="315264" y="292785"/>
                  </a:lnTo>
                  <a:lnTo>
                    <a:pt x="336740" y="288480"/>
                  </a:lnTo>
                  <a:lnTo>
                    <a:pt x="338188" y="295617"/>
                  </a:lnTo>
                  <a:lnTo>
                    <a:pt x="316699" y="299935"/>
                  </a:lnTo>
                  <a:close/>
                </a:path>
                <a:path w="1706879" h="363854">
                  <a:moveTo>
                    <a:pt x="288023" y="305739"/>
                  </a:moveTo>
                  <a:lnTo>
                    <a:pt x="286588" y="298551"/>
                  </a:lnTo>
                  <a:lnTo>
                    <a:pt x="308063" y="294233"/>
                  </a:lnTo>
                  <a:lnTo>
                    <a:pt x="309511" y="301371"/>
                  </a:lnTo>
                  <a:lnTo>
                    <a:pt x="288023" y="305739"/>
                  </a:lnTo>
                  <a:close/>
                </a:path>
                <a:path w="1706879" h="363854">
                  <a:moveTo>
                    <a:pt x="259359" y="311492"/>
                  </a:moveTo>
                  <a:lnTo>
                    <a:pt x="257911" y="304355"/>
                  </a:lnTo>
                  <a:lnTo>
                    <a:pt x="279450" y="299986"/>
                  </a:lnTo>
                  <a:lnTo>
                    <a:pt x="280885" y="307174"/>
                  </a:lnTo>
                  <a:lnTo>
                    <a:pt x="259359" y="311492"/>
                  </a:lnTo>
                  <a:close/>
                </a:path>
                <a:path w="1706879" h="363854">
                  <a:moveTo>
                    <a:pt x="230733" y="317246"/>
                  </a:moveTo>
                  <a:lnTo>
                    <a:pt x="229285" y="310108"/>
                  </a:lnTo>
                  <a:lnTo>
                    <a:pt x="250774" y="305790"/>
                  </a:lnTo>
                  <a:lnTo>
                    <a:pt x="252209" y="312927"/>
                  </a:lnTo>
                  <a:lnTo>
                    <a:pt x="230733" y="317246"/>
                  </a:lnTo>
                  <a:close/>
                </a:path>
                <a:path w="1706879" h="363854">
                  <a:moveTo>
                    <a:pt x="202056" y="323049"/>
                  </a:moveTo>
                  <a:lnTo>
                    <a:pt x="200621" y="315861"/>
                  </a:lnTo>
                  <a:lnTo>
                    <a:pt x="222097" y="311543"/>
                  </a:lnTo>
                  <a:lnTo>
                    <a:pt x="223532" y="318731"/>
                  </a:lnTo>
                  <a:lnTo>
                    <a:pt x="202056" y="323049"/>
                  </a:lnTo>
                  <a:close/>
                </a:path>
                <a:path w="1706879" h="363854">
                  <a:moveTo>
                    <a:pt x="173380" y="328802"/>
                  </a:moveTo>
                  <a:lnTo>
                    <a:pt x="171945" y="321665"/>
                  </a:lnTo>
                  <a:lnTo>
                    <a:pt x="193420" y="317296"/>
                  </a:lnTo>
                  <a:lnTo>
                    <a:pt x="194906" y="324497"/>
                  </a:lnTo>
                  <a:lnTo>
                    <a:pt x="173380" y="328802"/>
                  </a:lnTo>
                  <a:close/>
                </a:path>
                <a:path w="1706879" h="363854">
                  <a:moveTo>
                    <a:pt x="144703" y="334556"/>
                  </a:moveTo>
                  <a:lnTo>
                    <a:pt x="143268" y="327418"/>
                  </a:lnTo>
                  <a:lnTo>
                    <a:pt x="164795" y="323100"/>
                  </a:lnTo>
                  <a:lnTo>
                    <a:pt x="166230" y="330250"/>
                  </a:lnTo>
                  <a:lnTo>
                    <a:pt x="144703" y="334556"/>
                  </a:lnTo>
                  <a:close/>
                </a:path>
                <a:path w="1706879" h="363854">
                  <a:moveTo>
                    <a:pt x="116077" y="340372"/>
                  </a:moveTo>
                  <a:lnTo>
                    <a:pt x="114642" y="333171"/>
                  </a:lnTo>
                  <a:lnTo>
                    <a:pt x="136118" y="328853"/>
                  </a:lnTo>
                  <a:lnTo>
                    <a:pt x="137566" y="336054"/>
                  </a:lnTo>
                  <a:lnTo>
                    <a:pt x="116077" y="340372"/>
                  </a:lnTo>
                  <a:close/>
                </a:path>
                <a:path w="1706879" h="363854">
                  <a:moveTo>
                    <a:pt x="87401" y="346125"/>
                  </a:moveTo>
                  <a:lnTo>
                    <a:pt x="85966" y="338975"/>
                  </a:lnTo>
                  <a:lnTo>
                    <a:pt x="107454" y="334606"/>
                  </a:lnTo>
                  <a:lnTo>
                    <a:pt x="108889" y="341807"/>
                  </a:lnTo>
                  <a:lnTo>
                    <a:pt x="87401" y="346125"/>
                  </a:lnTo>
                  <a:close/>
                </a:path>
                <a:path w="1706879" h="363854">
                  <a:moveTo>
                    <a:pt x="58737" y="351878"/>
                  </a:moveTo>
                  <a:lnTo>
                    <a:pt x="57289" y="344728"/>
                  </a:lnTo>
                  <a:lnTo>
                    <a:pt x="78828" y="340410"/>
                  </a:lnTo>
                  <a:lnTo>
                    <a:pt x="80263" y="347560"/>
                  </a:lnTo>
                  <a:lnTo>
                    <a:pt x="58737" y="351878"/>
                  </a:lnTo>
                  <a:close/>
                </a:path>
                <a:path w="1706879" h="363854">
                  <a:moveTo>
                    <a:pt x="30111" y="357682"/>
                  </a:moveTo>
                  <a:lnTo>
                    <a:pt x="28625" y="350481"/>
                  </a:lnTo>
                  <a:lnTo>
                    <a:pt x="50152" y="346176"/>
                  </a:lnTo>
                  <a:lnTo>
                    <a:pt x="51587" y="353364"/>
                  </a:lnTo>
                  <a:lnTo>
                    <a:pt x="30111" y="357682"/>
                  </a:lnTo>
                  <a:close/>
                </a:path>
                <a:path w="1706879" h="363854">
                  <a:moveTo>
                    <a:pt x="1435" y="363435"/>
                  </a:moveTo>
                  <a:lnTo>
                    <a:pt x="0" y="356285"/>
                  </a:lnTo>
                  <a:lnTo>
                    <a:pt x="21475" y="351929"/>
                  </a:lnTo>
                  <a:lnTo>
                    <a:pt x="22910" y="359117"/>
                  </a:lnTo>
                  <a:lnTo>
                    <a:pt x="1435" y="363435"/>
                  </a:lnTo>
                  <a:close/>
                </a:path>
              </a:pathLst>
            </a:custGeom>
            <a:solidFill>
              <a:srgbClr val="00A4E4">
                <a:alpha val="9685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067304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5" name="object 25"/>
            <p:cNvSpPr/>
            <p:nvPr/>
          </p:nvSpPr>
          <p:spPr>
            <a:xfrm>
              <a:off x="3067304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62"/>
                  </a:move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87612" y="2666244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67334" y="2786284"/>
            <a:ext cx="1549677" cy="411480"/>
          </a:xfrm>
          <a:custGeom>
            <a:avLst/>
            <a:gdLst/>
            <a:ahLst/>
            <a:cxnLst/>
            <a:rect l="l" t="t" r="r" b="b"/>
            <a:pathLst>
              <a:path w="1707514" h="453389">
                <a:moveTo>
                  <a:pt x="1635772" y="425310"/>
                </a:moveTo>
                <a:lnTo>
                  <a:pt x="1614538" y="419900"/>
                </a:lnTo>
                <a:lnTo>
                  <a:pt x="1616328" y="412800"/>
                </a:lnTo>
                <a:lnTo>
                  <a:pt x="1637601" y="418261"/>
                </a:lnTo>
                <a:lnTo>
                  <a:pt x="1635772" y="425310"/>
                </a:lnTo>
                <a:close/>
              </a:path>
              <a:path w="1707514" h="453389">
                <a:moveTo>
                  <a:pt x="1607439" y="418058"/>
                </a:moveTo>
                <a:lnTo>
                  <a:pt x="1586204" y="412648"/>
                </a:lnTo>
                <a:lnTo>
                  <a:pt x="1587995" y="405561"/>
                </a:lnTo>
                <a:lnTo>
                  <a:pt x="1609280" y="411022"/>
                </a:lnTo>
                <a:lnTo>
                  <a:pt x="1607439" y="418058"/>
                </a:lnTo>
                <a:close/>
              </a:path>
              <a:path w="1707514" h="453389">
                <a:moveTo>
                  <a:pt x="1686942" y="422427"/>
                </a:moveTo>
                <a:lnTo>
                  <a:pt x="1653882" y="422427"/>
                </a:lnTo>
                <a:lnTo>
                  <a:pt x="1659877" y="398957"/>
                </a:lnTo>
                <a:lnTo>
                  <a:pt x="1686942" y="422427"/>
                </a:lnTo>
                <a:close/>
              </a:path>
              <a:path w="1707514" h="453389">
                <a:moveTo>
                  <a:pt x="1646085" y="452932"/>
                </a:moveTo>
                <a:lnTo>
                  <a:pt x="1652041" y="429475"/>
                </a:lnTo>
                <a:lnTo>
                  <a:pt x="1642859" y="427139"/>
                </a:lnTo>
                <a:lnTo>
                  <a:pt x="1644650" y="420039"/>
                </a:lnTo>
                <a:lnTo>
                  <a:pt x="1653882" y="422427"/>
                </a:lnTo>
                <a:lnTo>
                  <a:pt x="1686942" y="422427"/>
                </a:lnTo>
                <a:lnTo>
                  <a:pt x="1706905" y="439737"/>
                </a:lnTo>
                <a:lnTo>
                  <a:pt x="1646085" y="452932"/>
                </a:lnTo>
                <a:close/>
              </a:path>
              <a:path w="1707514" h="453389">
                <a:moveTo>
                  <a:pt x="1579118" y="410819"/>
                </a:moveTo>
                <a:lnTo>
                  <a:pt x="1557883" y="405409"/>
                </a:lnTo>
                <a:lnTo>
                  <a:pt x="1559674" y="398322"/>
                </a:lnTo>
                <a:lnTo>
                  <a:pt x="1580946" y="403771"/>
                </a:lnTo>
                <a:lnTo>
                  <a:pt x="1579118" y="410819"/>
                </a:lnTo>
                <a:close/>
              </a:path>
              <a:path w="1707514" h="453389">
                <a:moveTo>
                  <a:pt x="1550784" y="403580"/>
                </a:moveTo>
                <a:lnTo>
                  <a:pt x="1529562" y="398170"/>
                </a:lnTo>
                <a:lnTo>
                  <a:pt x="1531340" y="391071"/>
                </a:lnTo>
                <a:lnTo>
                  <a:pt x="1552625" y="396532"/>
                </a:lnTo>
                <a:lnTo>
                  <a:pt x="1550784" y="403580"/>
                </a:lnTo>
                <a:close/>
              </a:path>
              <a:path w="1707514" h="453389">
                <a:moveTo>
                  <a:pt x="1522463" y="396328"/>
                </a:moveTo>
                <a:lnTo>
                  <a:pt x="1501228" y="390931"/>
                </a:lnTo>
                <a:lnTo>
                  <a:pt x="1503019" y="383832"/>
                </a:lnTo>
                <a:lnTo>
                  <a:pt x="1524292" y="389293"/>
                </a:lnTo>
                <a:lnTo>
                  <a:pt x="1522463" y="396328"/>
                </a:lnTo>
                <a:close/>
              </a:path>
              <a:path w="1707514" h="453389">
                <a:moveTo>
                  <a:pt x="1494129" y="389089"/>
                </a:moveTo>
                <a:lnTo>
                  <a:pt x="1472907" y="383679"/>
                </a:lnTo>
                <a:lnTo>
                  <a:pt x="1474736" y="376593"/>
                </a:lnTo>
                <a:lnTo>
                  <a:pt x="1495971" y="382041"/>
                </a:lnTo>
                <a:lnTo>
                  <a:pt x="1494129" y="389089"/>
                </a:lnTo>
                <a:close/>
              </a:path>
              <a:path w="1707514" h="453389">
                <a:moveTo>
                  <a:pt x="1465808" y="381901"/>
                </a:moveTo>
                <a:lnTo>
                  <a:pt x="1444574" y="376440"/>
                </a:lnTo>
                <a:lnTo>
                  <a:pt x="1446415" y="369341"/>
                </a:lnTo>
                <a:lnTo>
                  <a:pt x="1467650" y="374802"/>
                </a:lnTo>
                <a:lnTo>
                  <a:pt x="1465808" y="381901"/>
                </a:lnTo>
                <a:close/>
              </a:path>
              <a:path w="1707514" h="453389">
                <a:moveTo>
                  <a:pt x="1437487" y="374650"/>
                </a:moveTo>
                <a:lnTo>
                  <a:pt x="1416253" y="369201"/>
                </a:lnTo>
                <a:lnTo>
                  <a:pt x="1418082" y="362102"/>
                </a:lnTo>
                <a:lnTo>
                  <a:pt x="1439316" y="367563"/>
                </a:lnTo>
                <a:lnTo>
                  <a:pt x="1437487" y="374650"/>
                </a:lnTo>
                <a:close/>
              </a:path>
              <a:path w="1707514" h="453389">
                <a:moveTo>
                  <a:pt x="1409153" y="367411"/>
                </a:moveTo>
                <a:lnTo>
                  <a:pt x="1387919" y="361950"/>
                </a:lnTo>
                <a:lnTo>
                  <a:pt x="1389761" y="354863"/>
                </a:lnTo>
                <a:lnTo>
                  <a:pt x="1410995" y="360311"/>
                </a:lnTo>
                <a:lnTo>
                  <a:pt x="1409153" y="367411"/>
                </a:lnTo>
                <a:close/>
              </a:path>
              <a:path w="1707514" h="453389">
                <a:moveTo>
                  <a:pt x="1380832" y="360172"/>
                </a:moveTo>
                <a:lnTo>
                  <a:pt x="1359598" y="354711"/>
                </a:lnTo>
                <a:lnTo>
                  <a:pt x="1361427" y="347611"/>
                </a:lnTo>
                <a:lnTo>
                  <a:pt x="1382661" y="353072"/>
                </a:lnTo>
                <a:lnTo>
                  <a:pt x="1380832" y="360172"/>
                </a:lnTo>
                <a:close/>
              </a:path>
              <a:path w="1707514" h="453389">
                <a:moveTo>
                  <a:pt x="1352499" y="352920"/>
                </a:moveTo>
                <a:lnTo>
                  <a:pt x="1331264" y="347472"/>
                </a:lnTo>
                <a:lnTo>
                  <a:pt x="1333106" y="340372"/>
                </a:lnTo>
                <a:lnTo>
                  <a:pt x="1354340" y="345833"/>
                </a:lnTo>
                <a:lnTo>
                  <a:pt x="1352499" y="352920"/>
                </a:lnTo>
                <a:close/>
              </a:path>
              <a:path w="1707514" h="453389">
                <a:moveTo>
                  <a:pt x="1324178" y="345681"/>
                </a:moveTo>
                <a:lnTo>
                  <a:pt x="1302943" y="340220"/>
                </a:lnTo>
                <a:lnTo>
                  <a:pt x="1304772" y="333133"/>
                </a:lnTo>
                <a:lnTo>
                  <a:pt x="1326007" y="338582"/>
                </a:lnTo>
                <a:lnTo>
                  <a:pt x="1324178" y="345681"/>
                </a:lnTo>
                <a:close/>
              </a:path>
              <a:path w="1707514" h="453389">
                <a:moveTo>
                  <a:pt x="1295895" y="338442"/>
                </a:moveTo>
                <a:lnTo>
                  <a:pt x="1274610" y="332981"/>
                </a:lnTo>
                <a:lnTo>
                  <a:pt x="1276451" y="325882"/>
                </a:lnTo>
                <a:lnTo>
                  <a:pt x="1297686" y="331342"/>
                </a:lnTo>
                <a:lnTo>
                  <a:pt x="1295895" y="338442"/>
                </a:lnTo>
                <a:close/>
              </a:path>
              <a:path w="1707514" h="453389">
                <a:moveTo>
                  <a:pt x="1267574" y="331190"/>
                </a:moveTo>
                <a:lnTo>
                  <a:pt x="1246289" y="325742"/>
                </a:lnTo>
                <a:lnTo>
                  <a:pt x="1248117" y="318642"/>
                </a:lnTo>
                <a:lnTo>
                  <a:pt x="1269352" y="324103"/>
                </a:lnTo>
                <a:lnTo>
                  <a:pt x="1267574" y="331190"/>
                </a:lnTo>
                <a:close/>
              </a:path>
              <a:path w="1707514" h="453389">
                <a:moveTo>
                  <a:pt x="1239240" y="323951"/>
                </a:moveTo>
                <a:lnTo>
                  <a:pt x="1217955" y="318490"/>
                </a:lnTo>
                <a:lnTo>
                  <a:pt x="1219796" y="311403"/>
                </a:lnTo>
                <a:lnTo>
                  <a:pt x="1241031" y="316864"/>
                </a:lnTo>
                <a:lnTo>
                  <a:pt x="1239240" y="323951"/>
                </a:lnTo>
                <a:close/>
              </a:path>
              <a:path w="1707514" h="453389">
                <a:moveTo>
                  <a:pt x="1210919" y="316712"/>
                </a:moveTo>
                <a:lnTo>
                  <a:pt x="1189634" y="311251"/>
                </a:lnTo>
                <a:lnTo>
                  <a:pt x="1191463" y="304164"/>
                </a:lnTo>
                <a:lnTo>
                  <a:pt x="1212697" y="309613"/>
                </a:lnTo>
                <a:lnTo>
                  <a:pt x="1210919" y="316712"/>
                </a:lnTo>
                <a:close/>
              </a:path>
              <a:path w="1707514" h="453389">
                <a:moveTo>
                  <a:pt x="1182585" y="309460"/>
                </a:moveTo>
                <a:lnTo>
                  <a:pt x="1161300" y="304012"/>
                </a:lnTo>
                <a:lnTo>
                  <a:pt x="1163142" y="296913"/>
                </a:lnTo>
                <a:lnTo>
                  <a:pt x="1184376" y="302374"/>
                </a:lnTo>
                <a:lnTo>
                  <a:pt x="1182585" y="309460"/>
                </a:lnTo>
                <a:close/>
              </a:path>
              <a:path w="1707514" h="453389">
                <a:moveTo>
                  <a:pt x="1154264" y="302221"/>
                </a:moveTo>
                <a:lnTo>
                  <a:pt x="1133030" y="296760"/>
                </a:lnTo>
                <a:lnTo>
                  <a:pt x="1134808" y="289725"/>
                </a:lnTo>
                <a:lnTo>
                  <a:pt x="1156042" y="295135"/>
                </a:lnTo>
                <a:lnTo>
                  <a:pt x="1154264" y="302221"/>
                </a:lnTo>
                <a:close/>
              </a:path>
              <a:path w="1707514" h="453389">
                <a:moveTo>
                  <a:pt x="1125931" y="294982"/>
                </a:moveTo>
                <a:lnTo>
                  <a:pt x="1104696" y="289521"/>
                </a:lnTo>
                <a:lnTo>
                  <a:pt x="1106487" y="282473"/>
                </a:lnTo>
                <a:lnTo>
                  <a:pt x="1127721" y="287883"/>
                </a:lnTo>
                <a:lnTo>
                  <a:pt x="1125931" y="294982"/>
                </a:lnTo>
                <a:close/>
              </a:path>
              <a:path w="1707514" h="453389">
                <a:moveTo>
                  <a:pt x="1097610" y="287743"/>
                </a:moveTo>
                <a:lnTo>
                  <a:pt x="1076375" y="282282"/>
                </a:lnTo>
                <a:lnTo>
                  <a:pt x="1078166" y="275234"/>
                </a:lnTo>
                <a:lnTo>
                  <a:pt x="1099388" y="280644"/>
                </a:lnTo>
                <a:lnTo>
                  <a:pt x="1097610" y="287743"/>
                </a:lnTo>
                <a:close/>
              </a:path>
              <a:path w="1707514" h="453389">
                <a:moveTo>
                  <a:pt x="1069276" y="280492"/>
                </a:moveTo>
                <a:lnTo>
                  <a:pt x="1048042" y="275043"/>
                </a:lnTo>
                <a:lnTo>
                  <a:pt x="1049832" y="267995"/>
                </a:lnTo>
                <a:lnTo>
                  <a:pt x="1071067" y="273405"/>
                </a:lnTo>
                <a:lnTo>
                  <a:pt x="1069276" y="280492"/>
                </a:lnTo>
                <a:close/>
              </a:path>
              <a:path w="1707514" h="453389">
                <a:moveTo>
                  <a:pt x="1040955" y="273253"/>
                </a:moveTo>
                <a:lnTo>
                  <a:pt x="1019721" y="267792"/>
                </a:lnTo>
                <a:lnTo>
                  <a:pt x="1021511" y="260756"/>
                </a:lnTo>
                <a:lnTo>
                  <a:pt x="1042733" y="266153"/>
                </a:lnTo>
                <a:lnTo>
                  <a:pt x="1040955" y="273253"/>
                </a:lnTo>
                <a:close/>
              </a:path>
              <a:path w="1707514" h="453389">
                <a:moveTo>
                  <a:pt x="1012621" y="266014"/>
                </a:moveTo>
                <a:lnTo>
                  <a:pt x="991400" y="260553"/>
                </a:lnTo>
                <a:lnTo>
                  <a:pt x="993178" y="253504"/>
                </a:lnTo>
                <a:lnTo>
                  <a:pt x="1014412" y="258914"/>
                </a:lnTo>
                <a:lnTo>
                  <a:pt x="1012621" y="266014"/>
                </a:lnTo>
                <a:close/>
              </a:path>
              <a:path w="1707514" h="453389">
                <a:moveTo>
                  <a:pt x="984300" y="258762"/>
                </a:moveTo>
                <a:lnTo>
                  <a:pt x="963066" y="253314"/>
                </a:lnTo>
                <a:lnTo>
                  <a:pt x="964857" y="246265"/>
                </a:lnTo>
                <a:lnTo>
                  <a:pt x="986091" y="251675"/>
                </a:lnTo>
                <a:lnTo>
                  <a:pt x="984300" y="258762"/>
                </a:lnTo>
                <a:close/>
              </a:path>
              <a:path w="1707514" h="453389">
                <a:moveTo>
                  <a:pt x="955967" y="251523"/>
                </a:moveTo>
                <a:lnTo>
                  <a:pt x="934745" y="246062"/>
                </a:lnTo>
                <a:lnTo>
                  <a:pt x="936523" y="239026"/>
                </a:lnTo>
                <a:lnTo>
                  <a:pt x="957757" y="244424"/>
                </a:lnTo>
                <a:lnTo>
                  <a:pt x="955967" y="251523"/>
                </a:lnTo>
                <a:close/>
              </a:path>
              <a:path w="1707514" h="453389">
                <a:moveTo>
                  <a:pt x="927646" y="244284"/>
                </a:moveTo>
                <a:lnTo>
                  <a:pt x="906411" y="238823"/>
                </a:lnTo>
                <a:lnTo>
                  <a:pt x="908202" y="231775"/>
                </a:lnTo>
                <a:lnTo>
                  <a:pt x="929487" y="237185"/>
                </a:lnTo>
                <a:lnTo>
                  <a:pt x="927646" y="244284"/>
                </a:lnTo>
                <a:close/>
              </a:path>
              <a:path w="1707514" h="453389">
                <a:moveTo>
                  <a:pt x="899325" y="237032"/>
                </a:moveTo>
                <a:lnTo>
                  <a:pt x="878090" y="231584"/>
                </a:lnTo>
                <a:lnTo>
                  <a:pt x="879868" y="224536"/>
                </a:lnTo>
                <a:lnTo>
                  <a:pt x="901153" y="229946"/>
                </a:lnTo>
                <a:lnTo>
                  <a:pt x="899325" y="237032"/>
                </a:lnTo>
                <a:close/>
              </a:path>
              <a:path w="1707514" h="453389">
                <a:moveTo>
                  <a:pt x="870991" y="229793"/>
                </a:moveTo>
                <a:lnTo>
                  <a:pt x="849757" y="224332"/>
                </a:lnTo>
                <a:lnTo>
                  <a:pt x="851547" y="217297"/>
                </a:lnTo>
                <a:lnTo>
                  <a:pt x="872832" y="222694"/>
                </a:lnTo>
                <a:lnTo>
                  <a:pt x="870991" y="229793"/>
                </a:lnTo>
                <a:close/>
              </a:path>
              <a:path w="1707514" h="453389">
                <a:moveTo>
                  <a:pt x="842670" y="222554"/>
                </a:moveTo>
                <a:lnTo>
                  <a:pt x="821436" y="217144"/>
                </a:lnTo>
                <a:lnTo>
                  <a:pt x="823213" y="210045"/>
                </a:lnTo>
                <a:lnTo>
                  <a:pt x="844499" y="215455"/>
                </a:lnTo>
                <a:lnTo>
                  <a:pt x="842670" y="222554"/>
                </a:lnTo>
                <a:close/>
              </a:path>
              <a:path w="1707514" h="453389">
                <a:moveTo>
                  <a:pt x="814336" y="215303"/>
                </a:moveTo>
                <a:lnTo>
                  <a:pt x="793102" y="209905"/>
                </a:lnTo>
                <a:lnTo>
                  <a:pt x="794893" y="202806"/>
                </a:lnTo>
                <a:lnTo>
                  <a:pt x="816178" y="208216"/>
                </a:lnTo>
                <a:lnTo>
                  <a:pt x="814336" y="215303"/>
                </a:lnTo>
                <a:close/>
              </a:path>
              <a:path w="1707514" h="453389">
                <a:moveTo>
                  <a:pt x="786015" y="208064"/>
                </a:moveTo>
                <a:lnTo>
                  <a:pt x="764781" y="202653"/>
                </a:lnTo>
                <a:lnTo>
                  <a:pt x="766559" y="195567"/>
                </a:lnTo>
                <a:lnTo>
                  <a:pt x="787844" y="200964"/>
                </a:lnTo>
                <a:lnTo>
                  <a:pt x="786015" y="208064"/>
                </a:lnTo>
                <a:close/>
              </a:path>
              <a:path w="1707514" h="453389">
                <a:moveTo>
                  <a:pt x="757682" y="200825"/>
                </a:moveTo>
                <a:lnTo>
                  <a:pt x="736447" y="195414"/>
                </a:lnTo>
                <a:lnTo>
                  <a:pt x="738289" y="188315"/>
                </a:lnTo>
                <a:lnTo>
                  <a:pt x="759523" y="193725"/>
                </a:lnTo>
                <a:lnTo>
                  <a:pt x="757682" y="200825"/>
                </a:lnTo>
                <a:close/>
              </a:path>
              <a:path w="1707514" h="453389">
                <a:moveTo>
                  <a:pt x="729361" y="193573"/>
                </a:moveTo>
                <a:lnTo>
                  <a:pt x="708126" y="188175"/>
                </a:lnTo>
                <a:lnTo>
                  <a:pt x="709955" y="181076"/>
                </a:lnTo>
                <a:lnTo>
                  <a:pt x="731189" y="186486"/>
                </a:lnTo>
                <a:lnTo>
                  <a:pt x="729361" y="193573"/>
                </a:lnTo>
                <a:close/>
              </a:path>
              <a:path w="1707514" h="453389">
                <a:moveTo>
                  <a:pt x="701027" y="186334"/>
                </a:moveTo>
                <a:lnTo>
                  <a:pt x="679792" y="180924"/>
                </a:lnTo>
                <a:lnTo>
                  <a:pt x="681634" y="173837"/>
                </a:lnTo>
                <a:lnTo>
                  <a:pt x="702868" y="179247"/>
                </a:lnTo>
                <a:lnTo>
                  <a:pt x="701027" y="186334"/>
                </a:lnTo>
                <a:close/>
              </a:path>
              <a:path w="1707514" h="453389">
                <a:moveTo>
                  <a:pt x="672706" y="179095"/>
                </a:moveTo>
                <a:lnTo>
                  <a:pt x="651471" y="173685"/>
                </a:lnTo>
                <a:lnTo>
                  <a:pt x="653300" y="166585"/>
                </a:lnTo>
                <a:lnTo>
                  <a:pt x="674535" y="171996"/>
                </a:lnTo>
                <a:lnTo>
                  <a:pt x="672706" y="179095"/>
                </a:lnTo>
                <a:close/>
              </a:path>
              <a:path w="1707514" h="453389">
                <a:moveTo>
                  <a:pt x="644372" y="171856"/>
                </a:moveTo>
                <a:lnTo>
                  <a:pt x="623138" y="166446"/>
                </a:lnTo>
                <a:lnTo>
                  <a:pt x="624979" y="159346"/>
                </a:lnTo>
                <a:lnTo>
                  <a:pt x="646214" y="164757"/>
                </a:lnTo>
                <a:lnTo>
                  <a:pt x="644372" y="171856"/>
                </a:lnTo>
                <a:close/>
              </a:path>
              <a:path w="1707514" h="453389">
                <a:moveTo>
                  <a:pt x="616051" y="164604"/>
                </a:moveTo>
                <a:lnTo>
                  <a:pt x="594817" y="159194"/>
                </a:lnTo>
                <a:lnTo>
                  <a:pt x="596658" y="152107"/>
                </a:lnTo>
                <a:lnTo>
                  <a:pt x="617880" y="157518"/>
                </a:lnTo>
                <a:lnTo>
                  <a:pt x="616051" y="164604"/>
                </a:lnTo>
                <a:close/>
              </a:path>
              <a:path w="1707514" h="453389">
                <a:moveTo>
                  <a:pt x="587717" y="157365"/>
                </a:moveTo>
                <a:lnTo>
                  <a:pt x="566483" y="151955"/>
                </a:lnTo>
                <a:lnTo>
                  <a:pt x="568325" y="144868"/>
                </a:lnTo>
                <a:lnTo>
                  <a:pt x="589559" y="150266"/>
                </a:lnTo>
                <a:lnTo>
                  <a:pt x="587717" y="157365"/>
                </a:lnTo>
                <a:close/>
              </a:path>
              <a:path w="1707514" h="453389">
                <a:moveTo>
                  <a:pt x="559447" y="150126"/>
                </a:moveTo>
                <a:lnTo>
                  <a:pt x="538162" y="144716"/>
                </a:lnTo>
                <a:lnTo>
                  <a:pt x="540003" y="137617"/>
                </a:lnTo>
                <a:lnTo>
                  <a:pt x="561225" y="143027"/>
                </a:lnTo>
                <a:lnTo>
                  <a:pt x="559447" y="150126"/>
                </a:lnTo>
                <a:close/>
              </a:path>
              <a:path w="1707514" h="453389">
                <a:moveTo>
                  <a:pt x="531113" y="142875"/>
                </a:moveTo>
                <a:lnTo>
                  <a:pt x="509841" y="137464"/>
                </a:lnTo>
                <a:lnTo>
                  <a:pt x="511670" y="130378"/>
                </a:lnTo>
                <a:lnTo>
                  <a:pt x="532904" y="135839"/>
                </a:lnTo>
                <a:lnTo>
                  <a:pt x="531113" y="142875"/>
                </a:lnTo>
                <a:close/>
              </a:path>
              <a:path w="1707514" h="453389">
                <a:moveTo>
                  <a:pt x="502793" y="135636"/>
                </a:moveTo>
                <a:lnTo>
                  <a:pt x="481507" y="130225"/>
                </a:lnTo>
                <a:lnTo>
                  <a:pt x="483349" y="123139"/>
                </a:lnTo>
                <a:lnTo>
                  <a:pt x="504583" y="128587"/>
                </a:lnTo>
                <a:lnTo>
                  <a:pt x="502793" y="135636"/>
                </a:lnTo>
                <a:close/>
              </a:path>
              <a:path w="1707514" h="453389">
                <a:moveTo>
                  <a:pt x="474459" y="128397"/>
                </a:moveTo>
                <a:lnTo>
                  <a:pt x="453186" y="122986"/>
                </a:lnTo>
                <a:lnTo>
                  <a:pt x="455015" y="115887"/>
                </a:lnTo>
                <a:lnTo>
                  <a:pt x="476250" y="121348"/>
                </a:lnTo>
                <a:lnTo>
                  <a:pt x="474459" y="128397"/>
                </a:lnTo>
                <a:close/>
              </a:path>
              <a:path w="1707514" h="453389">
                <a:moveTo>
                  <a:pt x="446138" y="121145"/>
                </a:moveTo>
                <a:lnTo>
                  <a:pt x="424853" y="115747"/>
                </a:lnTo>
                <a:lnTo>
                  <a:pt x="426694" y="108648"/>
                </a:lnTo>
                <a:lnTo>
                  <a:pt x="447928" y="114109"/>
                </a:lnTo>
                <a:lnTo>
                  <a:pt x="446138" y="121145"/>
                </a:lnTo>
                <a:close/>
              </a:path>
              <a:path w="1707514" h="453389">
                <a:moveTo>
                  <a:pt x="417804" y="113906"/>
                </a:moveTo>
                <a:lnTo>
                  <a:pt x="396582" y="108496"/>
                </a:lnTo>
                <a:lnTo>
                  <a:pt x="398360" y="101409"/>
                </a:lnTo>
                <a:lnTo>
                  <a:pt x="419595" y="106857"/>
                </a:lnTo>
                <a:lnTo>
                  <a:pt x="417804" y="113906"/>
                </a:lnTo>
                <a:close/>
              </a:path>
              <a:path w="1707514" h="453389">
                <a:moveTo>
                  <a:pt x="389483" y="106667"/>
                </a:moveTo>
                <a:lnTo>
                  <a:pt x="368249" y="101257"/>
                </a:lnTo>
                <a:lnTo>
                  <a:pt x="370039" y="94157"/>
                </a:lnTo>
                <a:lnTo>
                  <a:pt x="391274" y="99618"/>
                </a:lnTo>
                <a:lnTo>
                  <a:pt x="389483" y="106667"/>
                </a:lnTo>
                <a:close/>
              </a:path>
              <a:path w="1707514" h="453389">
                <a:moveTo>
                  <a:pt x="361162" y="99415"/>
                </a:moveTo>
                <a:lnTo>
                  <a:pt x="339928" y="94018"/>
                </a:lnTo>
                <a:lnTo>
                  <a:pt x="341706" y="86918"/>
                </a:lnTo>
                <a:lnTo>
                  <a:pt x="362940" y="92379"/>
                </a:lnTo>
                <a:lnTo>
                  <a:pt x="361162" y="99415"/>
                </a:lnTo>
                <a:close/>
              </a:path>
              <a:path w="1707514" h="453389">
                <a:moveTo>
                  <a:pt x="332828" y="92176"/>
                </a:moveTo>
                <a:lnTo>
                  <a:pt x="311594" y="86766"/>
                </a:lnTo>
                <a:lnTo>
                  <a:pt x="313385" y="79679"/>
                </a:lnTo>
                <a:lnTo>
                  <a:pt x="334619" y="85128"/>
                </a:lnTo>
                <a:lnTo>
                  <a:pt x="332828" y="92176"/>
                </a:lnTo>
                <a:close/>
              </a:path>
              <a:path w="1707514" h="453389">
                <a:moveTo>
                  <a:pt x="304507" y="84937"/>
                </a:moveTo>
                <a:lnTo>
                  <a:pt x="283273" y="79527"/>
                </a:lnTo>
                <a:lnTo>
                  <a:pt x="285051" y="72428"/>
                </a:lnTo>
                <a:lnTo>
                  <a:pt x="306285" y="77889"/>
                </a:lnTo>
                <a:lnTo>
                  <a:pt x="304507" y="84937"/>
                </a:lnTo>
                <a:close/>
              </a:path>
              <a:path w="1707514" h="453389">
                <a:moveTo>
                  <a:pt x="276174" y="77685"/>
                </a:moveTo>
                <a:lnTo>
                  <a:pt x="254939" y="72288"/>
                </a:lnTo>
                <a:lnTo>
                  <a:pt x="256730" y="65189"/>
                </a:lnTo>
                <a:lnTo>
                  <a:pt x="277964" y="70650"/>
                </a:lnTo>
                <a:lnTo>
                  <a:pt x="276174" y="77685"/>
                </a:lnTo>
                <a:close/>
              </a:path>
              <a:path w="1707514" h="453389">
                <a:moveTo>
                  <a:pt x="247853" y="70446"/>
                </a:moveTo>
                <a:lnTo>
                  <a:pt x="226618" y="65036"/>
                </a:lnTo>
                <a:lnTo>
                  <a:pt x="228396" y="57950"/>
                </a:lnTo>
                <a:lnTo>
                  <a:pt x="249631" y="63398"/>
                </a:lnTo>
                <a:lnTo>
                  <a:pt x="247853" y="70446"/>
                </a:lnTo>
                <a:close/>
              </a:path>
              <a:path w="1707514" h="453389">
                <a:moveTo>
                  <a:pt x="219519" y="63207"/>
                </a:moveTo>
                <a:lnTo>
                  <a:pt x="198285" y="57797"/>
                </a:lnTo>
                <a:lnTo>
                  <a:pt x="200075" y="50698"/>
                </a:lnTo>
                <a:lnTo>
                  <a:pt x="221310" y="56159"/>
                </a:lnTo>
                <a:lnTo>
                  <a:pt x="219519" y="63207"/>
                </a:lnTo>
                <a:close/>
              </a:path>
              <a:path w="1707514" h="453389">
                <a:moveTo>
                  <a:pt x="191198" y="56006"/>
                </a:moveTo>
                <a:lnTo>
                  <a:pt x="169964" y="50558"/>
                </a:lnTo>
                <a:lnTo>
                  <a:pt x="171742" y="43459"/>
                </a:lnTo>
                <a:lnTo>
                  <a:pt x="193027" y="48920"/>
                </a:lnTo>
                <a:lnTo>
                  <a:pt x="191198" y="56006"/>
                </a:lnTo>
                <a:close/>
              </a:path>
              <a:path w="1707514" h="453389">
                <a:moveTo>
                  <a:pt x="162864" y="48768"/>
                </a:moveTo>
                <a:lnTo>
                  <a:pt x="141630" y="43306"/>
                </a:lnTo>
                <a:lnTo>
                  <a:pt x="143421" y="36220"/>
                </a:lnTo>
                <a:lnTo>
                  <a:pt x="164706" y="41681"/>
                </a:lnTo>
                <a:lnTo>
                  <a:pt x="162864" y="48768"/>
                </a:lnTo>
                <a:close/>
              </a:path>
              <a:path w="1707514" h="453389">
                <a:moveTo>
                  <a:pt x="134543" y="41529"/>
                </a:moveTo>
                <a:lnTo>
                  <a:pt x="113309" y="36068"/>
                </a:lnTo>
                <a:lnTo>
                  <a:pt x="115100" y="28981"/>
                </a:lnTo>
                <a:lnTo>
                  <a:pt x="136372" y="34429"/>
                </a:lnTo>
                <a:lnTo>
                  <a:pt x="134543" y="41529"/>
                </a:lnTo>
                <a:close/>
              </a:path>
              <a:path w="1707514" h="453389">
                <a:moveTo>
                  <a:pt x="106210" y="34289"/>
                </a:moveTo>
                <a:lnTo>
                  <a:pt x="84975" y="28829"/>
                </a:lnTo>
                <a:lnTo>
                  <a:pt x="86766" y="21729"/>
                </a:lnTo>
                <a:lnTo>
                  <a:pt x="108051" y="27190"/>
                </a:lnTo>
                <a:lnTo>
                  <a:pt x="106210" y="34289"/>
                </a:lnTo>
                <a:close/>
              </a:path>
              <a:path w="1707514" h="453389">
                <a:moveTo>
                  <a:pt x="77889" y="27038"/>
                </a:moveTo>
                <a:lnTo>
                  <a:pt x="56654" y="21589"/>
                </a:lnTo>
                <a:lnTo>
                  <a:pt x="58445" y="14490"/>
                </a:lnTo>
                <a:lnTo>
                  <a:pt x="79717" y="19951"/>
                </a:lnTo>
                <a:lnTo>
                  <a:pt x="77889" y="27038"/>
                </a:lnTo>
                <a:close/>
              </a:path>
              <a:path w="1707514" h="453389">
                <a:moveTo>
                  <a:pt x="49555" y="19799"/>
                </a:moveTo>
                <a:lnTo>
                  <a:pt x="28333" y="14338"/>
                </a:lnTo>
                <a:lnTo>
                  <a:pt x="30162" y="7251"/>
                </a:lnTo>
                <a:lnTo>
                  <a:pt x="51396" y="12700"/>
                </a:lnTo>
                <a:lnTo>
                  <a:pt x="49555" y="19799"/>
                </a:lnTo>
                <a:close/>
              </a:path>
              <a:path w="1707514" h="453389">
                <a:moveTo>
                  <a:pt x="21234" y="12560"/>
                </a:moveTo>
                <a:lnTo>
                  <a:pt x="0" y="7099"/>
                </a:lnTo>
                <a:lnTo>
                  <a:pt x="1841" y="0"/>
                </a:lnTo>
                <a:lnTo>
                  <a:pt x="23063" y="5461"/>
                </a:lnTo>
                <a:lnTo>
                  <a:pt x="21234" y="12560"/>
                </a:lnTo>
                <a:close/>
              </a:path>
            </a:pathLst>
          </a:custGeom>
          <a:solidFill>
            <a:srgbClr val="00A4E4">
              <a:alpha val="9685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26671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6309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6309">
                <a:spcBef>
                  <a:spcPts val="64"/>
                </a:spcBef>
              </a:pPr>
              <a:t>199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541" y="2362911"/>
            <a:ext cx="76053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i="1" spc="-65" dirty="0">
                <a:solidFill>
                  <a:srgbClr val="636B85"/>
                </a:solidFill>
                <a:latin typeface="Garamond"/>
                <a:cs typeface="Garamond"/>
              </a:rPr>
              <a:t>THE </a:t>
            </a:r>
            <a:r>
              <a:rPr sz="5400" i="1" spc="-140" dirty="0">
                <a:solidFill>
                  <a:srgbClr val="636B85"/>
                </a:solidFill>
                <a:latin typeface="Garamond"/>
                <a:cs typeface="Garamond"/>
              </a:rPr>
              <a:t>OVERALL</a:t>
            </a:r>
            <a:r>
              <a:rPr sz="5400" i="1" spc="-455" dirty="0">
                <a:solidFill>
                  <a:srgbClr val="636B85"/>
                </a:solidFill>
                <a:latin typeface="Garamond"/>
                <a:cs typeface="Garamond"/>
              </a:rPr>
              <a:t> </a:t>
            </a:r>
            <a:r>
              <a:rPr sz="5400" i="1" spc="-90" dirty="0">
                <a:solidFill>
                  <a:srgbClr val="636B85"/>
                </a:solidFill>
                <a:latin typeface="Garamond"/>
                <a:cs typeface="Garamond"/>
              </a:rPr>
              <a:t>PICTURE</a:t>
            </a:r>
            <a:endParaRPr sz="54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8540" y="3514725"/>
            <a:ext cx="147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Get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it</a:t>
            </a:r>
            <a:r>
              <a:rPr sz="2400" i="1" spc="-9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right…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462280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Backup, </a:t>
            </a:r>
            <a:r>
              <a:rPr spc="-85" dirty="0"/>
              <a:t>Purge,</a:t>
            </a:r>
            <a:r>
              <a:rPr spc="-345" dirty="0"/>
              <a:t> </a:t>
            </a:r>
            <a:r>
              <a:rPr spc="-90" dirty="0"/>
              <a:t>Compact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456385"/>
            <a:ext cx="74326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903595" algn="l"/>
              </a:tabLst>
            </a:pPr>
            <a:r>
              <a:rPr sz="2400" i="1" dirty="0">
                <a:latin typeface="Garamond"/>
                <a:cs typeface="Garamond"/>
              </a:rPr>
              <a:t>A lot </a:t>
            </a:r>
            <a:r>
              <a:rPr sz="2400" i="1" spc="-5" dirty="0">
                <a:latin typeface="Garamond"/>
                <a:cs typeface="Garamond"/>
              </a:rPr>
              <a:t>happens inside AEM </a:t>
            </a:r>
            <a:r>
              <a:rPr sz="2400" i="1" spc="-10" dirty="0">
                <a:latin typeface="Garamond"/>
                <a:cs typeface="Garamond"/>
              </a:rPr>
              <a:t>and </a:t>
            </a:r>
            <a:r>
              <a:rPr sz="2400" i="1" dirty="0">
                <a:latin typeface="Garamond"/>
                <a:cs typeface="Garamond"/>
              </a:rPr>
              <a:t>is </a:t>
            </a:r>
            <a:r>
              <a:rPr sz="2400" i="1" spc="5" dirty="0">
                <a:latin typeface="Garamond"/>
                <a:cs typeface="Garamond"/>
              </a:rPr>
              <a:t>prone </a:t>
            </a:r>
            <a:r>
              <a:rPr sz="2400" i="1" dirty="0">
                <a:latin typeface="Garamond"/>
                <a:cs typeface="Garamond"/>
              </a:rPr>
              <a:t>to</a:t>
            </a:r>
            <a:r>
              <a:rPr sz="2400" i="1" spc="85" dirty="0">
                <a:latin typeface="Garamond"/>
                <a:cs typeface="Garamond"/>
              </a:rPr>
              <a:t> </a:t>
            </a:r>
            <a:r>
              <a:rPr sz="2400" i="1" spc="5" dirty="0">
                <a:latin typeface="Garamond"/>
                <a:cs typeface="Garamond"/>
              </a:rPr>
              <a:t>corruption</a:t>
            </a:r>
            <a:r>
              <a:rPr sz="2400" i="1" spc="35" dirty="0">
                <a:latin typeface="Garamond"/>
                <a:cs typeface="Garamond"/>
              </a:rPr>
              <a:t> </a:t>
            </a:r>
            <a:r>
              <a:rPr sz="2400" i="1" dirty="0">
                <a:latin typeface="Garamond"/>
                <a:cs typeface="Garamond"/>
              </a:rPr>
              <a:t>if	</a:t>
            </a:r>
            <a:r>
              <a:rPr sz="2400" i="1" spc="-5" dirty="0">
                <a:latin typeface="Garamond"/>
                <a:cs typeface="Garamond"/>
              </a:rPr>
              <a:t>not</a:t>
            </a:r>
            <a:r>
              <a:rPr sz="2400" i="1" spc="-55" dirty="0">
                <a:latin typeface="Garamond"/>
                <a:cs typeface="Garamond"/>
              </a:rPr>
              <a:t> </a:t>
            </a:r>
            <a:r>
              <a:rPr sz="2400" i="1" spc="-5" dirty="0">
                <a:latin typeface="Garamond"/>
                <a:cs typeface="Garamond"/>
              </a:rPr>
              <a:t>maintained</a:t>
            </a:r>
            <a:endParaRPr sz="2400">
              <a:latin typeface="Garamond"/>
              <a:cs typeface="Garamond"/>
            </a:endParaRPr>
          </a:p>
          <a:p>
            <a:pPr marL="12700">
              <a:spcBef>
                <a:spcPts val="5"/>
              </a:spcBef>
            </a:pPr>
            <a:r>
              <a:rPr sz="2400" i="1" dirty="0">
                <a:latin typeface="Garamond"/>
                <a:cs typeface="Garamond"/>
              </a:rPr>
              <a:t>properly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2602992"/>
            <a:ext cx="0" cy="3950970"/>
          </a:xfrm>
          <a:custGeom>
            <a:avLst/>
            <a:gdLst/>
            <a:ahLst/>
            <a:cxnLst/>
            <a:rect l="l" t="t" r="r" b="b"/>
            <a:pathLst>
              <a:path h="3950970">
                <a:moveTo>
                  <a:pt x="0" y="0"/>
                </a:moveTo>
                <a:lnTo>
                  <a:pt x="0" y="3950728"/>
                </a:lnTo>
              </a:path>
            </a:pathLst>
          </a:custGeom>
          <a:ln w="9144">
            <a:solidFill>
              <a:srgbClr val="F6E9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90444" y="6019801"/>
            <a:ext cx="942340" cy="305853"/>
          </a:xfrm>
          <a:prstGeom prst="rect">
            <a:avLst/>
          </a:prstGeom>
          <a:solidFill>
            <a:srgbClr val="ECD2B6"/>
          </a:solidFill>
        </p:spPr>
        <p:txBody>
          <a:bodyPr vert="horz" wrap="square" lIns="0" tIns="28575" rIns="0" bIns="0" rtlCol="0">
            <a:spAutoFit/>
          </a:bodyPr>
          <a:lstStyle/>
          <a:p>
            <a:pPr marL="92075">
              <a:spcBef>
                <a:spcPts val="225"/>
              </a:spcBef>
            </a:pPr>
            <a:r>
              <a:rPr b="1" dirty="0">
                <a:solidFill>
                  <a:srgbClr val="435E40"/>
                </a:solidFill>
                <a:latin typeface="Garamond"/>
                <a:cs typeface="Garamond"/>
              </a:rPr>
              <a:t>Backup</a:t>
            </a:r>
            <a:endParaRPr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4435" y="6019801"/>
            <a:ext cx="769620" cy="305853"/>
          </a:xfrm>
          <a:prstGeom prst="rect">
            <a:avLst/>
          </a:prstGeom>
          <a:solidFill>
            <a:srgbClr val="ECD2B6"/>
          </a:solidFill>
        </p:spPr>
        <p:txBody>
          <a:bodyPr vert="horz" wrap="square" lIns="0" tIns="28575" rIns="0" bIns="0" rtlCol="0">
            <a:spAutoFit/>
          </a:bodyPr>
          <a:lstStyle/>
          <a:p>
            <a:pPr marL="92075">
              <a:spcBef>
                <a:spcPts val="225"/>
              </a:spcBef>
            </a:pPr>
            <a:r>
              <a:rPr b="1" dirty="0">
                <a:solidFill>
                  <a:srgbClr val="435E40"/>
                </a:solidFill>
                <a:latin typeface="Garamond"/>
                <a:cs typeface="Garamond"/>
              </a:rPr>
              <a:t>Purge</a:t>
            </a:r>
            <a:endParaRPr>
              <a:latin typeface="Garamond"/>
              <a:cs typeface="Garamon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8201" y="6019801"/>
            <a:ext cx="1077595" cy="305853"/>
          </a:xfrm>
          <a:prstGeom prst="rect">
            <a:avLst/>
          </a:prstGeom>
          <a:solidFill>
            <a:srgbClr val="ECD2B6"/>
          </a:solidFill>
        </p:spPr>
        <p:txBody>
          <a:bodyPr vert="horz" wrap="square" lIns="0" tIns="28575" rIns="0" bIns="0" rtlCol="0">
            <a:spAutoFit/>
          </a:bodyPr>
          <a:lstStyle/>
          <a:p>
            <a:pPr marL="92075">
              <a:spcBef>
                <a:spcPts val="225"/>
              </a:spcBef>
            </a:pPr>
            <a:r>
              <a:rPr b="1" dirty="0">
                <a:solidFill>
                  <a:srgbClr val="435E40"/>
                </a:solidFill>
                <a:latin typeface="Garamond"/>
                <a:cs typeface="Garamond"/>
              </a:rPr>
              <a:t>Compact</a:t>
            </a:r>
            <a:endParaRPr>
              <a:latin typeface="Garamond"/>
              <a:cs typeface="Garamon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2590800"/>
            <a:ext cx="0" cy="3950970"/>
          </a:xfrm>
          <a:custGeom>
            <a:avLst/>
            <a:gdLst/>
            <a:ahLst/>
            <a:cxnLst/>
            <a:rect l="l" t="t" r="r" b="b"/>
            <a:pathLst>
              <a:path h="3950970">
                <a:moveTo>
                  <a:pt x="0" y="0"/>
                </a:moveTo>
                <a:lnTo>
                  <a:pt x="0" y="3950728"/>
                </a:lnTo>
              </a:path>
            </a:pathLst>
          </a:custGeom>
          <a:ln w="9144">
            <a:solidFill>
              <a:srgbClr val="F6E9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3741" y="2526920"/>
            <a:ext cx="2493645" cy="3258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marR="33655" indent="-182880">
              <a:spcBef>
                <a:spcPts val="10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AEM backup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is  copying the file</a:t>
            </a:r>
            <a:r>
              <a:rPr sz="2000" spc="-3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system</a:t>
            </a:r>
            <a:endParaRPr sz="2000">
              <a:latin typeface="Garamond"/>
              <a:cs typeface="Garamond"/>
            </a:endParaRPr>
          </a:p>
          <a:p>
            <a:pPr marL="194945" marR="508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  <a:tab pos="128397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Repository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structure</a:t>
            </a:r>
            <a:r>
              <a:rPr sz="2000" spc="-7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to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align</a:t>
            </a:r>
            <a:r>
              <a:rPr sz="2000" spc="2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with	backup  policy</a:t>
            </a:r>
            <a:endParaRPr sz="2000">
              <a:latin typeface="Garamond"/>
              <a:cs typeface="Garamond"/>
            </a:endParaRPr>
          </a:p>
          <a:p>
            <a:pPr marL="194945" marR="7747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Provision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additional  systems to </a:t>
            </a:r>
            <a:r>
              <a:rPr sz="2000" spc="20" dirty="0">
                <a:solidFill>
                  <a:srgbClr val="435E40"/>
                </a:solidFill>
                <a:latin typeface="Garamond"/>
                <a:cs typeface="Garamond"/>
              </a:rPr>
              <a:t>run</a:t>
            </a:r>
            <a:r>
              <a:rPr sz="2000" spc="-10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backup  on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if</a:t>
            </a:r>
            <a:r>
              <a:rPr sz="2000" spc="26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preferred</a:t>
            </a:r>
            <a:endParaRPr sz="2000">
              <a:latin typeface="Garamond"/>
              <a:cs typeface="Garamond"/>
            </a:endParaRPr>
          </a:p>
          <a:p>
            <a:pPr marL="19558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Plan separate</a:t>
            </a:r>
            <a:r>
              <a:rPr sz="2000" spc="-5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backups</a:t>
            </a:r>
            <a:endParaRPr sz="2000">
              <a:latin typeface="Garamond"/>
              <a:cs typeface="Garamond"/>
            </a:endParaRPr>
          </a:p>
          <a:p>
            <a:pPr marL="194945">
              <a:spcBef>
                <a:spcPts val="5"/>
              </a:spcBef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for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author and</a:t>
            </a:r>
            <a:r>
              <a:rPr sz="2000" spc="-5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publish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56175" y="2526920"/>
            <a:ext cx="2340610" cy="3197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marR="140970" indent="-182880">
              <a:spcBef>
                <a:spcPts val="10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20" dirty="0">
                <a:solidFill>
                  <a:srgbClr val="435E40"/>
                </a:solidFill>
                <a:latin typeface="Garamond"/>
                <a:cs typeface="Garamond"/>
              </a:rPr>
              <a:t>Version,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workflows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and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audit logs</a:t>
            </a:r>
            <a:r>
              <a:rPr sz="2000" spc="-8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needs  to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</a:t>
            </a: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purged</a:t>
            </a:r>
            <a:endParaRPr sz="2000">
              <a:latin typeface="Garamond"/>
              <a:cs typeface="Garamond"/>
            </a:endParaRPr>
          </a:p>
          <a:p>
            <a:pPr marL="194945" marR="92075" indent="-182880" algn="just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Finalize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purge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policy  and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configure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purge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activities</a:t>
            </a:r>
            <a:endParaRPr sz="2000">
              <a:latin typeface="Garamond"/>
              <a:cs typeface="Garamond"/>
            </a:endParaRPr>
          </a:p>
          <a:p>
            <a:pPr marL="194945" marR="508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10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repository</a:t>
            </a:r>
            <a:r>
              <a:rPr sz="2000" spc="-9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would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quickly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grow to a 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huge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size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if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not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for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purging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75828" y="2526920"/>
            <a:ext cx="2418080" cy="3197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marR="317500" indent="-182880">
              <a:spcBef>
                <a:spcPts val="10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This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requires</a:t>
            </a:r>
            <a:r>
              <a:rPr sz="2000" spc="-12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AEM  downtime.</a:t>
            </a:r>
            <a:endParaRPr sz="2000">
              <a:latin typeface="Garamond"/>
              <a:cs typeface="Garamond"/>
            </a:endParaRPr>
          </a:p>
          <a:p>
            <a:pPr marL="195580" marR="508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Best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approach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is to</a:t>
            </a:r>
            <a:r>
              <a:rPr sz="2000" spc="-10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do  it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on one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instance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and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clone that instance to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other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instances  (publish)</a:t>
            </a:r>
            <a:endParaRPr sz="2000">
              <a:latin typeface="Garamond"/>
              <a:cs typeface="Garamond"/>
            </a:endParaRPr>
          </a:p>
          <a:p>
            <a:pPr marL="195580" marR="5969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Keep the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publish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instance</a:t>
            </a:r>
            <a:r>
              <a:rPr sz="2000" spc="-4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homogenous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(identical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clones)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1" y="1628292"/>
            <a:ext cx="3490088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References collected from the</a:t>
            </a:r>
            <a:r>
              <a:rPr sz="1588" spc="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DataStore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-205655"/>
            <a:ext cx="4114224" cy="2724146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2687984" algn="l"/>
              </a:tabLst>
            </a:pPr>
            <a:r>
              <a:rPr spc="14" dirty="0">
                <a:solidFill>
                  <a:srgbClr val="FFFFFF"/>
                </a:solidFill>
              </a:rPr>
              <a:t>Shared DataStore </a:t>
            </a:r>
            <a:r>
              <a:rPr spc="23" dirty="0">
                <a:solidFill>
                  <a:srgbClr val="FFFFFF"/>
                </a:solidFill>
              </a:rPr>
              <a:t>GC	</a:t>
            </a:r>
            <a:r>
              <a:rPr spc="14" dirty="0">
                <a:solidFill>
                  <a:srgbClr val="FFFFFF"/>
                </a:solidFill>
              </a:rPr>
              <a:t>Sweep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Phase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18660" y="3662990"/>
            <a:ext cx="1458622" cy="1145689"/>
            <a:chOff x="3057779" y="4036072"/>
            <a:chExt cx="1607185" cy="1262380"/>
          </a:xfrm>
        </p:grpSpPr>
        <p:sp>
          <p:nvSpPr>
            <p:cNvPr id="12" name="object 12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11"/>
                  </a:move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73921" y="41123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2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216874"/>
            <a:ext cx="2597972" cy="2582988"/>
            <a:chOff x="6351384" y="2442667"/>
            <a:chExt cx="2862580" cy="2846070"/>
          </a:xfrm>
        </p:grpSpPr>
        <p:sp>
          <p:nvSpPr>
            <p:cNvPr id="16" name="object 16"/>
            <p:cNvSpPr/>
            <p:nvPr/>
          </p:nvSpPr>
          <p:spPr>
            <a:xfrm>
              <a:off x="6360909" y="2452192"/>
              <a:ext cx="2843530" cy="2827020"/>
            </a:xfrm>
            <a:custGeom>
              <a:avLst/>
              <a:gdLst/>
              <a:ahLst/>
              <a:cxnLst/>
              <a:rect l="l" t="t" r="r" b="b"/>
              <a:pathLst>
                <a:path w="2843529" h="2827020">
                  <a:moveTo>
                    <a:pt x="2372220" y="2826892"/>
                  </a:moveTo>
                  <a:lnTo>
                    <a:pt x="471195" y="2826892"/>
                  </a:lnTo>
                  <a:lnTo>
                    <a:pt x="423016" y="2824460"/>
                  </a:lnTo>
                  <a:lnTo>
                    <a:pt x="376228" y="2817320"/>
                  </a:lnTo>
                  <a:lnTo>
                    <a:pt x="331070" y="2805710"/>
                  </a:lnTo>
                  <a:lnTo>
                    <a:pt x="287778" y="2789866"/>
                  </a:lnTo>
                  <a:lnTo>
                    <a:pt x="246589" y="2770026"/>
                  </a:lnTo>
                  <a:lnTo>
                    <a:pt x="207739" y="2746426"/>
                  </a:lnTo>
                  <a:lnTo>
                    <a:pt x="171465" y="2719303"/>
                  </a:lnTo>
                  <a:lnTo>
                    <a:pt x="138004" y="2688894"/>
                  </a:lnTo>
                  <a:lnTo>
                    <a:pt x="107593" y="2655436"/>
                  </a:lnTo>
                  <a:lnTo>
                    <a:pt x="80468" y="2619166"/>
                  </a:lnTo>
                  <a:lnTo>
                    <a:pt x="56867" y="2580320"/>
                  </a:lnTo>
                  <a:lnTo>
                    <a:pt x="37026" y="2539135"/>
                  </a:lnTo>
                  <a:lnTo>
                    <a:pt x="21182" y="2495849"/>
                  </a:lnTo>
                  <a:lnTo>
                    <a:pt x="9572" y="2450698"/>
                  </a:lnTo>
                  <a:lnTo>
                    <a:pt x="2432" y="2403918"/>
                  </a:lnTo>
                  <a:lnTo>
                    <a:pt x="0" y="2355748"/>
                  </a:lnTo>
                  <a:lnTo>
                    <a:pt x="0" y="471144"/>
                  </a:lnTo>
                  <a:lnTo>
                    <a:pt x="2432" y="422972"/>
                  </a:lnTo>
                  <a:lnTo>
                    <a:pt x="9572" y="376191"/>
                  </a:lnTo>
                  <a:lnTo>
                    <a:pt x="21182" y="331039"/>
                  </a:lnTo>
                  <a:lnTo>
                    <a:pt x="37026" y="287752"/>
                  </a:lnTo>
                  <a:lnTo>
                    <a:pt x="56867" y="246567"/>
                  </a:lnTo>
                  <a:lnTo>
                    <a:pt x="80468" y="207721"/>
                  </a:lnTo>
                  <a:lnTo>
                    <a:pt x="107593" y="171451"/>
                  </a:lnTo>
                  <a:lnTo>
                    <a:pt x="138004" y="137993"/>
                  </a:lnTo>
                  <a:lnTo>
                    <a:pt x="171465" y="107585"/>
                  </a:lnTo>
                  <a:lnTo>
                    <a:pt x="207739" y="80462"/>
                  </a:lnTo>
                  <a:lnTo>
                    <a:pt x="246589" y="56863"/>
                  </a:lnTo>
                  <a:lnTo>
                    <a:pt x="287778" y="37024"/>
                  </a:lnTo>
                  <a:lnTo>
                    <a:pt x="331070" y="21181"/>
                  </a:lnTo>
                  <a:lnTo>
                    <a:pt x="376228" y="9571"/>
                  </a:lnTo>
                  <a:lnTo>
                    <a:pt x="423016" y="2432"/>
                  </a:lnTo>
                  <a:lnTo>
                    <a:pt x="471195" y="0"/>
                  </a:lnTo>
                  <a:lnTo>
                    <a:pt x="2372220" y="0"/>
                  </a:lnTo>
                  <a:lnTo>
                    <a:pt x="2420392" y="2432"/>
                  </a:lnTo>
                  <a:lnTo>
                    <a:pt x="2467173" y="9571"/>
                  </a:lnTo>
                  <a:lnTo>
                    <a:pt x="2512325" y="21181"/>
                  </a:lnTo>
                  <a:lnTo>
                    <a:pt x="2555612" y="37024"/>
                  </a:lnTo>
                  <a:lnTo>
                    <a:pt x="2596797" y="56863"/>
                  </a:lnTo>
                  <a:lnTo>
                    <a:pt x="2635643" y="80462"/>
                  </a:lnTo>
                  <a:lnTo>
                    <a:pt x="2671913" y="107585"/>
                  </a:lnTo>
                  <a:lnTo>
                    <a:pt x="2705371" y="137993"/>
                  </a:lnTo>
                  <a:lnTo>
                    <a:pt x="2735779" y="171451"/>
                  </a:lnTo>
                  <a:lnTo>
                    <a:pt x="2762901" y="207721"/>
                  </a:lnTo>
                  <a:lnTo>
                    <a:pt x="2786501" y="246567"/>
                  </a:lnTo>
                  <a:lnTo>
                    <a:pt x="2806340" y="287752"/>
                  </a:lnTo>
                  <a:lnTo>
                    <a:pt x="2822183" y="331039"/>
                  </a:lnTo>
                  <a:lnTo>
                    <a:pt x="2833793" y="376191"/>
                  </a:lnTo>
                  <a:lnTo>
                    <a:pt x="2840932" y="422972"/>
                  </a:lnTo>
                  <a:lnTo>
                    <a:pt x="2843364" y="471144"/>
                  </a:lnTo>
                  <a:lnTo>
                    <a:pt x="2843364" y="2355748"/>
                  </a:lnTo>
                  <a:lnTo>
                    <a:pt x="2840932" y="2403918"/>
                  </a:lnTo>
                  <a:lnTo>
                    <a:pt x="2833793" y="2450698"/>
                  </a:lnTo>
                  <a:lnTo>
                    <a:pt x="2822183" y="2495849"/>
                  </a:lnTo>
                  <a:lnTo>
                    <a:pt x="2806340" y="2539135"/>
                  </a:lnTo>
                  <a:lnTo>
                    <a:pt x="2786501" y="2580320"/>
                  </a:lnTo>
                  <a:lnTo>
                    <a:pt x="2762901" y="2619166"/>
                  </a:lnTo>
                  <a:lnTo>
                    <a:pt x="2735779" y="2655436"/>
                  </a:lnTo>
                  <a:lnTo>
                    <a:pt x="2705371" y="2688894"/>
                  </a:lnTo>
                  <a:lnTo>
                    <a:pt x="2671913" y="2719303"/>
                  </a:lnTo>
                  <a:lnTo>
                    <a:pt x="2635643" y="2746426"/>
                  </a:lnTo>
                  <a:lnTo>
                    <a:pt x="2596797" y="2770026"/>
                  </a:lnTo>
                  <a:lnTo>
                    <a:pt x="2555612" y="2789866"/>
                  </a:lnTo>
                  <a:lnTo>
                    <a:pt x="2512325" y="2805710"/>
                  </a:lnTo>
                  <a:lnTo>
                    <a:pt x="2467173" y="2817320"/>
                  </a:lnTo>
                  <a:lnTo>
                    <a:pt x="2420392" y="2824460"/>
                  </a:lnTo>
                  <a:lnTo>
                    <a:pt x="2372220" y="2826892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452192"/>
              <a:ext cx="2843530" cy="2827020"/>
            </a:xfrm>
            <a:custGeom>
              <a:avLst/>
              <a:gdLst/>
              <a:ahLst/>
              <a:cxnLst/>
              <a:rect l="l" t="t" r="r" b="b"/>
              <a:pathLst>
                <a:path w="2843529" h="2827020">
                  <a:moveTo>
                    <a:pt x="0" y="471144"/>
                  </a:moveTo>
                  <a:lnTo>
                    <a:pt x="2432" y="422972"/>
                  </a:lnTo>
                  <a:lnTo>
                    <a:pt x="9572" y="376191"/>
                  </a:lnTo>
                  <a:lnTo>
                    <a:pt x="21182" y="331039"/>
                  </a:lnTo>
                  <a:lnTo>
                    <a:pt x="37026" y="287752"/>
                  </a:lnTo>
                  <a:lnTo>
                    <a:pt x="56867" y="246567"/>
                  </a:lnTo>
                  <a:lnTo>
                    <a:pt x="80468" y="207721"/>
                  </a:lnTo>
                  <a:lnTo>
                    <a:pt x="107593" y="171451"/>
                  </a:lnTo>
                  <a:lnTo>
                    <a:pt x="138004" y="137993"/>
                  </a:lnTo>
                  <a:lnTo>
                    <a:pt x="171465" y="107585"/>
                  </a:lnTo>
                  <a:lnTo>
                    <a:pt x="207739" y="80462"/>
                  </a:lnTo>
                  <a:lnTo>
                    <a:pt x="246589" y="56863"/>
                  </a:lnTo>
                  <a:lnTo>
                    <a:pt x="287778" y="37024"/>
                  </a:lnTo>
                  <a:lnTo>
                    <a:pt x="331070" y="21181"/>
                  </a:lnTo>
                  <a:lnTo>
                    <a:pt x="376228" y="9571"/>
                  </a:lnTo>
                  <a:lnTo>
                    <a:pt x="423016" y="2432"/>
                  </a:lnTo>
                  <a:lnTo>
                    <a:pt x="471195" y="0"/>
                  </a:lnTo>
                  <a:lnTo>
                    <a:pt x="2372220" y="0"/>
                  </a:lnTo>
                  <a:lnTo>
                    <a:pt x="2420392" y="2432"/>
                  </a:lnTo>
                  <a:lnTo>
                    <a:pt x="2467173" y="9571"/>
                  </a:lnTo>
                  <a:lnTo>
                    <a:pt x="2512325" y="21181"/>
                  </a:lnTo>
                  <a:lnTo>
                    <a:pt x="2555612" y="37024"/>
                  </a:lnTo>
                  <a:lnTo>
                    <a:pt x="2596797" y="56863"/>
                  </a:lnTo>
                  <a:lnTo>
                    <a:pt x="2635643" y="80462"/>
                  </a:lnTo>
                  <a:lnTo>
                    <a:pt x="2671913" y="107585"/>
                  </a:lnTo>
                  <a:lnTo>
                    <a:pt x="2705371" y="137993"/>
                  </a:lnTo>
                  <a:lnTo>
                    <a:pt x="2735779" y="171451"/>
                  </a:lnTo>
                  <a:lnTo>
                    <a:pt x="2762901" y="207721"/>
                  </a:lnTo>
                  <a:lnTo>
                    <a:pt x="2786501" y="246567"/>
                  </a:lnTo>
                  <a:lnTo>
                    <a:pt x="2806340" y="287752"/>
                  </a:lnTo>
                  <a:lnTo>
                    <a:pt x="2822183" y="331039"/>
                  </a:lnTo>
                  <a:lnTo>
                    <a:pt x="2833793" y="376191"/>
                  </a:lnTo>
                  <a:lnTo>
                    <a:pt x="2840932" y="422972"/>
                  </a:lnTo>
                  <a:lnTo>
                    <a:pt x="2843364" y="471144"/>
                  </a:lnTo>
                  <a:lnTo>
                    <a:pt x="2843364" y="2355748"/>
                  </a:lnTo>
                  <a:lnTo>
                    <a:pt x="2840932" y="2403918"/>
                  </a:lnTo>
                  <a:lnTo>
                    <a:pt x="2833793" y="2450698"/>
                  </a:lnTo>
                  <a:lnTo>
                    <a:pt x="2822183" y="2495849"/>
                  </a:lnTo>
                  <a:lnTo>
                    <a:pt x="2806340" y="2539135"/>
                  </a:lnTo>
                  <a:lnTo>
                    <a:pt x="2786501" y="2580320"/>
                  </a:lnTo>
                  <a:lnTo>
                    <a:pt x="2762901" y="2619166"/>
                  </a:lnTo>
                  <a:lnTo>
                    <a:pt x="2735779" y="2655436"/>
                  </a:lnTo>
                  <a:lnTo>
                    <a:pt x="2705371" y="2688894"/>
                  </a:lnTo>
                  <a:lnTo>
                    <a:pt x="2671913" y="2719303"/>
                  </a:lnTo>
                  <a:lnTo>
                    <a:pt x="2635643" y="2746426"/>
                  </a:lnTo>
                  <a:lnTo>
                    <a:pt x="2596797" y="2770026"/>
                  </a:lnTo>
                  <a:lnTo>
                    <a:pt x="2555612" y="2789866"/>
                  </a:lnTo>
                  <a:lnTo>
                    <a:pt x="2512325" y="2805710"/>
                  </a:lnTo>
                  <a:lnTo>
                    <a:pt x="2467173" y="2817320"/>
                  </a:lnTo>
                  <a:lnTo>
                    <a:pt x="2420392" y="2824460"/>
                  </a:lnTo>
                  <a:lnTo>
                    <a:pt x="2372220" y="2826892"/>
                  </a:lnTo>
                  <a:lnTo>
                    <a:pt x="471195" y="2826892"/>
                  </a:lnTo>
                  <a:lnTo>
                    <a:pt x="423016" y="2824460"/>
                  </a:lnTo>
                  <a:lnTo>
                    <a:pt x="376228" y="2817320"/>
                  </a:lnTo>
                  <a:lnTo>
                    <a:pt x="331070" y="2805710"/>
                  </a:lnTo>
                  <a:lnTo>
                    <a:pt x="287778" y="2789866"/>
                  </a:lnTo>
                  <a:lnTo>
                    <a:pt x="246589" y="2770026"/>
                  </a:lnTo>
                  <a:lnTo>
                    <a:pt x="207739" y="2746426"/>
                  </a:lnTo>
                  <a:lnTo>
                    <a:pt x="171465" y="2719303"/>
                  </a:lnTo>
                  <a:lnTo>
                    <a:pt x="138004" y="2688894"/>
                  </a:lnTo>
                  <a:lnTo>
                    <a:pt x="107593" y="2655436"/>
                  </a:lnTo>
                  <a:lnTo>
                    <a:pt x="80468" y="2619166"/>
                  </a:lnTo>
                  <a:lnTo>
                    <a:pt x="56867" y="2580320"/>
                  </a:lnTo>
                  <a:lnTo>
                    <a:pt x="37026" y="2539135"/>
                  </a:lnTo>
                  <a:lnTo>
                    <a:pt x="21182" y="2495849"/>
                  </a:lnTo>
                  <a:lnTo>
                    <a:pt x="9572" y="2450698"/>
                  </a:lnTo>
                  <a:lnTo>
                    <a:pt x="2432" y="2403918"/>
                  </a:lnTo>
                  <a:lnTo>
                    <a:pt x="0" y="2355748"/>
                  </a:lnTo>
                  <a:lnTo>
                    <a:pt x="0" y="47114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10329" y="2374104"/>
            <a:ext cx="860996" cy="827178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 indent="13255" algn="ctr">
              <a:lnSpc>
                <a:spcPct val="100800"/>
              </a:lnSpc>
              <a:spcBef>
                <a:spcPts val="86"/>
              </a:spcBef>
            </a:pP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e</a:t>
            </a:r>
            <a:r>
              <a:rPr sz="1316" spc="9" dirty="0">
                <a:latin typeface="Times New Roman"/>
                <a:cs typeface="Times New Roman"/>
              </a:rPr>
              <a:t>p</a:t>
            </a:r>
            <a:r>
              <a:rPr sz="1316" dirty="0">
                <a:latin typeface="Times New Roman"/>
                <a:cs typeface="Times New Roman"/>
              </a:rPr>
              <a:t>ository</a:t>
            </a:r>
            <a:r>
              <a:rPr sz="1316" spc="-5" dirty="0">
                <a:latin typeface="Times New Roman"/>
                <a:cs typeface="Times New Roman"/>
              </a:rPr>
              <a:t>-</a:t>
            </a:r>
            <a:r>
              <a:rPr sz="1316" dirty="0">
                <a:latin typeface="Times New Roman"/>
                <a:cs typeface="Times New Roman"/>
              </a:rPr>
              <a:t>1  repository-2  blob-1</a:t>
            </a:r>
            <a:endParaRPr sz="1316">
              <a:latin typeface="Times New Roman"/>
              <a:cs typeface="Times New Roman"/>
            </a:endParaRPr>
          </a:p>
          <a:p>
            <a:pPr marR="39190" algn="ctr">
              <a:spcBef>
                <a:spcPts val="14"/>
              </a:spcBef>
            </a:pPr>
            <a:r>
              <a:rPr sz="1316" dirty="0">
                <a:latin typeface="Times New Roman"/>
                <a:cs typeface="Times New Roman"/>
              </a:rPr>
              <a:t>blob-2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6527" y="3385035"/>
            <a:ext cx="1443062" cy="408602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4782" marR="4611" indent="-13832">
              <a:lnSpc>
                <a:spcPct val="100800"/>
              </a:lnSpc>
              <a:spcBef>
                <a:spcPts val="86"/>
              </a:spcBef>
            </a:pPr>
            <a:r>
              <a:rPr sz="1316" spc="5" dirty="0">
                <a:latin typeface="Times New Roman"/>
                <a:cs typeface="Times New Roman"/>
              </a:rPr>
              <a:t>markedTimestamp-2  ma</a:t>
            </a: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k</a:t>
            </a:r>
            <a:r>
              <a:rPr sz="1316" spc="9" dirty="0">
                <a:latin typeface="Times New Roman"/>
                <a:cs typeface="Times New Roman"/>
              </a:rPr>
              <a:t>e</a:t>
            </a:r>
            <a:r>
              <a:rPr sz="1316" spc="5" dirty="0">
                <a:latin typeface="Times New Roman"/>
                <a:cs typeface="Times New Roman"/>
              </a:rPr>
              <a:t>dTimestamp-1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08727" y="3991594"/>
            <a:ext cx="868487" cy="408602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4782" marR="4611" indent="-13832">
              <a:lnSpc>
                <a:spcPct val="100800"/>
              </a:lnSpc>
              <a:spcBef>
                <a:spcPts val="86"/>
              </a:spcBef>
            </a:pPr>
            <a:r>
              <a:rPr sz="1316" dirty="0">
                <a:latin typeface="Times New Roman"/>
                <a:cs typeface="Times New Roman"/>
              </a:rPr>
              <a:t>references-2  refere</a:t>
            </a:r>
            <a:r>
              <a:rPr sz="1316" spc="-5" dirty="0">
                <a:latin typeface="Times New Roman"/>
                <a:cs typeface="Times New Roman"/>
              </a:rPr>
              <a:t>n</a:t>
            </a:r>
            <a:r>
              <a:rPr sz="1316" spc="5" dirty="0">
                <a:latin typeface="Times New Roman"/>
                <a:cs typeface="Times New Roman"/>
              </a:rPr>
              <a:t>ce</a:t>
            </a:r>
            <a:r>
              <a:rPr sz="1316" spc="-5" dirty="0">
                <a:latin typeface="Times New Roman"/>
                <a:cs typeface="Times New Roman"/>
              </a:rPr>
              <a:t>s-</a:t>
            </a:r>
            <a:r>
              <a:rPr sz="1316" spc="5" dirty="0">
                <a:latin typeface="Times New Roman"/>
                <a:cs typeface="Times New Roman"/>
              </a:rPr>
              <a:t>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4532" y="4609342"/>
            <a:ext cx="695597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DataStore</a:t>
            </a:r>
            <a:endParaRPr sz="1316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18880" y="2217095"/>
            <a:ext cx="2999078" cy="2019940"/>
            <a:chOff x="3058021" y="2442909"/>
            <a:chExt cx="3304540" cy="2225675"/>
          </a:xfrm>
        </p:grpSpPr>
        <p:sp>
          <p:nvSpPr>
            <p:cNvPr id="23" name="object 23"/>
            <p:cNvSpPr/>
            <p:nvPr/>
          </p:nvSpPr>
          <p:spPr>
            <a:xfrm>
              <a:off x="4654892" y="3862336"/>
              <a:ext cx="1708150" cy="806450"/>
            </a:xfrm>
            <a:custGeom>
              <a:avLst/>
              <a:gdLst/>
              <a:ahLst/>
              <a:cxnLst/>
              <a:rect l="l" t="t" r="r" b="b"/>
              <a:pathLst>
                <a:path w="1708150" h="806450">
                  <a:moveTo>
                    <a:pt x="73571" y="774153"/>
                  </a:moveTo>
                  <a:lnTo>
                    <a:pt x="70446" y="767562"/>
                  </a:lnTo>
                  <a:lnTo>
                    <a:pt x="90297" y="758228"/>
                  </a:lnTo>
                  <a:lnTo>
                    <a:pt x="93421" y="764882"/>
                  </a:lnTo>
                  <a:lnTo>
                    <a:pt x="73571" y="774153"/>
                  </a:lnTo>
                  <a:close/>
                </a:path>
                <a:path w="1708150" h="806450">
                  <a:moveTo>
                    <a:pt x="62268" y="806208"/>
                  </a:moveTo>
                  <a:lnTo>
                    <a:pt x="0" y="804659"/>
                  </a:lnTo>
                  <a:lnTo>
                    <a:pt x="38595" y="755802"/>
                  </a:lnTo>
                  <a:lnTo>
                    <a:pt x="48869" y="777671"/>
                  </a:lnTo>
                  <a:lnTo>
                    <a:pt x="66094" y="777671"/>
                  </a:lnTo>
                  <a:lnTo>
                    <a:pt x="51993" y="784326"/>
                  </a:lnTo>
                  <a:lnTo>
                    <a:pt x="62268" y="806208"/>
                  </a:lnTo>
                  <a:close/>
                </a:path>
                <a:path w="1708150" h="806450">
                  <a:moveTo>
                    <a:pt x="66094" y="777671"/>
                  </a:moveTo>
                  <a:lnTo>
                    <a:pt x="48869" y="777671"/>
                  </a:lnTo>
                  <a:lnTo>
                    <a:pt x="63855" y="770686"/>
                  </a:lnTo>
                  <a:lnTo>
                    <a:pt x="66929" y="777278"/>
                  </a:lnTo>
                  <a:lnTo>
                    <a:pt x="66094" y="777671"/>
                  </a:lnTo>
                  <a:close/>
                </a:path>
                <a:path w="1708150" h="806450">
                  <a:moveTo>
                    <a:pt x="100012" y="761758"/>
                  </a:moveTo>
                  <a:lnTo>
                    <a:pt x="96888" y="755154"/>
                  </a:lnTo>
                  <a:lnTo>
                    <a:pt x="116789" y="745832"/>
                  </a:lnTo>
                  <a:lnTo>
                    <a:pt x="119862" y="752424"/>
                  </a:lnTo>
                  <a:lnTo>
                    <a:pt x="100012" y="761758"/>
                  </a:lnTo>
                  <a:close/>
                </a:path>
                <a:path w="1708150" h="806450">
                  <a:moveTo>
                    <a:pt x="126504" y="749300"/>
                  </a:moveTo>
                  <a:lnTo>
                    <a:pt x="123380" y="742708"/>
                  </a:lnTo>
                  <a:lnTo>
                    <a:pt x="143230" y="733374"/>
                  </a:lnTo>
                  <a:lnTo>
                    <a:pt x="146354" y="739978"/>
                  </a:lnTo>
                  <a:lnTo>
                    <a:pt x="126504" y="749300"/>
                  </a:lnTo>
                  <a:close/>
                </a:path>
                <a:path w="1708150" h="806450">
                  <a:moveTo>
                    <a:pt x="152946" y="736904"/>
                  </a:moveTo>
                  <a:lnTo>
                    <a:pt x="149821" y="730250"/>
                  </a:lnTo>
                  <a:lnTo>
                    <a:pt x="169672" y="720928"/>
                  </a:lnTo>
                  <a:lnTo>
                    <a:pt x="172796" y="727570"/>
                  </a:lnTo>
                  <a:lnTo>
                    <a:pt x="152946" y="736904"/>
                  </a:lnTo>
                  <a:close/>
                </a:path>
                <a:path w="1708150" h="806450">
                  <a:moveTo>
                    <a:pt x="179387" y="724446"/>
                  </a:moveTo>
                  <a:lnTo>
                    <a:pt x="176314" y="717854"/>
                  </a:lnTo>
                  <a:lnTo>
                    <a:pt x="196164" y="708520"/>
                  </a:lnTo>
                  <a:lnTo>
                    <a:pt x="199237" y="715124"/>
                  </a:lnTo>
                  <a:lnTo>
                    <a:pt x="179387" y="724446"/>
                  </a:lnTo>
                  <a:close/>
                </a:path>
                <a:path w="1708150" h="806450">
                  <a:moveTo>
                    <a:pt x="205879" y="712050"/>
                  </a:moveTo>
                  <a:lnTo>
                    <a:pt x="202755" y="705396"/>
                  </a:lnTo>
                  <a:lnTo>
                    <a:pt x="222605" y="696074"/>
                  </a:lnTo>
                  <a:lnTo>
                    <a:pt x="225729" y="702716"/>
                  </a:lnTo>
                  <a:lnTo>
                    <a:pt x="205879" y="712050"/>
                  </a:lnTo>
                  <a:close/>
                </a:path>
                <a:path w="1708150" h="806450">
                  <a:moveTo>
                    <a:pt x="232321" y="699592"/>
                  </a:moveTo>
                  <a:lnTo>
                    <a:pt x="229247" y="693000"/>
                  </a:lnTo>
                  <a:lnTo>
                    <a:pt x="249097" y="683666"/>
                  </a:lnTo>
                  <a:lnTo>
                    <a:pt x="252171" y="690270"/>
                  </a:lnTo>
                  <a:lnTo>
                    <a:pt x="232321" y="699592"/>
                  </a:lnTo>
                  <a:close/>
                </a:path>
                <a:path w="1708150" h="806450">
                  <a:moveTo>
                    <a:pt x="258813" y="687184"/>
                  </a:moveTo>
                  <a:lnTo>
                    <a:pt x="255689" y="680542"/>
                  </a:lnTo>
                  <a:lnTo>
                    <a:pt x="275539" y="671220"/>
                  </a:lnTo>
                  <a:lnTo>
                    <a:pt x="278663" y="677862"/>
                  </a:lnTo>
                  <a:lnTo>
                    <a:pt x="258813" y="687184"/>
                  </a:lnTo>
                  <a:close/>
                </a:path>
                <a:path w="1708150" h="806450">
                  <a:moveTo>
                    <a:pt x="285254" y="674738"/>
                  </a:moveTo>
                  <a:lnTo>
                    <a:pt x="282130" y="668134"/>
                  </a:lnTo>
                  <a:lnTo>
                    <a:pt x="301980" y="658812"/>
                  </a:lnTo>
                  <a:lnTo>
                    <a:pt x="305104" y="665416"/>
                  </a:lnTo>
                  <a:lnTo>
                    <a:pt x="285254" y="674738"/>
                  </a:lnTo>
                  <a:close/>
                </a:path>
                <a:path w="1708150" h="806450">
                  <a:moveTo>
                    <a:pt x="311696" y="662292"/>
                  </a:moveTo>
                  <a:lnTo>
                    <a:pt x="308622" y="655688"/>
                  </a:lnTo>
                  <a:lnTo>
                    <a:pt x="328472" y="646366"/>
                  </a:lnTo>
                  <a:lnTo>
                    <a:pt x="331546" y="652957"/>
                  </a:lnTo>
                  <a:lnTo>
                    <a:pt x="311696" y="662292"/>
                  </a:lnTo>
                  <a:close/>
                </a:path>
                <a:path w="1708150" h="806450">
                  <a:moveTo>
                    <a:pt x="338188" y="649884"/>
                  </a:moveTo>
                  <a:lnTo>
                    <a:pt x="335064" y="643242"/>
                  </a:lnTo>
                  <a:lnTo>
                    <a:pt x="354914" y="633958"/>
                  </a:lnTo>
                  <a:lnTo>
                    <a:pt x="358038" y="640562"/>
                  </a:lnTo>
                  <a:lnTo>
                    <a:pt x="338188" y="649884"/>
                  </a:lnTo>
                  <a:close/>
                </a:path>
                <a:path w="1708150" h="806450">
                  <a:moveTo>
                    <a:pt x="364629" y="637425"/>
                  </a:moveTo>
                  <a:lnTo>
                    <a:pt x="361556" y="630834"/>
                  </a:lnTo>
                  <a:lnTo>
                    <a:pt x="381406" y="621512"/>
                  </a:lnTo>
                  <a:lnTo>
                    <a:pt x="384479" y="628103"/>
                  </a:lnTo>
                  <a:lnTo>
                    <a:pt x="364629" y="637425"/>
                  </a:lnTo>
                  <a:close/>
                </a:path>
                <a:path w="1708150" h="806450">
                  <a:moveTo>
                    <a:pt x="391121" y="625030"/>
                  </a:moveTo>
                  <a:lnTo>
                    <a:pt x="387997" y="618375"/>
                  </a:lnTo>
                  <a:lnTo>
                    <a:pt x="407847" y="609053"/>
                  </a:lnTo>
                  <a:lnTo>
                    <a:pt x="410972" y="615708"/>
                  </a:lnTo>
                  <a:lnTo>
                    <a:pt x="391121" y="625030"/>
                  </a:lnTo>
                  <a:close/>
                </a:path>
                <a:path w="1708150" h="806450">
                  <a:moveTo>
                    <a:pt x="417563" y="612571"/>
                  </a:moveTo>
                  <a:lnTo>
                    <a:pt x="414439" y="605980"/>
                  </a:lnTo>
                  <a:lnTo>
                    <a:pt x="434289" y="596658"/>
                  </a:lnTo>
                  <a:lnTo>
                    <a:pt x="437413" y="603250"/>
                  </a:lnTo>
                  <a:lnTo>
                    <a:pt x="417563" y="612571"/>
                  </a:lnTo>
                  <a:close/>
                </a:path>
                <a:path w="1708150" h="806450">
                  <a:moveTo>
                    <a:pt x="444004" y="600176"/>
                  </a:moveTo>
                  <a:lnTo>
                    <a:pt x="440931" y="593521"/>
                  </a:lnTo>
                  <a:lnTo>
                    <a:pt x="460781" y="584200"/>
                  </a:lnTo>
                  <a:lnTo>
                    <a:pt x="463905" y="590854"/>
                  </a:lnTo>
                  <a:lnTo>
                    <a:pt x="444004" y="600176"/>
                  </a:lnTo>
                  <a:close/>
                </a:path>
                <a:path w="1708150" h="806450">
                  <a:moveTo>
                    <a:pt x="470496" y="587717"/>
                  </a:moveTo>
                  <a:lnTo>
                    <a:pt x="467372" y="581126"/>
                  </a:lnTo>
                  <a:lnTo>
                    <a:pt x="487222" y="571804"/>
                  </a:lnTo>
                  <a:lnTo>
                    <a:pt x="490347" y="578396"/>
                  </a:lnTo>
                  <a:lnTo>
                    <a:pt x="470496" y="587717"/>
                  </a:lnTo>
                  <a:close/>
                </a:path>
                <a:path w="1708150" h="806450">
                  <a:moveTo>
                    <a:pt x="496938" y="575271"/>
                  </a:moveTo>
                  <a:lnTo>
                    <a:pt x="493864" y="568667"/>
                  </a:lnTo>
                  <a:lnTo>
                    <a:pt x="513714" y="559346"/>
                  </a:lnTo>
                  <a:lnTo>
                    <a:pt x="516788" y="566000"/>
                  </a:lnTo>
                  <a:lnTo>
                    <a:pt x="496938" y="575271"/>
                  </a:lnTo>
                  <a:close/>
                </a:path>
                <a:path w="1708150" h="806450">
                  <a:moveTo>
                    <a:pt x="523430" y="562863"/>
                  </a:moveTo>
                  <a:lnTo>
                    <a:pt x="520306" y="556272"/>
                  </a:lnTo>
                  <a:lnTo>
                    <a:pt x="540156" y="546950"/>
                  </a:lnTo>
                  <a:lnTo>
                    <a:pt x="543280" y="553542"/>
                  </a:lnTo>
                  <a:lnTo>
                    <a:pt x="523430" y="562863"/>
                  </a:lnTo>
                  <a:close/>
                </a:path>
                <a:path w="1708150" h="806450">
                  <a:moveTo>
                    <a:pt x="549871" y="550418"/>
                  </a:moveTo>
                  <a:lnTo>
                    <a:pt x="546747" y="543813"/>
                  </a:lnTo>
                  <a:lnTo>
                    <a:pt x="566597" y="534492"/>
                  </a:lnTo>
                  <a:lnTo>
                    <a:pt x="569722" y="541096"/>
                  </a:lnTo>
                  <a:lnTo>
                    <a:pt x="549871" y="550418"/>
                  </a:lnTo>
                  <a:close/>
                </a:path>
                <a:path w="1708150" h="806450">
                  <a:moveTo>
                    <a:pt x="576313" y="538010"/>
                  </a:moveTo>
                  <a:lnTo>
                    <a:pt x="573239" y="531368"/>
                  </a:lnTo>
                  <a:lnTo>
                    <a:pt x="593089" y="522046"/>
                  </a:lnTo>
                  <a:lnTo>
                    <a:pt x="596214" y="528688"/>
                  </a:lnTo>
                  <a:lnTo>
                    <a:pt x="576313" y="538010"/>
                  </a:lnTo>
                  <a:close/>
                </a:path>
                <a:path w="1708150" h="806450">
                  <a:moveTo>
                    <a:pt x="602805" y="525564"/>
                  </a:moveTo>
                  <a:lnTo>
                    <a:pt x="599681" y="518960"/>
                  </a:lnTo>
                  <a:lnTo>
                    <a:pt x="619531" y="509638"/>
                  </a:lnTo>
                  <a:lnTo>
                    <a:pt x="622655" y="516242"/>
                  </a:lnTo>
                  <a:lnTo>
                    <a:pt x="602805" y="525564"/>
                  </a:lnTo>
                  <a:close/>
                </a:path>
                <a:path w="1708150" h="806450">
                  <a:moveTo>
                    <a:pt x="629246" y="513156"/>
                  </a:moveTo>
                  <a:lnTo>
                    <a:pt x="626173" y="506514"/>
                  </a:lnTo>
                  <a:lnTo>
                    <a:pt x="646023" y="497192"/>
                  </a:lnTo>
                  <a:lnTo>
                    <a:pt x="649097" y="503834"/>
                  </a:lnTo>
                  <a:lnTo>
                    <a:pt x="629246" y="513156"/>
                  </a:lnTo>
                  <a:close/>
                </a:path>
                <a:path w="1708150" h="806450">
                  <a:moveTo>
                    <a:pt x="655739" y="500710"/>
                  </a:moveTo>
                  <a:lnTo>
                    <a:pt x="652614" y="494106"/>
                  </a:lnTo>
                  <a:lnTo>
                    <a:pt x="672464" y="484784"/>
                  </a:lnTo>
                  <a:lnTo>
                    <a:pt x="675589" y="491375"/>
                  </a:lnTo>
                  <a:lnTo>
                    <a:pt x="655739" y="500710"/>
                  </a:lnTo>
                  <a:close/>
                </a:path>
                <a:path w="1708150" h="806450">
                  <a:moveTo>
                    <a:pt x="682180" y="488302"/>
                  </a:moveTo>
                  <a:lnTo>
                    <a:pt x="679056" y="481660"/>
                  </a:lnTo>
                  <a:lnTo>
                    <a:pt x="698944" y="472325"/>
                  </a:lnTo>
                  <a:lnTo>
                    <a:pt x="702030" y="478980"/>
                  </a:lnTo>
                  <a:lnTo>
                    <a:pt x="682180" y="488302"/>
                  </a:lnTo>
                  <a:close/>
                </a:path>
                <a:path w="1708150" h="806450">
                  <a:moveTo>
                    <a:pt x="708672" y="475856"/>
                  </a:moveTo>
                  <a:lnTo>
                    <a:pt x="705548" y="469252"/>
                  </a:lnTo>
                  <a:lnTo>
                    <a:pt x="725398" y="459930"/>
                  </a:lnTo>
                  <a:lnTo>
                    <a:pt x="728522" y="466521"/>
                  </a:lnTo>
                  <a:lnTo>
                    <a:pt x="708672" y="475856"/>
                  </a:lnTo>
                  <a:close/>
                </a:path>
                <a:path w="1708150" h="806450">
                  <a:moveTo>
                    <a:pt x="735114" y="463397"/>
                  </a:moveTo>
                  <a:lnTo>
                    <a:pt x="731989" y="456806"/>
                  </a:lnTo>
                  <a:lnTo>
                    <a:pt x="751839" y="447471"/>
                  </a:lnTo>
                  <a:lnTo>
                    <a:pt x="754964" y="454075"/>
                  </a:lnTo>
                  <a:lnTo>
                    <a:pt x="735114" y="463397"/>
                  </a:lnTo>
                  <a:close/>
                </a:path>
                <a:path w="1708150" h="806450">
                  <a:moveTo>
                    <a:pt x="761555" y="451002"/>
                  </a:moveTo>
                  <a:lnTo>
                    <a:pt x="758482" y="444347"/>
                  </a:lnTo>
                  <a:lnTo>
                    <a:pt x="778319" y="435076"/>
                  </a:lnTo>
                  <a:lnTo>
                    <a:pt x="781405" y="441667"/>
                  </a:lnTo>
                  <a:lnTo>
                    <a:pt x="761555" y="451002"/>
                  </a:lnTo>
                  <a:close/>
                </a:path>
                <a:path w="1708150" h="806450">
                  <a:moveTo>
                    <a:pt x="788047" y="438543"/>
                  </a:moveTo>
                  <a:lnTo>
                    <a:pt x="784923" y="431952"/>
                  </a:lnTo>
                  <a:lnTo>
                    <a:pt x="804773" y="422617"/>
                  </a:lnTo>
                  <a:lnTo>
                    <a:pt x="807897" y="429221"/>
                  </a:lnTo>
                  <a:lnTo>
                    <a:pt x="788047" y="438543"/>
                  </a:lnTo>
                  <a:close/>
                </a:path>
                <a:path w="1708150" h="806450">
                  <a:moveTo>
                    <a:pt x="814489" y="426148"/>
                  </a:moveTo>
                  <a:lnTo>
                    <a:pt x="811415" y="419493"/>
                  </a:lnTo>
                  <a:lnTo>
                    <a:pt x="831253" y="410171"/>
                  </a:lnTo>
                  <a:lnTo>
                    <a:pt x="834339" y="416813"/>
                  </a:lnTo>
                  <a:lnTo>
                    <a:pt x="814489" y="426148"/>
                  </a:lnTo>
                  <a:close/>
                </a:path>
                <a:path w="1708150" h="806450">
                  <a:moveTo>
                    <a:pt x="840981" y="413689"/>
                  </a:moveTo>
                  <a:lnTo>
                    <a:pt x="837857" y="407098"/>
                  </a:lnTo>
                  <a:lnTo>
                    <a:pt x="857694" y="397763"/>
                  </a:lnTo>
                  <a:lnTo>
                    <a:pt x="860831" y="404368"/>
                  </a:lnTo>
                  <a:lnTo>
                    <a:pt x="840981" y="413689"/>
                  </a:lnTo>
                  <a:close/>
                </a:path>
                <a:path w="1708150" h="806450">
                  <a:moveTo>
                    <a:pt x="867422" y="401294"/>
                  </a:moveTo>
                  <a:lnTo>
                    <a:pt x="864298" y="394639"/>
                  </a:lnTo>
                  <a:lnTo>
                    <a:pt x="884148" y="385318"/>
                  </a:lnTo>
                  <a:lnTo>
                    <a:pt x="887272" y="391960"/>
                  </a:lnTo>
                  <a:lnTo>
                    <a:pt x="867422" y="401294"/>
                  </a:lnTo>
                  <a:close/>
                </a:path>
                <a:path w="1708150" h="806450">
                  <a:moveTo>
                    <a:pt x="893864" y="388835"/>
                  </a:moveTo>
                  <a:lnTo>
                    <a:pt x="890790" y="382244"/>
                  </a:lnTo>
                  <a:lnTo>
                    <a:pt x="910628" y="372910"/>
                  </a:lnTo>
                  <a:lnTo>
                    <a:pt x="913714" y="379514"/>
                  </a:lnTo>
                  <a:lnTo>
                    <a:pt x="893864" y="388835"/>
                  </a:lnTo>
                  <a:close/>
                </a:path>
                <a:path w="1708150" h="806450">
                  <a:moveTo>
                    <a:pt x="920356" y="376389"/>
                  </a:moveTo>
                  <a:lnTo>
                    <a:pt x="917232" y="369785"/>
                  </a:lnTo>
                  <a:lnTo>
                    <a:pt x="937069" y="360464"/>
                  </a:lnTo>
                  <a:lnTo>
                    <a:pt x="940206" y="367106"/>
                  </a:lnTo>
                  <a:lnTo>
                    <a:pt x="920356" y="376389"/>
                  </a:lnTo>
                  <a:close/>
                </a:path>
                <a:path w="1708150" h="806450">
                  <a:moveTo>
                    <a:pt x="946797" y="363982"/>
                  </a:moveTo>
                  <a:lnTo>
                    <a:pt x="943724" y="357390"/>
                  </a:lnTo>
                  <a:lnTo>
                    <a:pt x="963561" y="348056"/>
                  </a:lnTo>
                  <a:lnTo>
                    <a:pt x="966647" y="354660"/>
                  </a:lnTo>
                  <a:lnTo>
                    <a:pt x="946797" y="363982"/>
                  </a:lnTo>
                  <a:close/>
                </a:path>
                <a:path w="1708150" h="806450">
                  <a:moveTo>
                    <a:pt x="973289" y="351536"/>
                  </a:moveTo>
                  <a:lnTo>
                    <a:pt x="970165" y="344932"/>
                  </a:lnTo>
                  <a:lnTo>
                    <a:pt x="990003" y="335610"/>
                  </a:lnTo>
                  <a:lnTo>
                    <a:pt x="993139" y="342201"/>
                  </a:lnTo>
                  <a:lnTo>
                    <a:pt x="973289" y="351536"/>
                  </a:lnTo>
                  <a:close/>
                </a:path>
                <a:path w="1708150" h="806450">
                  <a:moveTo>
                    <a:pt x="999731" y="339128"/>
                  </a:moveTo>
                  <a:lnTo>
                    <a:pt x="996607" y="332486"/>
                  </a:lnTo>
                  <a:lnTo>
                    <a:pt x="1016444" y="323202"/>
                  </a:lnTo>
                  <a:lnTo>
                    <a:pt x="1019581" y="329806"/>
                  </a:lnTo>
                  <a:lnTo>
                    <a:pt x="999731" y="339128"/>
                  </a:lnTo>
                  <a:close/>
                </a:path>
                <a:path w="1708150" h="806450">
                  <a:moveTo>
                    <a:pt x="1026172" y="326682"/>
                  </a:moveTo>
                  <a:lnTo>
                    <a:pt x="1023099" y="320078"/>
                  </a:lnTo>
                  <a:lnTo>
                    <a:pt x="1042936" y="310756"/>
                  </a:lnTo>
                  <a:lnTo>
                    <a:pt x="1046022" y="317347"/>
                  </a:lnTo>
                  <a:lnTo>
                    <a:pt x="1026172" y="326682"/>
                  </a:lnTo>
                  <a:close/>
                </a:path>
                <a:path w="1708150" h="806450">
                  <a:moveTo>
                    <a:pt x="1052664" y="314274"/>
                  </a:moveTo>
                  <a:lnTo>
                    <a:pt x="1049540" y="307632"/>
                  </a:lnTo>
                  <a:lnTo>
                    <a:pt x="1069378" y="298297"/>
                  </a:lnTo>
                  <a:lnTo>
                    <a:pt x="1072514" y="304952"/>
                  </a:lnTo>
                  <a:lnTo>
                    <a:pt x="1052664" y="314274"/>
                  </a:lnTo>
                  <a:close/>
                </a:path>
                <a:path w="1708150" h="806450">
                  <a:moveTo>
                    <a:pt x="1079106" y="301828"/>
                  </a:moveTo>
                  <a:lnTo>
                    <a:pt x="1076032" y="295224"/>
                  </a:lnTo>
                  <a:lnTo>
                    <a:pt x="1095870" y="285902"/>
                  </a:lnTo>
                  <a:lnTo>
                    <a:pt x="1098956" y="292493"/>
                  </a:lnTo>
                  <a:lnTo>
                    <a:pt x="1079106" y="301828"/>
                  </a:lnTo>
                  <a:close/>
                </a:path>
                <a:path w="1708150" h="806450">
                  <a:moveTo>
                    <a:pt x="1105598" y="289420"/>
                  </a:moveTo>
                  <a:lnTo>
                    <a:pt x="1102474" y="282778"/>
                  </a:lnTo>
                  <a:lnTo>
                    <a:pt x="1122311" y="273443"/>
                  </a:lnTo>
                  <a:lnTo>
                    <a:pt x="1125448" y="280098"/>
                  </a:lnTo>
                  <a:lnTo>
                    <a:pt x="1105598" y="289420"/>
                  </a:lnTo>
                  <a:close/>
                </a:path>
                <a:path w="1708150" h="806450">
                  <a:moveTo>
                    <a:pt x="1132039" y="276974"/>
                  </a:moveTo>
                  <a:lnTo>
                    <a:pt x="1128915" y="270370"/>
                  </a:lnTo>
                  <a:lnTo>
                    <a:pt x="1148753" y="261048"/>
                  </a:lnTo>
                  <a:lnTo>
                    <a:pt x="1151889" y="267639"/>
                  </a:lnTo>
                  <a:lnTo>
                    <a:pt x="1132039" y="276974"/>
                  </a:lnTo>
                  <a:close/>
                </a:path>
                <a:path w="1708150" h="806450">
                  <a:moveTo>
                    <a:pt x="1158481" y="264515"/>
                  </a:moveTo>
                  <a:lnTo>
                    <a:pt x="1155407" y="257924"/>
                  </a:lnTo>
                  <a:lnTo>
                    <a:pt x="1175245" y="248589"/>
                  </a:lnTo>
                  <a:lnTo>
                    <a:pt x="1178369" y="255193"/>
                  </a:lnTo>
                  <a:lnTo>
                    <a:pt x="1158481" y="264515"/>
                  </a:lnTo>
                  <a:close/>
                </a:path>
                <a:path w="1708150" h="806450">
                  <a:moveTo>
                    <a:pt x="1184973" y="252120"/>
                  </a:moveTo>
                  <a:lnTo>
                    <a:pt x="1181849" y="245465"/>
                  </a:lnTo>
                  <a:lnTo>
                    <a:pt x="1201686" y="236194"/>
                  </a:lnTo>
                  <a:lnTo>
                    <a:pt x="1204823" y="242785"/>
                  </a:lnTo>
                  <a:lnTo>
                    <a:pt x="1184973" y="252120"/>
                  </a:lnTo>
                  <a:close/>
                </a:path>
                <a:path w="1708150" h="806450">
                  <a:moveTo>
                    <a:pt x="1211414" y="239661"/>
                  </a:moveTo>
                  <a:lnTo>
                    <a:pt x="1208341" y="233070"/>
                  </a:lnTo>
                  <a:lnTo>
                    <a:pt x="1228178" y="223735"/>
                  </a:lnTo>
                  <a:lnTo>
                    <a:pt x="1231264" y="230339"/>
                  </a:lnTo>
                  <a:lnTo>
                    <a:pt x="1211414" y="239661"/>
                  </a:lnTo>
                  <a:close/>
                </a:path>
                <a:path w="1708150" h="806450">
                  <a:moveTo>
                    <a:pt x="1237907" y="227266"/>
                  </a:moveTo>
                  <a:lnTo>
                    <a:pt x="1234782" y="220611"/>
                  </a:lnTo>
                  <a:lnTo>
                    <a:pt x="1254620" y="211289"/>
                  </a:lnTo>
                  <a:lnTo>
                    <a:pt x="1257744" y="217932"/>
                  </a:lnTo>
                  <a:lnTo>
                    <a:pt x="1237907" y="227266"/>
                  </a:lnTo>
                  <a:close/>
                </a:path>
                <a:path w="1708150" h="806450">
                  <a:moveTo>
                    <a:pt x="1264348" y="214807"/>
                  </a:moveTo>
                  <a:lnTo>
                    <a:pt x="1261224" y="208216"/>
                  </a:lnTo>
                  <a:lnTo>
                    <a:pt x="1281112" y="198882"/>
                  </a:lnTo>
                  <a:lnTo>
                    <a:pt x="1284198" y="205486"/>
                  </a:lnTo>
                  <a:lnTo>
                    <a:pt x="1264348" y="214807"/>
                  </a:lnTo>
                  <a:close/>
                </a:path>
                <a:path w="1708150" h="806450">
                  <a:moveTo>
                    <a:pt x="1290840" y="202412"/>
                  </a:moveTo>
                  <a:lnTo>
                    <a:pt x="1287716" y="195757"/>
                  </a:lnTo>
                  <a:lnTo>
                    <a:pt x="1307553" y="186436"/>
                  </a:lnTo>
                  <a:lnTo>
                    <a:pt x="1310678" y="193078"/>
                  </a:lnTo>
                  <a:lnTo>
                    <a:pt x="1290840" y="202412"/>
                  </a:lnTo>
                  <a:close/>
                </a:path>
                <a:path w="1708150" h="806450">
                  <a:moveTo>
                    <a:pt x="1317282" y="189953"/>
                  </a:moveTo>
                  <a:lnTo>
                    <a:pt x="1314157" y="183362"/>
                  </a:lnTo>
                  <a:lnTo>
                    <a:pt x="1333995" y="174028"/>
                  </a:lnTo>
                  <a:lnTo>
                    <a:pt x="1337119" y="180632"/>
                  </a:lnTo>
                  <a:lnTo>
                    <a:pt x="1317282" y="189953"/>
                  </a:lnTo>
                  <a:close/>
                </a:path>
                <a:path w="1708150" h="806450">
                  <a:moveTo>
                    <a:pt x="1343723" y="177507"/>
                  </a:moveTo>
                  <a:lnTo>
                    <a:pt x="1340650" y="170903"/>
                  </a:lnTo>
                  <a:lnTo>
                    <a:pt x="1360487" y="161582"/>
                  </a:lnTo>
                  <a:lnTo>
                    <a:pt x="1363573" y="168224"/>
                  </a:lnTo>
                  <a:lnTo>
                    <a:pt x="1343723" y="177507"/>
                  </a:lnTo>
                  <a:close/>
                </a:path>
                <a:path w="1708150" h="806450">
                  <a:moveTo>
                    <a:pt x="1370215" y="165100"/>
                  </a:moveTo>
                  <a:lnTo>
                    <a:pt x="1367091" y="158508"/>
                  </a:lnTo>
                  <a:lnTo>
                    <a:pt x="1386928" y="149174"/>
                  </a:lnTo>
                  <a:lnTo>
                    <a:pt x="1390053" y="155778"/>
                  </a:lnTo>
                  <a:lnTo>
                    <a:pt x="1370215" y="165100"/>
                  </a:lnTo>
                  <a:close/>
                </a:path>
                <a:path w="1708150" h="806450">
                  <a:moveTo>
                    <a:pt x="1396657" y="152654"/>
                  </a:moveTo>
                  <a:lnTo>
                    <a:pt x="1393532" y="146050"/>
                  </a:lnTo>
                  <a:lnTo>
                    <a:pt x="1413421" y="136728"/>
                  </a:lnTo>
                  <a:lnTo>
                    <a:pt x="1416494" y="143319"/>
                  </a:lnTo>
                  <a:lnTo>
                    <a:pt x="1396657" y="152654"/>
                  </a:lnTo>
                  <a:close/>
                </a:path>
                <a:path w="1708150" h="806450">
                  <a:moveTo>
                    <a:pt x="1423149" y="140246"/>
                  </a:moveTo>
                  <a:lnTo>
                    <a:pt x="1420025" y="133604"/>
                  </a:lnTo>
                  <a:lnTo>
                    <a:pt x="1439862" y="124269"/>
                  </a:lnTo>
                  <a:lnTo>
                    <a:pt x="1442986" y="130924"/>
                  </a:lnTo>
                  <a:lnTo>
                    <a:pt x="1423149" y="140246"/>
                  </a:lnTo>
                  <a:close/>
                </a:path>
                <a:path w="1708150" h="806450">
                  <a:moveTo>
                    <a:pt x="1449590" y="127800"/>
                  </a:moveTo>
                  <a:lnTo>
                    <a:pt x="1446466" y="121196"/>
                  </a:lnTo>
                  <a:lnTo>
                    <a:pt x="1466303" y="111874"/>
                  </a:lnTo>
                  <a:lnTo>
                    <a:pt x="1469428" y="118465"/>
                  </a:lnTo>
                  <a:lnTo>
                    <a:pt x="1449590" y="127800"/>
                  </a:lnTo>
                  <a:close/>
                </a:path>
                <a:path w="1708150" h="806450">
                  <a:moveTo>
                    <a:pt x="1476032" y="115392"/>
                  </a:moveTo>
                  <a:lnTo>
                    <a:pt x="1472958" y="108750"/>
                  </a:lnTo>
                  <a:lnTo>
                    <a:pt x="1492796" y="99415"/>
                  </a:lnTo>
                  <a:lnTo>
                    <a:pt x="1495869" y="106070"/>
                  </a:lnTo>
                  <a:lnTo>
                    <a:pt x="1476032" y="115392"/>
                  </a:lnTo>
                  <a:close/>
                </a:path>
                <a:path w="1708150" h="806450">
                  <a:moveTo>
                    <a:pt x="1502524" y="102946"/>
                  </a:moveTo>
                  <a:lnTo>
                    <a:pt x="1499400" y="96342"/>
                  </a:lnTo>
                  <a:lnTo>
                    <a:pt x="1519237" y="87020"/>
                  </a:lnTo>
                  <a:lnTo>
                    <a:pt x="1522361" y="93611"/>
                  </a:lnTo>
                  <a:lnTo>
                    <a:pt x="1502524" y="102946"/>
                  </a:lnTo>
                  <a:close/>
                </a:path>
                <a:path w="1708150" h="806450">
                  <a:moveTo>
                    <a:pt x="1528965" y="90538"/>
                  </a:moveTo>
                  <a:lnTo>
                    <a:pt x="1525892" y="83896"/>
                  </a:lnTo>
                  <a:lnTo>
                    <a:pt x="1545729" y="74561"/>
                  </a:lnTo>
                  <a:lnTo>
                    <a:pt x="1548803" y="81216"/>
                  </a:lnTo>
                  <a:lnTo>
                    <a:pt x="1528965" y="90538"/>
                  </a:lnTo>
                  <a:close/>
                </a:path>
                <a:path w="1708150" h="806450">
                  <a:moveTo>
                    <a:pt x="1555457" y="78092"/>
                  </a:moveTo>
                  <a:lnTo>
                    <a:pt x="1552333" y="71488"/>
                  </a:lnTo>
                  <a:lnTo>
                    <a:pt x="1572171" y="62166"/>
                  </a:lnTo>
                  <a:lnTo>
                    <a:pt x="1575295" y="68757"/>
                  </a:lnTo>
                  <a:lnTo>
                    <a:pt x="1555457" y="78092"/>
                  </a:lnTo>
                  <a:close/>
                </a:path>
                <a:path w="1708150" h="806450">
                  <a:moveTo>
                    <a:pt x="1581899" y="65633"/>
                  </a:moveTo>
                  <a:lnTo>
                    <a:pt x="1578775" y="59042"/>
                  </a:lnTo>
                  <a:lnTo>
                    <a:pt x="1598612" y="49707"/>
                  </a:lnTo>
                  <a:lnTo>
                    <a:pt x="1601736" y="56311"/>
                  </a:lnTo>
                  <a:lnTo>
                    <a:pt x="1581899" y="65633"/>
                  </a:lnTo>
                  <a:close/>
                </a:path>
                <a:path w="1708150" h="806450">
                  <a:moveTo>
                    <a:pt x="1608340" y="53225"/>
                  </a:moveTo>
                  <a:lnTo>
                    <a:pt x="1605267" y="46583"/>
                  </a:lnTo>
                  <a:lnTo>
                    <a:pt x="1625104" y="37312"/>
                  </a:lnTo>
                  <a:lnTo>
                    <a:pt x="1628178" y="43903"/>
                  </a:lnTo>
                  <a:lnTo>
                    <a:pt x="1608340" y="53225"/>
                  </a:lnTo>
                  <a:close/>
                </a:path>
                <a:path w="1708150" h="806450">
                  <a:moveTo>
                    <a:pt x="1634832" y="40779"/>
                  </a:moveTo>
                  <a:lnTo>
                    <a:pt x="1631708" y="34175"/>
                  </a:lnTo>
                  <a:lnTo>
                    <a:pt x="1651546" y="24853"/>
                  </a:lnTo>
                  <a:lnTo>
                    <a:pt x="1654670" y="31457"/>
                  </a:lnTo>
                  <a:lnTo>
                    <a:pt x="1634832" y="40779"/>
                  </a:lnTo>
                  <a:close/>
                </a:path>
                <a:path w="1708150" h="806450">
                  <a:moveTo>
                    <a:pt x="1661274" y="28371"/>
                  </a:moveTo>
                  <a:lnTo>
                    <a:pt x="1658200" y="21729"/>
                  </a:lnTo>
                  <a:lnTo>
                    <a:pt x="1678038" y="12407"/>
                  </a:lnTo>
                  <a:lnTo>
                    <a:pt x="1681111" y="19050"/>
                  </a:lnTo>
                  <a:lnTo>
                    <a:pt x="1661274" y="28371"/>
                  </a:lnTo>
                  <a:close/>
                </a:path>
                <a:path w="1708150" h="806450">
                  <a:moveTo>
                    <a:pt x="1687766" y="15925"/>
                  </a:moveTo>
                  <a:lnTo>
                    <a:pt x="1684642" y="9321"/>
                  </a:lnTo>
                  <a:lnTo>
                    <a:pt x="1704479" y="0"/>
                  </a:lnTo>
                  <a:lnTo>
                    <a:pt x="1707603" y="6604"/>
                  </a:lnTo>
                  <a:lnTo>
                    <a:pt x="1687766" y="15925"/>
                  </a:lnTo>
                  <a:close/>
                </a:path>
              </a:pathLst>
            </a:custGeom>
            <a:solidFill>
              <a:srgbClr val="00A4E4">
                <a:alpha val="9685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5" name="object 25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62"/>
                  </a:move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87612" y="2666244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26671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6309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6309">
                <a:spcBef>
                  <a:spcPts val="64"/>
                </a:spcBef>
              </a:pPr>
              <a:t>200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1" y="1628292"/>
            <a:ext cx="3269363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Blob ids collected from the</a:t>
            </a:r>
            <a:r>
              <a:rPr sz="1588" spc="3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DataStore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-205655"/>
            <a:ext cx="4114224" cy="2724146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2687984" algn="l"/>
              </a:tabLst>
            </a:pPr>
            <a:r>
              <a:rPr spc="14" dirty="0">
                <a:solidFill>
                  <a:srgbClr val="FFFFFF"/>
                </a:solidFill>
              </a:rPr>
              <a:t>Shared DataStore </a:t>
            </a:r>
            <a:r>
              <a:rPr spc="23" dirty="0">
                <a:solidFill>
                  <a:srgbClr val="FFFFFF"/>
                </a:solidFill>
              </a:rPr>
              <a:t>GC	</a:t>
            </a:r>
            <a:r>
              <a:rPr spc="14" dirty="0">
                <a:solidFill>
                  <a:srgbClr val="FFFFFF"/>
                </a:solidFill>
              </a:rPr>
              <a:t>Sweep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Phase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18660" y="3662990"/>
            <a:ext cx="1458622" cy="1145689"/>
            <a:chOff x="3057779" y="4036072"/>
            <a:chExt cx="1607185" cy="1262380"/>
          </a:xfrm>
        </p:grpSpPr>
        <p:sp>
          <p:nvSpPr>
            <p:cNvPr id="12" name="object 12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11"/>
                  </a:move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73921" y="41123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2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216874"/>
            <a:ext cx="2597972" cy="2582988"/>
            <a:chOff x="6351384" y="2442667"/>
            <a:chExt cx="2862580" cy="2846070"/>
          </a:xfrm>
        </p:grpSpPr>
        <p:sp>
          <p:nvSpPr>
            <p:cNvPr id="16" name="object 16"/>
            <p:cNvSpPr/>
            <p:nvPr/>
          </p:nvSpPr>
          <p:spPr>
            <a:xfrm>
              <a:off x="6360909" y="2452192"/>
              <a:ext cx="2843530" cy="2827020"/>
            </a:xfrm>
            <a:custGeom>
              <a:avLst/>
              <a:gdLst/>
              <a:ahLst/>
              <a:cxnLst/>
              <a:rect l="l" t="t" r="r" b="b"/>
              <a:pathLst>
                <a:path w="2843529" h="2827020">
                  <a:moveTo>
                    <a:pt x="2372220" y="2826892"/>
                  </a:moveTo>
                  <a:lnTo>
                    <a:pt x="471195" y="2826892"/>
                  </a:lnTo>
                  <a:lnTo>
                    <a:pt x="423016" y="2824460"/>
                  </a:lnTo>
                  <a:lnTo>
                    <a:pt x="376228" y="2817320"/>
                  </a:lnTo>
                  <a:lnTo>
                    <a:pt x="331070" y="2805710"/>
                  </a:lnTo>
                  <a:lnTo>
                    <a:pt x="287778" y="2789866"/>
                  </a:lnTo>
                  <a:lnTo>
                    <a:pt x="246589" y="2770026"/>
                  </a:lnTo>
                  <a:lnTo>
                    <a:pt x="207739" y="2746426"/>
                  </a:lnTo>
                  <a:lnTo>
                    <a:pt x="171465" y="2719303"/>
                  </a:lnTo>
                  <a:lnTo>
                    <a:pt x="138004" y="2688894"/>
                  </a:lnTo>
                  <a:lnTo>
                    <a:pt x="107593" y="2655436"/>
                  </a:lnTo>
                  <a:lnTo>
                    <a:pt x="80468" y="2619166"/>
                  </a:lnTo>
                  <a:lnTo>
                    <a:pt x="56867" y="2580320"/>
                  </a:lnTo>
                  <a:lnTo>
                    <a:pt x="37026" y="2539135"/>
                  </a:lnTo>
                  <a:lnTo>
                    <a:pt x="21182" y="2495849"/>
                  </a:lnTo>
                  <a:lnTo>
                    <a:pt x="9572" y="2450698"/>
                  </a:lnTo>
                  <a:lnTo>
                    <a:pt x="2432" y="2403918"/>
                  </a:lnTo>
                  <a:lnTo>
                    <a:pt x="0" y="2355748"/>
                  </a:lnTo>
                  <a:lnTo>
                    <a:pt x="0" y="471144"/>
                  </a:lnTo>
                  <a:lnTo>
                    <a:pt x="2432" y="422972"/>
                  </a:lnTo>
                  <a:lnTo>
                    <a:pt x="9572" y="376191"/>
                  </a:lnTo>
                  <a:lnTo>
                    <a:pt x="21182" y="331039"/>
                  </a:lnTo>
                  <a:lnTo>
                    <a:pt x="37026" y="287752"/>
                  </a:lnTo>
                  <a:lnTo>
                    <a:pt x="56867" y="246567"/>
                  </a:lnTo>
                  <a:lnTo>
                    <a:pt x="80468" y="207721"/>
                  </a:lnTo>
                  <a:lnTo>
                    <a:pt x="107593" y="171451"/>
                  </a:lnTo>
                  <a:lnTo>
                    <a:pt x="138004" y="137993"/>
                  </a:lnTo>
                  <a:lnTo>
                    <a:pt x="171465" y="107585"/>
                  </a:lnTo>
                  <a:lnTo>
                    <a:pt x="207739" y="80462"/>
                  </a:lnTo>
                  <a:lnTo>
                    <a:pt x="246589" y="56863"/>
                  </a:lnTo>
                  <a:lnTo>
                    <a:pt x="287778" y="37024"/>
                  </a:lnTo>
                  <a:lnTo>
                    <a:pt x="331070" y="21181"/>
                  </a:lnTo>
                  <a:lnTo>
                    <a:pt x="376228" y="9571"/>
                  </a:lnTo>
                  <a:lnTo>
                    <a:pt x="423016" y="2432"/>
                  </a:lnTo>
                  <a:lnTo>
                    <a:pt x="471195" y="0"/>
                  </a:lnTo>
                  <a:lnTo>
                    <a:pt x="2372220" y="0"/>
                  </a:lnTo>
                  <a:lnTo>
                    <a:pt x="2420392" y="2432"/>
                  </a:lnTo>
                  <a:lnTo>
                    <a:pt x="2467173" y="9571"/>
                  </a:lnTo>
                  <a:lnTo>
                    <a:pt x="2512325" y="21181"/>
                  </a:lnTo>
                  <a:lnTo>
                    <a:pt x="2555612" y="37024"/>
                  </a:lnTo>
                  <a:lnTo>
                    <a:pt x="2596797" y="56863"/>
                  </a:lnTo>
                  <a:lnTo>
                    <a:pt x="2635643" y="80462"/>
                  </a:lnTo>
                  <a:lnTo>
                    <a:pt x="2671913" y="107585"/>
                  </a:lnTo>
                  <a:lnTo>
                    <a:pt x="2705371" y="137993"/>
                  </a:lnTo>
                  <a:lnTo>
                    <a:pt x="2735779" y="171451"/>
                  </a:lnTo>
                  <a:lnTo>
                    <a:pt x="2762901" y="207721"/>
                  </a:lnTo>
                  <a:lnTo>
                    <a:pt x="2786501" y="246567"/>
                  </a:lnTo>
                  <a:lnTo>
                    <a:pt x="2806340" y="287752"/>
                  </a:lnTo>
                  <a:lnTo>
                    <a:pt x="2822183" y="331039"/>
                  </a:lnTo>
                  <a:lnTo>
                    <a:pt x="2833793" y="376191"/>
                  </a:lnTo>
                  <a:lnTo>
                    <a:pt x="2840932" y="422972"/>
                  </a:lnTo>
                  <a:lnTo>
                    <a:pt x="2843364" y="471144"/>
                  </a:lnTo>
                  <a:lnTo>
                    <a:pt x="2843364" y="2355748"/>
                  </a:lnTo>
                  <a:lnTo>
                    <a:pt x="2840932" y="2403918"/>
                  </a:lnTo>
                  <a:lnTo>
                    <a:pt x="2833793" y="2450698"/>
                  </a:lnTo>
                  <a:lnTo>
                    <a:pt x="2822183" y="2495849"/>
                  </a:lnTo>
                  <a:lnTo>
                    <a:pt x="2806340" y="2539135"/>
                  </a:lnTo>
                  <a:lnTo>
                    <a:pt x="2786501" y="2580320"/>
                  </a:lnTo>
                  <a:lnTo>
                    <a:pt x="2762901" y="2619166"/>
                  </a:lnTo>
                  <a:lnTo>
                    <a:pt x="2735779" y="2655436"/>
                  </a:lnTo>
                  <a:lnTo>
                    <a:pt x="2705371" y="2688894"/>
                  </a:lnTo>
                  <a:lnTo>
                    <a:pt x="2671913" y="2719303"/>
                  </a:lnTo>
                  <a:lnTo>
                    <a:pt x="2635643" y="2746426"/>
                  </a:lnTo>
                  <a:lnTo>
                    <a:pt x="2596797" y="2770026"/>
                  </a:lnTo>
                  <a:lnTo>
                    <a:pt x="2555612" y="2789866"/>
                  </a:lnTo>
                  <a:lnTo>
                    <a:pt x="2512325" y="2805710"/>
                  </a:lnTo>
                  <a:lnTo>
                    <a:pt x="2467173" y="2817320"/>
                  </a:lnTo>
                  <a:lnTo>
                    <a:pt x="2420392" y="2824460"/>
                  </a:lnTo>
                  <a:lnTo>
                    <a:pt x="2372220" y="2826892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452192"/>
              <a:ext cx="2843530" cy="2827020"/>
            </a:xfrm>
            <a:custGeom>
              <a:avLst/>
              <a:gdLst/>
              <a:ahLst/>
              <a:cxnLst/>
              <a:rect l="l" t="t" r="r" b="b"/>
              <a:pathLst>
                <a:path w="2843529" h="2827020">
                  <a:moveTo>
                    <a:pt x="0" y="471144"/>
                  </a:moveTo>
                  <a:lnTo>
                    <a:pt x="2432" y="422972"/>
                  </a:lnTo>
                  <a:lnTo>
                    <a:pt x="9572" y="376191"/>
                  </a:lnTo>
                  <a:lnTo>
                    <a:pt x="21182" y="331039"/>
                  </a:lnTo>
                  <a:lnTo>
                    <a:pt x="37026" y="287752"/>
                  </a:lnTo>
                  <a:lnTo>
                    <a:pt x="56867" y="246567"/>
                  </a:lnTo>
                  <a:lnTo>
                    <a:pt x="80468" y="207721"/>
                  </a:lnTo>
                  <a:lnTo>
                    <a:pt x="107593" y="171451"/>
                  </a:lnTo>
                  <a:lnTo>
                    <a:pt x="138004" y="137993"/>
                  </a:lnTo>
                  <a:lnTo>
                    <a:pt x="171465" y="107585"/>
                  </a:lnTo>
                  <a:lnTo>
                    <a:pt x="207739" y="80462"/>
                  </a:lnTo>
                  <a:lnTo>
                    <a:pt x="246589" y="56863"/>
                  </a:lnTo>
                  <a:lnTo>
                    <a:pt x="287778" y="37024"/>
                  </a:lnTo>
                  <a:lnTo>
                    <a:pt x="331070" y="21181"/>
                  </a:lnTo>
                  <a:lnTo>
                    <a:pt x="376228" y="9571"/>
                  </a:lnTo>
                  <a:lnTo>
                    <a:pt x="423016" y="2432"/>
                  </a:lnTo>
                  <a:lnTo>
                    <a:pt x="471195" y="0"/>
                  </a:lnTo>
                  <a:lnTo>
                    <a:pt x="2372220" y="0"/>
                  </a:lnTo>
                  <a:lnTo>
                    <a:pt x="2420392" y="2432"/>
                  </a:lnTo>
                  <a:lnTo>
                    <a:pt x="2467173" y="9571"/>
                  </a:lnTo>
                  <a:lnTo>
                    <a:pt x="2512325" y="21181"/>
                  </a:lnTo>
                  <a:lnTo>
                    <a:pt x="2555612" y="37024"/>
                  </a:lnTo>
                  <a:lnTo>
                    <a:pt x="2596797" y="56863"/>
                  </a:lnTo>
                  <a:lnTo>
                    <a:pt x="2635643" y="80462"/>
                  </a:lnTo>
                  <a:lnTo>
                    <a:pt x="2671913" y="107585"/>
                  </a:lnTo>
                  <a:lnTo>
                    <a:pt x="2705371" y="137993"/>
                  </a:lnTo>
                  <a:lnTo>
                    <a:pt x="2735779" y="171451"/>
                  </a:lnTo>
                  <a:lnTo>
                    <a:pt x="2762901" y="207721"/>
                  </a:lnTo>
                  <a:lnTo>
                    <a:pt x="2786501" y="246567"/>
                  </a:lnTo>
                  <a:lnTo>
                    <a:pt x="2806340" y="287752"/>
                  </a:lnTo>
                  <a:lnTo>
                    <a:pt x="2822183" y="331039"/>
                  </a:lnTo>
                  <a:lnTo>
                    <a:pt x="2833793" y="376191"/>
                  </a:lnTo>
                  <a:lnTo>
                    <a:pt x="2840932" y="422972"/>
                  </a:lnTo>
                  <a:lnTo>
                    <a:pt x="2843364" y="471144"/>
                  </a:lnTo>
                  <a:lnTo>
                    <a:pt x="2843364" y="2355748"/>
                  </a:lnTo>
                  <a:lnTo>
                    <a:pt x="2840932" y="2403918"/>
                  </a:lnTo>
                  <a:lnTo>
                    <a:pt x="2833793" y="2450698"/>
                  </a:lnTo>
                  <a:lnTo>
                    <a:pt x="2822183" y="2495849"/>
                  </a:lnTo>
                  <a:lnTo>
                    <a:pt x="2806340" y="2539135"/>
                  </a:lnTo>
                  <a:lnTo>
                    <a:pt x="2786501" y="2580320"/>
                  </a:lnTo>
                  <a:lnTo>
                    <a:pt x="2762901" y="2619166"/>
                  </a:lnTo>
                  <a:lnTo>
                    <a:pt x="2735779" y="2655436"/>
                  </a:lnTo>
                  <a:lnTo>
                    <a:pt x="2705371" y="2688894"/>
                  </a:lnTo>
                  <a:lnTo>
                    <a:pt x="2671913" y="2719303"/>
                  </a:lnTo>
                  <a:lnTo>
                    <a:pt x="2635643" y="2746426"/>
                  </a:lnTo>
                  <a:lnTo>
                    <a:pt x="2596797" y="2770026"/>
                  </a:lnTo>
                  <a:lnTo>
                    <a:pt x="2555612" y="2789866"/>
                  </a:lnTo>
                  <a:lnTo>
                    <a:pt x="2512325" y="2805710"/>
                  </a:lnTo>
                  <a:lnTo>
                    <a:pt x="2467173" y="2817320"/>
                  </a:lnTo>
                  <a:lnTo>
                    <a:pt x="2420392" y="2824460"/>
                  </a:lnTo>
                  <a:lnTo>
                    <a:pt x="2372220" y="2826892"/>
                  </a:lnTo>
                  <a:lnTo>
                    <a:pt x="471195" y="2826892"/>
                  </a:lnTo>
                  <a:lnTo>
                    <a:pt x="423016" y="2824460"/>
                  </a:lnTo>
                  <a:lnTo>
                    <a:pt x="376228" y="2817320"/>
                  </a:lnTo>
                  <a:lnTo>
                    <a:pt x="331070" y="2805710"/>
                  </a:lnTo>
                  <a:lnTo>
                    <a:pt x="287778" y="2789866"/>
                  </a:lnTo>
                  <a:lnTo>
                    <a:pt x="246589" y="2770026"/>
                  </a:lnTo>
                  <a:lnTo>
                    <a:pt x="207739" y="2746426"/>
                  </a:lnTo>
                  <a:lnTo>
                    <a:pt x="171465" y="2719303"/>
                  </a:lnTo>
                  <a:lnTo>
                    <a:pt x="138004" y="2688894"/>
                  </a:lnTo>
                  <a:lnTo>
                    <a:pt x="107593" y="2655436"/>
                  </a:lnTo>
                  <a:lnTo>
                    <a:pt x="80468" y="2619166"/>
                  </a:lnTo>
                  <a:lnTo>
                    <a:pt x="56867" y="2580320"/>
                  </a:lnTo>
                  <a:lnTo>
                    <a:pt x="37026" y="2539135"/>
                  </a:lnTo>
                  <a:lnTo>
                    <a:pt x="21182" y="2495849"/>
                  </a:lnTo>
                  <a:lnTo>
                    <a:pt x="9572" y="2450698"/>
                  </a:lnTo>
                  <a:lnTo>
                    <a:pt x="2432" y="2403918"/>
                  </a:lnTo>
                  <a:lnTo>
                    <a:pt x="0" y="2355748"/>
                  </a:lnTo>
                  <a:lnTo>
                    <a:pt x="0" y="471144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10329" y="2374104"/>
            <a:ext cx="860996" cy="827178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 indent="13255" algn="ctr">
              <a:lnSpc>
                <a:spcPct val="100800"/>
              </a:lnSpc>
              <a:spcBef>
                <a:spcPts val="86"/>
              </a:spcBef>
            </a:pP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e</a:t>
            </a:r>
            <a:r>
              <a:rPr sz="1316" spc="9" dirty="0">
                <a:latin typeface="Times New Roman"/>
                <a:cs typeface="Times New Roman"/>
              </a:rPr>
              <a:t>p</a:t>
            </a:r>
            <a:r>
              <a:rPr sz="1316" dirty="0">
                <a:latin typeface="Times New Roman"/>
                <a:cs typeface="Times New Roman"/>
              </a:rPr>
              <a:t>ository</a:t>
            </a:r>
            <a:r>
              <a:rPr sz="1316" spc="-5" dirty="0">
                <a:latin typeface="Times New Roman"/>
                <a:cs typeface="Times New Roman"/>
              </a:rPr>
              <a:t>-</a:t>
            </a:r>
            <a:r>
              <a:rPr sz="1316" dirty="0">
                <a:latin typeface="Times New Roman"/>
                <a:cs typeface="Times New Roman"/>
              </a:rPr>
              <a:t>1  repository-2  blob-1</a:t>
            </a:r>
            <a:endParaRPr sz="1316">
              <a:latin typeface="Times New Roman"/>
              <a:cs typeface="Times New Roman"/>
            </a:endParaRPr>
          </a:p>
          <a:p>
            <a:pPr marR="39190" algn="ctr">
              <a:spcBef>
                <a:spcPts val="14"/>
              </a:spcBef>
            </a:pPr>
            <a:r>
              <a:rPr sz="1316" dirty="0">
                <a:latin typeface="Times New Roman"/>
                <a:cs typeface="Times New Roman"/>
              </a:rPr>
              <a:t>blob-2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6527" y="3385035"/>
            <a:ext cx="1443062" cy="408602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4782" marR="4611" indent="-13832">
              <a:lnSpc>
                <a:spcPct val="100800"/>
              </a:lnSpc>
              <a:spcBef>
                <a:spcPts val="86"/>
              </a:spcBef>
            </a:pPr>
            <a:r>
              <a:rPr sz="1316" spc="5" dirty="0">
                <a:latin typeface="Times New Roman"/>
                <a:cs typeface="Times New Roman"/>
              </a:rPr>
              <a:t>markedTimestamp-2  ma</a:t>
            </a: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k</a:t>
            </a:r>
            <a:r>
              <a:rPr sz="1316" spc="9" dirty="0">
                <a:latin typeface="Times New Roman"/>
                <a:cs typeface="Times New Roman"/>
              </a:rPr>
              <a:t>e</a:t>
            </a:r>
            <a:r>
              <a:rPr sz="1316" spc="5" dirty="0">
                <a:latin typeface="Times New Roman"/>
                <a:cs typeface="Times New Roman"/>
              </a:rPr>
              <a:t>dTimestamp-1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08727" y="3991594"/>
            <a:ext cx="868487" cy="408602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24782" marR="4611" indent="-13832">
              <a:lnSpc>
                <a:spcPct val="100800"/>
              </a:lnSpc>
              <a:spcBef>
                <a:spcPts val="86"/>
              </a:spcBef>
            </a:pPr>
            <a:r>
              <a:rPr sz="1316" dirty="0">
                <a:latin typeface="Times New Roman"/>
                <a:cs typeface="Times New Roman"/>
              </a:rPr>
              <a:t>references-2  refere</a:t>
            </a:r>
            <a:r>
              <a:rPr sz="1316" spc="-5" dirty="0">
                <a:latin typeface="Times New Roman"/>
                <a:cs typeface="Times New Roman"/>
              </a:rPr>
              <a:t>n</a:t>
            </a:r>
            <a:r>
              <a:rPr sz="1316" spc="5" dirty="0">
                <a:latin typeface="Times New Roman"/>
                <a:cs typeface="Times New Roman"/>
              </a:rPr>
              <a:t>ce</a:t>
            </a:r>
            <a:r>
              <a:rPr sz="1316" spc="-5" dirty="0">
                <a:latin typeface="Times New Roman"/>
                <a:cs typeface="Times New Roman"/>
              </a:rPr>
              <a:t>s-</a:t>
            </a:r>
            <a:r>
              <a:rPr sz="1316" spc="5" dirty="0">
                <a:latin typeface="Times New Roman"/>
                <a:cs typeface="Times New Roman"/>
              </a:rPr>
              <a:t>1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4532" y="4609342"/>
            <a:ext cx="695597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dirty="0">
                <a:latin typeface="Times New Roman"/>
                <a:cs typeface="Times New Roman"/>
              </a:rPr>
              <a:t>DataStore</a:t>
            </a:r>
            <a:endParaRPr sz="1316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18880" y="2217095"/>
            <a:ext cx="2999078" cy="2019940"/>
            <a:chOff x="3058021" y="2442909"/>
            <a:chExt cx="3304540" cy="2225675"/>
          </a:xfrm>
        </p:grpSpPr>
        <p:sp>
          <p:nvSpPr>
            <p:cNvPr id="23" name="object 23"/>
            <p:cNvSpPr/>
            <p:nvPr/>
          </p:nvSpPr>
          <p:spPr>
            <a:xfrm>
              <a:off x="4654892" y="3862336"/>
              <a:ext cx="1708150" cy="806450"/>
            </a:xfrm>
            <a:custGeom>
              <a:avLst/>
              <a:gdLst/>
              <a:ahLst/>
              <a:cxnLst/>
              <a:rect l="l" t="t" r="r" b="b"/>
              <a:pathLst>
                <a:path w="1708150" h="806450">
                  <a:moveTo>
                    <a:pt x="73571" y="774153"/>
                  </a:moveTo>
                  <a:lnTo>
                    <a:pt x="70446" y="767562"/>
                  </a:lnTo>
                  <a:lnTo>
                    <a:pt x="90297" y="758228"/>
                  </a:lnTo>
                  <a:lnTo>
                    <a:pt x="93421" y="764882"/>
                  </a:lnTo>
                  <a:lnTo>
                    <a:pt x="73571" y="774153"/>
                  </a:lnTo>
                  <a:close/>
                </a:path>
                <a:path w="1708150" h="806450">
                  <a:moveTo>
                    <a:pt x="62268" y="806208"/>
                  </a:moveTo>
                  <a:lnTo>
                    <a:pt x="0" y="804659"/>
                  </a:lnTo>
                  <a:lnTo>
                    <a:pt x="38595" y="755802"/>
                  </a:lnTo>
                  <a:lnTo>
                    <a:pt x="48869" y="777671"/>
                  </a:lnTo>
                  <a:lnTo>
                    <a:pt x="66094" y="777671"/>
                  </a:lnTo>
                  <a:lnTo>
                    <a:pt x="51993" y="784326"/>
                  </a:lnTo>
                  <a:lnTo>
                    <a:pt x="62268" y="806208"/>
                  </a:lnTo>
                  <a:close/>
                </a:path>
                <a:path w="1708150" h="806450">
                  <a:moveTo>
                    <a:pt x="66094" y="777671"/>
                  </a:moveTo>
                  <a:lnTo>
                    <a:pt x="48869" y="777671"/>
                  </a:lnTo>
                  <a:lnTo>
                    <a:pt x="63855" y="770686"/>
                  </a:lnTo>
                  <a:lnTo>
                    <a:pt x="66929" y="777278"/>
                  </a:lnTo>
                  <a:lnTo>
                    <a:pt x="66094" y="777671"/>
                  </a:lnTo>
                  <a:close/>
                </a:path>
                <a:path w="1708150" h="806450">
                  <a:moveTo>
                    <a:pt x="100012" y="761758"/>
                  </a:moveTo>
                  <a:lnTo>
                    <a:pt x="96888" y="755154"/>
                  </a:lnTo>
                  <a:lnTo>
                    <a:pt x="116789" y="745832"/>
                  </a:lnTo>
                  <a:lnTo>
                    <a:pt x="119862" y="752424"/>
                  </a:lnTo>
                  <a:lnTo>
                    <a:pt x="100012" y="761758"/>
                  </a:lnTo>
                  <a:close/>
                </a:path>
                <a:path w="1708150" h="806450">
                  <a:moveTo>
                    <a:pt x="126504" y="749300"/>
                  </a:moveTo>
                  <a:lnTo>
                    <a:pt x="123380" y="742708"/>
                  </a:lnTo>
                  <a:lnTo>
                    <a:pt x="143230" y="733374"/>
                  </a:lnTo>
                  <a:lnTo>
                    <a:pt x="146354" y="739978"/>
                  </a:lnTo>
                  <a:lnTo>
                    <a:pt x="126504" y="749300"/>
                  </a:lnTo>
                  <a:close/>
                </a:path>
                <a:path w="1708150" h="806450">
                  <a:moveTo>
                    <a:pt x="152946" y="736904"/>
                  </a:moveTo>
                  <a:lnTo>
                    <a:pt x="149821" y="730250"/>
                  </a:lnTo>
                  <a:lnTo>
                    <a:pt x="169672" y="720928"/>
                  </a:lnTo>
                  <a:lnTo>
                    <a:pt x="172796" y="727570"/>
                  </a:lnTo>
                  <a:lnTo>
                    <a:pt x="152946" y="736904"/>
                  </a:lnTo>
                  <a:close/>
                </a:path>
                <a:path w="1708150" h="806450">
                  <a:moveTo>
                    <a:pt x="179387" y="724446"/>
                  </a:moveTo>
                  <a:lnTo>
                    <a:pt x="176314" y="717854"/>
                  </a:lnTo>
                  <a:lnTo>
                    <a:pt x="196164" y="708520"/>
                  </a:lnTo>
                  <a:lnTo>
                    <a:pt x="199237" y="715124"/>
                  </a:lnTo>
                  <a:lnTo>
                    <a:pt x="179387" y="724446"/>
                  </a:lnTo>
                  <a:close/>
                </a:path>
                <a:path w="1708150" h="806450">
                  <a:moveTo>
                    <a:pt x="205879" y="712050"/>
                  </a:moveTo>
                  <a:lnTo>
                    <a:pt x="202755" y="705396"/>
                  </a:lnTo>
                  <a:lnTo>
                    <a:pt x="222605" y="696074"/>
                  </a:lnTo>
                  <a:lnTo>
                    <a:pt x="225729" y="702716"/>
                  </a:lnTo>
                  <a:lnTo>
                    <a:pt x="205879" y="712050"/>
                  </a:lnTo>
                  <a:close/>
                </a:path>
                <a:path w="1708150" h="806450">
                  <a:moveTo>
                    <a:pt x="232321" y="699592"/>
                  </a:moveTo>
                  <a:lnTo>
                    <a:pt x="229247" y="693000"/>
                  </a:lnTo>
                  <a:lnTo>
                    <a:pt x="249097" y="683666"/>
                  </a:lnTo>
                  <a:lnTo>
                    <a:pt x="252171" y="690270"/>
                  </a:lnTo>
                  <a:lnTo>
                    <a:pt x="232321" y="699592"/>
                  </a:lnTo>
                  <a:close/>
                </a:path>
                <a:path w="1708150" h="806450">
                  <a:moveTo>
                    <a:pt x="258813" y="687184"/>
                  </a:moveTo>
                  <a:lnTo>
                    <a:pt x="255689" y="680542"/>
                  </a:lnTo>
                  <a:lnTo>
                    <a:pt x="275539" y="671220"/>
                  </a:lnTo>
                  <a:lnTo>
                    <a:pt x="278663" y="677862"/>
                  </a:lnTo>
                  <a:lnTo>
                    <a:pt x="258813" y="687184"/>
                  </a:lnTo>
                  <a:close/>
                </a:path>
                <a:path w="1708150" h="806450">
                  <a:moveTo>
                    <a:pt x="285254" y="674738"/>
                  </a:moveTo>
                  <a:lnTo>
                    <a:pt x="282130" y="668134"/>
                  </a:lnTo>
                  <a:lnTo>
                    <a:pt x="301980" y="658812"/>
                  </a:lnTo>
                  <a:lnTo>
                    <a:pt x="305104" y="665416"/>
                  </a:lnTo>
                  <a:lnTo>
                    <a:pt x="285254" y="674738"/>
                  </a:lnTo>
                  <a:close/>
                </a:path>
                <a:path w="1708150" h="806450">
                  <a:moveTo>
                    <a:pt x="311696" y="662292"/>
                  </a:moveTo>
                  <a:lnTo>
                    <a:pt x="308622" y="655688"/>
                  </a:lnTo>
                  <a:lnTo>
                    <a:pt x="328472" y="646366"/>
                  </a:lnTo>
                  <a:lnTo>
                    <a:pt x="331546" y="652957"/>
                  </a:lnTo>
                  <a:lnTo>
                    <a:pt x="311696" y="662292"/>
                  </a:lnTo>
                  <a:close/>
                </a:path>
                <a:path w="1708150" h="806450">
                  <a:moveTo>
                    <a:pt x="338188" y="649884"/>
                  </a:moveTo>
                  <a:lnTo>
                    <a:pt x="335064" y="643242"/>
                  </a:lnTo>
                  <a:lnTo>
                    <a:pt x="354914" y="633958"/>
                  </a:lnTo>
                  <a:lnTo>
                    <a:pt x="358038" y="640562"/>
                  </a:lnTo>
                  <a:lnTo>
                    <a:pt x="338188" y="649884"/>
                  </a:lnTo>
                  <a:close/>
                </a:path>
                <a:path w="1708150" h="806450">
                  <a:moveTo>
                    <a:pt x="364629" y="637425"/>
                  </a:moveTo>
                  <a:lnTo>
                    <a:pt x="361556" y="630834"/>
                  </a:lnTo>
                  <a:lnTo>
                    <a:pt x="381406" y="621512"/>
                  </a:lnTo>
                  <a:lnTo>
                    <a:pt x="384479" y="628103"/>
                  </a:lnTo>
                  <a:lnTo>
                    <a:pt x="364629" y="637425"/>
                  </a:lnTo>
                  <a:close/>
                </a:path>
                <a:path w="1708150" h="806450">
                  <a:moveTo>
                    <a:pt x="391121" y="625030"/>
                  </a:moveTo>
                  <a:lnTo>
                    <a:pt x="387997" y="618375"/>
                  </a:lnTo>
                  <a:lnTo>
                    <a:pt x="407847" y="609053"/>
                  </a:lnTo>
                  <a:lnTo>
                    <a:pt x="410972" y="615708"/>
                  </a:lnTo>
                  <a:lnTo>
                    <a:pt x="391121" y="625030"/>
                  </a:lnTo>
                  <a:close/>
                </a:path>
                <a:path w="1708150" h="806450">
                  <a:moveTo>
                    <a:pt x="417563" y="612571"/>
                  </a:moveTo>
                  <a:lnTo>
                    <a:pt x="414439" y="605980"/>
                  </a:lnTo>
                  <a:lnTo>
                    <a:pt x="434289" y="596658"/>
                  </a:lnTo>
                  <a:lnTo>
                    <a:pt x="437413" y="603250"/>
                  </a:lnTo>
                  <a:lnTo>
                    <a:pt x="417563" y="612571"/>
                  </a:lnTo>
                  <a:close/>
                </a:path>
                <a:path w="1708150" h="806450">
                  <a:moveTo>
                    <a:pt x="444004" y="600176"/>
                  </a:moveTo>
                  <a:lnTo>
                    <a:pt x="440931" y="593521"/>
                  </a:lnTo>
                  <a:lnTo>
                    <a:pt x="460781" y="584200"/>
                  </a:lnTo>
                  <a:lnTo>
                    <a:pt x="463905" y="590854"/>
                  </a:lnTo>
                  <a:lnTo>
                    <a:pt x="444004" y="600176"/>
                  </a:lnTo>
                  <a:close/>
                </a:path>
                <a:path w="1708150" h="806450">
                  <a:moveTo>
                    <a:pt x="470496" y="587717"/>
                  </a:moveTo>
                  <a:lnTo>
                    <a:pt x="467372" y="581126"/>
                  </a:lnTo>
                  <a:lnTo>
                    <a:pt x="487222" y="571804"/>
                  </a:lnTo>
                  <a:lnTo>
                    <a:pt x="490347" y="578396"/>
                  </a:lnTo>
                  <a:lnTo>
                    <a:pt x="470496" y="587717"/>
                  </a:lnTo>
                  <a:close/>
                </a:path>
                <a:path w="1708150" h="806450">
                  <a:moveTo>
                    <a:pt x="496938" y="575271"/>
                  </a:moveTo>
                  <a:lnTo>
                    <a:pt x="493864" y="568667"/>
                  </a:lnTo>
                  <a:lnTo>
                    <a:pt x="513714" y="559346"/>
                  </a:lnTo>
                  <a:lnTo>
                    <a:pt x="516788" y="566000"/>
                  </a:lnTo>
                  <a:lnTo>
                    <a:pt x="496938" y="575271"/>
                  </a:lnTo>
                  <a:close/>
                </a:path>
                <a:path w="1708150" h="806450">
                  <a:moveTo>
                    <a:pt x="523430" y="562863"/>
                  </a:moveTo>
                  <a:lnTo>
                    <a:pt x="520306" y="556272"/>
                  </a:lnTo>
                  <a:lnTo>
                    <a:pt x="540156" y="546950"/>
                  </a:lnTo>
                  <a:lnTo>
                    <a:pt x="543280" y="553542"/>
                  </a:lnTo>
                  <a:lnTo>
                    <a:pt x="523430" y="562863"/>
                  </a:lnTo>
                  <a:close/>
                </a:path>
                <a:path w="1708150" h="806450">
                  <a:moveTo>
                    <a:pt x="549871" y="550418"/>
                  </a:moveTo>
                  <a:lnTo>
                    <a:pt x="546747" y="543813"/>
                  </a:lnTo>
                  <a:lnTo>
                    <a:pt x="566597" y="534492"/>
                  </a:lnTo>
                  <a:lnTo>
                    <a:pt x="569722" y="541096"/>
                  </a:lnTo>
                  <a:lnTo>
                    <a:pt x="549871" y="550418"/>
                  </a:lnTo>
                  <a:close/>
                </a:path>
                <a:path w="1708150" h="806450">
                  <a:moveTo>
                    <a:pt x="576313" y="538010"/>
                  </a:moveTo>
                  <a:lnTo>
                    <a:pt x="573239" y="531368"/>
                  </a:lnTo>
                  <a:lnTo>
                    <a:pt x="593089" y="522046"/>
                  </a:lnTo>
                  <a:lnTo>
                    <a:pt x="596214" y="528688"/>
                  </a:lnTo>
                  <a:lnTo>
                    <a:pt x="576313" y="538010"/>
                  </a:lnTo>
                  <a:close/>
                </a:path>
                <a:path w="1708150" h="806450">
                  <a:moveTo>
                    <a:pt x="602805" y="525564"/>
                  </a:moveTo>
                  <a:lnTo>
                    <a:pt x="599681" y="518960"/>
                  </a:lnTo>
                  <a:lnTo>
                    <a:pt x="619531" y="509638"/>
                  </a:lnTo>
                  <a:lnTo>
                    <a:pt x="622655" y="516242"/>
                  </a:lnTo>
                  <a:lnTo>
                    <a:pt x="602805" y="525564"/>
                  </a:lnTo>
                  <a:close/>
                </a:path>
                <a:path w="1708150" h="806450">
                  <a:moveTo>
                    <a:pt x="629246" y="513156"/>
                  </a:moveTo>
                  <a:lnTo>
                    <a:pt x="626173" y="506514"/>
                  </a:lnTo>
                  <a:lnTo>
                    <a:pt x="646023" y="497192"/>
                  </a:lnTo>
                  <a:lnTo>
                    <a:pt x="649097" y="503834"/>
                  </a:lnTo>
                  <a:lnTo>
                    <a:pt x="629246" y="513156"/>
                  </a:lnTo>
                  <a:close/>
                </a:path>
                <a:path w="1708150" h="806450">
                  <a:moveTo>
                    <a:pt x="655739" y="500710"/>
                  </a:moveTo>
                  <a:lnTo>
                    <a:pt x="652614" y="494106"/>
                  </a:lnTo>
                  <a:lnTo>
                    <a:pt x="672464" y="484784"/>
                  </a:lnTo>
                  <a:lnTo>
                    <a:pt x="675589" y="491375"/>
                  </a:lnTo>
                  <a:lnTo>
                    <a:pt x="655739" y="500710"/>
                  </a:lnTo>
                  <a:close/>
                </a:path>
                <a:path w="1708150" h="806450">
                  <a:moveTo>
                    <a:pt x="682180" y="488302"/>
                  </a:moveTo>
                  <a:lnTo>
                    <a:pt x="679056" y="481660"/>
                  </a:lnTo>
                  <a:lnTo>
                    <a:pt x="698944" y="472325"/>
                  </a:lnTo>
                  <a:lnTo>
                    <a:pt x="702030" y="478980"/>
                  </a:lnTo>
                  <a:lnTo>
                    <a:pt x="682180" y="488302"/>
                  </a:lnTo>
                  <a:close/>
                </a:path>
                <a:path w="1708150" h="806450">
                  <a:moveTo>
                    <a:pt x="708672" y="475856"/>
                  </a:moveTo>
                  <a:lnTo>
                    <a:pt x="705548" y="469252"/>
                  </a:lnTo>
                  <a:lnTo>
                    <a:pt x="725398" y="459930"/>
                  </a:lnTo>
                  <a:lnTo>
                    <a:pt x="728522" y="466521"/>
                  </a:lnTo>
                  <a:lnTo>
                    <a:pt x="708672" y="475856"/>
                  </a:lnTo>
                  <a:close/>
                </a:path>
                <a:path w="1708150" h="806450">
                  <a:moveTo>
                    <a:pt x="735114" y="463397"/>
                  </a:moveTo>
                  <a:lnTo>
                    <a:pt x="731989" y="456806"/>
                  </a:lnTo>
                  <a:lnTo>
                    <a:pt x="751839" y="447471"/>
                  </a:lnTo>
                  <a:lnTo>
                    <a:pt x="754964" y="454075"/>
                  </a:lnTo>
                  <a:lnTo>
                    <a:pt x="735114" y="463397"/>
                  </a:lnTo>
                  <a:close/>
                </a:path>
                <a:path w="1708150" h="806450">
                  <a:moveTo>
                    <a:pt x="761555" y="451002"/>
                  </a:moveTo>
                  <a:lnTo>
                    <a:pt x="758482" y="444347"/>
                  </a:lnTo>
                  <a:lnTo>
                    <a:pt x="778319" y="435076"/>
                  </a:lnTo>
                  <a:lnTo>
                    <a:pt x="781405" y="441667"/>
                  </a:lnTo>
                  <a:lnTo>
                    <a:pt x="761555" y="451002"/>
                  </a:lnTo>
                  <a:close/>
                </a:path>
                <a:path w="1708150" h="806450">
                  <a:moveTo>
                    <a:pt x="788047" y="438543"/>
                  </a:moveTo>
                  <a:lnTo>
                    <a:pt x="784923" y="431952"/>
                  </a:lnTo>
                  <a:lnTo>
                    <a:pt x="804773" y="422617"/>
                  </a:lnTo>
                  <a:lnTo>
                    <a:pt x="807897" y="429221"/>
                  </a:lnTo>
                  <a:lnTo>
                    <a:pt x="788047" y="438543"/>
                  </a:lnTo>
                  <a:close/>
                </a:path>
                <a:path w="1708150" h="806450">
                  <a:moveTo>
                    <a:pt x="814489" y="426148"/>
                  </a:moveTo>
                  <a:lnTo>
                    <a:pt x="811415" y="419493"/>
                  </a:lnTo>
                  <a:lnTo>
                    <a:pt x="831253" y="410171"/>
                  </a:lnTo>
                  <a:lnTo>
                    <a:pt x="834339" y="416813"/>
                  </a:lnTo>
                  <a:lnTo>
                    <a:pt x="814489" y="426148"/>
                  </a:lnTo>
                  <a:close/>
                </a:path>
                <a:path w="1708150" h="806450">
                  <a:moveTo>
                    <a:pt x="840981" y="413689"/>
                  </a:moveTo>
                  <a:lnTo>
                    <a:pt x="837857" y="407098"/>
                  </a:lnTo>
                  <a:lnTo>
                    <a:pt x="857694" y="397763"/>
                  </a:lnTo>
                  <a:lnTo>
                    <a:pt x="860831" y="404368"/>
                  </a:lnTo>
                  <a:lnTo>
                    <a:pt x="840981" y="413689"/>
                  </a:lnTo>
                  <a:close/>
                </a:path>
                <a:path w="1708150" h="806450">
                  <a:moveTo>
                    <a:pt x="867422" y="401294"/>
                  </a:moveTo>
                  <a:lnTo>
                    <a:pt x="864298" y="394639"/>
                  </a:lnTo>
                  <a:lnTo>
                    <a:pt x="884148" y="385318"/>
                  </a:lnTo>
                  <a:lnTo>
                    <a:pt x="887272" y="391960"/>
                  </a:lnTo>
                  <a:lnTo>
                    <a:pt x="867422" y="401294"/>
                  </a:lnTo>
                  <a:close/>
                </a:path>
                <a:path w="1708150" h="806450">
                  <a:moveTo>
                    <a:pt x="893864" y="388835"/>
                  </a:moveTo>
                  <a:lnTo>
                    <a:pt x="890790" y="382244"/>
                  </a:lnTo>
                  <a:lnTo>
                    <a:pt x="910628" y="372910"/>
                  </a:lnTo>
                  <a:lnTo>
                    <a:pt x="913714" y="379514"/>
                  </a:lnTo>
                  <a:lnTo>
                    <a:pt x="893864" y="388835"/>
                  </a:lnTo>
                  <a:close/>
                </a:path>
                <a:path w="1708150" h="806450">
                  <a:moveTo>
                    <a:pt x="920356" y="376389"/>
                  </a:moveTo>
                  <a:lnTo>
                    <a:pt x="917232" y="369785"/>
                  </a:lnTo>
                  <a:lnTo>
                    <a:pt x="937069" y="360464"/>
                  </a:lnTo>
                  <a:lnTo>
                    <a:pt x="940206" y="367106"/>
                  </a:lnTo>
                  <a:lnTo>
                    <a:pt x="920356" y="376389"/>
                  </a:lnTo>
                  <a:close/>
                </a:path>
                <a:path w="1708150" h="806450">
                  <a:moveTo>
                    <a:pt x="946797" y="363982"/>
                  </a:moveTo>
                  <a:lnTo>
                    <a:pt x="943724" y="357390"/>
                  </a:lnTo>
                  <a:lnTo>
                    <a:pt x="963561" y="348056"/>
                  </a:lnTo>
                  <a:lnTo>
                    <a:pt x="966647" y="354660"/>
                  </a:lnTo>
                  <a:lnTo>
                    <a:pt x="946797" y="363982"/>
                  </a:lnTo>
                  <a:close/>
                </a:path>
                <a:path w="1708150" h="806450">
                  <a:moveTo>
                    <a:pt x="973289" y="351536"/>
                  </a:moveTo>
                  <a:lnTo>
                    <a:pt x="970165" y="344932"/>
                  </a:lnTo>
                  <a:lnTo>
                    <a:pt x="990003" y="335610"/>
                  </a:lnTo>
                  <a:lnTo>
                    <a:pt x="993139" y="342201"/>
                  </a:lnTo>
                  <a:lnTo>
                    <a:pt x="973289" y="351536"/>
                  </a:lnTo>
                  <a:close/>
                </a:path>
                <a:path w="1708150" h="806450">
                  <a:moveTo>
                    <a:pt x="999731" y="339128"/>
                  </a:moveTo>
                  <a:lnTo>
                    <a:pt x="996607" y="332486"/>
                  </a:lnTo>
                  <a:lnTo>
                    <a:pt x="1016444" y="323202"/>
                  </a:lnTo>
                  <a:lnTo>
                    <a:pt x="1019581" y="329806"/>
                  </a:lnTo>
                  <a:lnTo>
                    <a:pt x="999731" y="339128"/>
                  </a:lnTo>
                  <a:close/>
                </a:path>
                <a:path w="1708150" h="806450">
                  <a:moveTo>
                    <a:pt x="1026172" y="326682"/>
                  </a:moveTo>
                  <a:lnTo>
                    <a:pt x="1023099" y="320078"/>
                  </a:lnTo>
                  <a:lnTo>
                    <a:pt x="1042936" y="310756"/>
                  </a:lnTo>
                  <a:lnTo>
                    <a:pt x="1046022" y="317347"/>
                  </a:lnTo>
                  <a:lnTo>
                    <a:pt x="1026172" y="326682"/>
                  </a:lnTo>
                  <a:close/>
                </a:path>
                <a:path w="1708150" h="806450">
                  <a:moveTo>
                    <a:pt x="1052664" y="314274"/>
                  </a:moveTo>
                  <a:lnTo>
                    <a:pt x="1049540" y="307632"/>
                  </a:lnTo>
                  <a:lnTo>
                    <a:pt x="1069378" y="298297"/>
                  </a:lnTo>
                  <a:lnTo>
                    <a:pt x="1072514" y="304952"/>
                  </a:lnTo>
                  <a:lnTo>
                    <a:pt x="1052664" y="314274"/>
                  </a:lnTo>
                  <a:close/>
                </a:path>
                <a:path w="1708150" h="806450">
                  <a:moveTo>
                    <a:pt x="1079106" y="301828"/>
                  </a:moveTo>
                  <a:lnTo>
                    <a:pt x="1076032" y="295224"/>
                  </a:lnTo>
                  <a:lnTo>
                    <a:pt x="1095870" y="285902"/>
                  </a:lnTo>
                  <a:lnTo>
                    <a:pt x="1098956" y="292493"/>
                  </a:lnTo>
                  <a:lnTo>
                    <a:pt x="1079106" y="301828"/>
                  </a:lnTo>
                  <a:close/>
                </a:path>
                <a:path w="1708150" h="806450">
                  <a:moveTo>
                    <a:pt x="1105598" y="289420"/>
                  </a:moveTo>
                  <a:lnTo>
                    <a:pt x="1102474" y="282778"/>
                  </a:lnTo>
                  <a:lnTo>
                    <a:pt x="1122311" y="273443"/>
                  </a:lnTo>
                  <a:lnTo>
                    <a:pt x="1125448" y="280098"/>
                  </a:lnTo>
                  <a:lnTo>
                    <a:pt x="1105598" y="289420"/>
                  </a:lnTo>
                  <a:close/>
                </a:path>
                <a:path w="1708150" h="806450">
                  <a:moveTo>
                    <a:pt x="1132039" y="276974"/>
                  </a:moveTo>
                  <a:lnTo>
                    <a:pt x="1128915" y="270370"/>
                  </a:lnTo>
                  <a:lnTo>
                    <a:pt x="1148753" y="261048"/>
                  </a:lnTo>
                  <a:lnTo>
                    <a:pt x="1151889" y="267639"/>
                  </a:lnTo>
                  <a:lnTo>
                    <a:pt x="1132039" y="276974"/>
                  </a:lnTo>
                  <a:close/>
                </a:path>
                <a:path w="1708150" h="806450">
                  <a:moveTo>
                    <a:pt x="1158481" y="264515"/>
                  </a:moveTo>
                  <a:lnTo>
                    <a:pt x="1155407" y="257924"/>
                  </a:lnTo>
                  <a:lnTo>
                    <a:pt x="1175245" y="248589"/>
                  </a:lnTo>
                  <a:lnTo>
                    <a:pt x="1178369" y="255193"/>
                  </a:lnTo>
                  <a:lnTo>
                    <a:pt x="1158481" y="264515"/>
                  </a:lnTo>
                  <a:close/>
                </a:path>
                <a:path w="1708150" h="806450">
                  <a:moveTo>
                    <a:pt x="1184973" y="252120"/>
                  </a:moveTo>
                  <a:lnTo>
                    <a:pt x="1181849" y="245465"/>
                  </a:lnTo>
                  <a:lnTo>
                    <a:pt x="1201686" y="236194"/>
                  </a:lnTo>
                  <a:lnTo>
                    <a:pt x="1204823" y="242785"/>
                  </a:lnTo>
                  <a:lnTo>
                    <a:pt x="1184973" y="252120"/>
                  </a:lnTo>
                  <a:close/>
                </a:path>
                <a:path w="1708150" h="806450">
                  <a:moveTo>
                    <a:pt x="1211414" y="239661"/>
                  </a:moveTo>
                  <a:lnTo>
                    <a:pt x="1208341" y="233070"/>
                  </a:lnTo>
                  <a:lnTo>
                    <a:pt x="1228178" y="223735"/>
                  </a:lnTo>
                  <a:lnTo>
                    <a:pt x="1231264" y="230339"/>
                  </a:lnTo>
                  <a:lnTo>
                    <a:pt x="1211414" y="239661"/>
                  </a:lnTo>
                  <a:close/>
                </a:path>
                <a:path w="1708150" h="806450">
                  <a:moveTo>
                    <a:pt x="1237907" y="227266"/>
                  </a:moveTo>
                  <a:lnTo>
                    <a:pt x="1234782" y="220611"/>
                  </a:lnTo>
                  <a:lnTo>
                    <a:pt x="1254620" y="211289"/>
                  </a:lnTo>
                  <a:lnTo>
                    <a:pt x="1257744" y="217932"/>
                  </a:lnTo>
                  <a:lnTo>
                    <a:pt x="1237907" y="227266"/>
                  </a:lnTo>
                  <a:close/>
                </a:path>
                <a:path w="1708150" h="806450">
                  <a:moveTo>
                    <a:pt x="1264348" y="214807"/>
                  </a:moveTo>
                  <a:lnTo>
                    <a:pt x="1261224" y="208216"/>
                  </a:lnTo>
                  <a:lnTo>
                    <a:pt x="1281112" y="198882"/>
                  </a:lnTo>
                  <a:lnTo>
                    <a:pt x="1284198" y="205486"/>
                  </a:lnTo>
                  <a:lnTo>
                    <a:pt x="1264348" y="214807"/>
                  </a:lnTo>
                  <a:close/>
                </a:path>
                <a:path w="1708150" h="806450">
                  <a:moveTo>
                    <a:pt x="1290840" y="202412"/>
                  </a:moveTo>
                  <a:lnTo>
                    <a:pt x="1287716" y="195757"/>
                  </a:lnTo>
                  <a:lnTo>
                    <a:pt x="1307553" y="186436"/>
                  </a:lnTo>
                  <a:lnTo>
                    <a:pt x="1310678" y="193078"/>
                  </a:lnTo>
                  <a:lnTo>
                    <a:pt x="1290840" y="202412"/>
                  </a:lnTo>
                  <a:close/>
                </a:path>
                <a:path w="1708150" h="806450">
                  <a:moveTo>
                    <a:pt x="1317282" y="189953"/>
                  </a:moveTo>
                  <a:lnTo>
                    <a:pt x="1314157" y="183362"/>
                  </a:lnTo>
                  <a:lnTo>
                    <a:pt x="1333995" y="174028"/>
                  </a:lnTo>
                  <a:lnTo>
                    <a:pt x="1337119" y="180632"/>
                  </a:lnTo>
                  <a:lnTo>
                    <a:pt x="1317282" y="189953"/>
                  </a:lnTo>
                  <a:close/>
                </a:path>
                <a:path w="1708150" h="806450">
                  <a:moveTo>
                    <a:pt x="1343723" y="177507"/>
                  </a:moveTo>
                  <a:lnTo>
                    <a:pt x="1340650" y="170903"/>
                  </a:lnTo>
                  <a:lnTo>
                    <a:pt x="1360487" y="161582"/>
                  </a:lnTo>
                  <a:lnTo>
                    <a:pt x="1363573" y="168224"/>
                  </a:lnTo>
                  <a:lnTo>
                    <a:pt x="1343723" y="177507"/>
                  </a:lnTo>
                  <a:close/>
                </a:path>
                <a:path w="1708150" h="806450">
                  <a:moveTo>
                    <a:pt x="1370215" y="165100"/>
                  </a:moveTo>
                  <a:lnTo>
                    <a:pt x="1367091" y="158508"/>
                  </a:lnTo>
                  <a:lnTo>
                    <a:pt x="1386928" y="149174"/>
                  </a:lnTo>
                  <a:lnTo>
                    <a:pt x="1390053" y="155778"/>
                  </a:lnTo>
                  <a:lnTo>
                    <a:pt x="1370215" y="165100"/>
                  </a:lnTo>
                  <a:close/>
                </a:path>
                <a:path w="1708150" h="806450">
                  <a:moveTo>
                    <a:pt x="1396657" y="152654"/>
                  </a:moveTo>
                  <a:lnTo>
                    <a:pt x="1393532" y="146050"/>
                  </a:lnTo>
                  <a:lnTo>
                    <a:pt x="1413421" y="136728"/>
                  </a:lnTo>
                  <a:lnTo>
                    <a:pt x="1416494" y="143319"/>
                  </a:lnTo>
                  <a:lnTo>
                    <a:pt x="1396657" y="152654"/>
                  </a:lnTo>
                  <a:close/>
                </a:path>
                <a:path w="1708150" h="806450">
                  <a:moveTo>
                    <a:pt x="1423149" y="140246"/>
                  </a:moveTo>
                  <a:lnTo>
                    <a:pt x="1420025" y="133604"/>
                  </a:lnTo>
                  <a:lnTo>
                    <a:pt x="1439862" y="124269"/>
                  </a:lnTo>
                  <a:lnTo>
                    <a:pt x="1442986" y="130924"/>
                  </a:lnTo>
                  <a:lnTo>
                    <a:pt x="1423149" y="140246"/>
                  </a:lnTo>
                  <a:close/>
                </a:path>
                <a:path w="1708150" h="806450">
                  <a:moveTo>
                    <a:pt x="1449590" y="127800"/>
                  </a:moveTo>
                  <a:lnTo>
                    <a:pt x="1446466" y="121196"/>
                  </a:lnTo>
                  <a:lnTo>
                    <a:pt x="1466303" y="111874"/>
                  </a:lnTo>
                  <a:lnTo>
                    <a:pt x="1469428" y="118465"/>
                  </a:lnTo>
                  <a:lnTo>
                    <a:pt x="1449590" y="127800"/>
                  </a:lnTo>
                  <a:close/>
                </a:path>
                <a:path w="1708150" h="806450">
                  <a:moveTo>
                    <a:pt x="1476032" y="115392"/>
                  </a:moveTo>
                  <a:lnTo>
                    <a:pt x="1472958" y="108750"/>
                  </a:lnTo>
                  <a:lnTo>
                    <a:pt x="1492796" y="99415"/>
                  </a:lnTo>
                  <a:lnTo>
                    <a:pt x="1495869" y="106070"/>
                  </a:lnTo>
                  <a:lnTo>
                    <a:pt x="1476032" y="115392"/>
                  </a:lnTo>
                  <a:close/>
                </a:path>
                <a:path w="1708150" h="806450">
                  <a:moveTo>
                    <a:pt x="1502524" y="102946"/>
                  </a:moveTo>
                  <a:lnTo>
                    <a:pt x="1499400" y="96342"/>
                  </a:lnTo>
                  <a:lnTo>
                    <a:pt x="1519237" y="87020"/>
                  </a:lnTo>
                  <a:lnTo>
                    <a:pt x="1522361" y="93611"/>
                  </a:lnTo>
                  <a:lnTo>
                    <a:pt x="1502524" y="102946"/>
                  </a:lnTo>
                  <a:close/>
                </a:path>
                <a:path w="1708150" h="806450">
                  <a:moveTo>
                    <a:pt x="1528965" y="90538"/>
                  </a:moveTo>
                  <a:lnTo>
                    <a:pt x="1525892" y="83896"/>
                  </a:lnTo>
                  <a:lnTo>
                    <a:pt x="1545729" y="74561"/>
                  </a:lnTo>
                  <a:lnTo>
                    <a:pt x="1548803" y="81216"/>
                  </a:lnTo>
                  <a:lnTo>
                    <a:pt x="1528965" y="90538"/>
                  </a:lnTo>
                  <a:close/>
                </a:path>
                <a:path w="1708150" h="806450">
                  <a:moveTo>
                    <a:pt x="1555457" y="78092"/>
                  </a:moveTo>
                  <a:lnTo>
                    <a:pt x="1552333" y="71488"/>
                  </a:lnTo>
                  <a:lnTo>
                    <a:pt x="1572171" y="62166"/>
                  </a:lnTo>
                  <a:lnTo>
                    <a:pt x="1575295" y="68757"/>
                  </a:lnTo>
                  <a:lnTo>
                    <a:pt x="1555457" y="78092"/>
                  </a:lnTo>
                  <a:close/>
                </a:path>
                <a:path w="1708150" h="806450">
                  <a:moveTo>
                    <a:pt x="1581899" y="65633"/>
                  </a:moveTo>
                  <a:lnTo>
                    <a:pt x="1578775" y="59042"/>
                  </a:lnTo>
                  <a:lnTo>
                    <a:pt x="1598612" y="49707"/>
                  </a:lnTo>
                  <a:lnTo>
                    <a:pt x="1601736" y="56311"/>
                  </a:lnTo>
                  <a:lnTo>
                    <a:pt x="1581899" y="65633"/>
                  </a:lnTo>
                  <a:close/>
                </a:path>
                <a:path w="1708150" h="806450">
                  <a:moveTo>
                    <a:pt x="1608340" y="53225"/>
                  </a:moveTo>
                  <a:lnTo>
                    <a:pt x="1605267" y="46583"/>
                  </a:lnTo>
                  <a:lnTo>
                    <a:pt x="1625104" y="37312"/>
                  </a:lnTo>
                  <a:lnTo>
                    <a:pt x="1628178" y="43903"/>
                  </a:lnTo>
                  <a:lnTo>
                    <a:pt x="1608340" y="53225"/>
                  </a:lnTo>
                  <a:close/>
                </a:path>
                <a:path w="1708150" h="806450">
                  <a:moveTo>
                    <a:pt x="1634832" y="40779"/>
                  </a:moveTo>
                  <a:lnTo>
                    <a:pt x="1631708" y="34175"/>
                  </a:lnTo>
                  <a:lnTo>
                    <a:pt x="1651546" y="24853"/>
                  </a:lnTo>
                  <a:lnTo>
                    <a:pt x="1654670" y="31457"/>
                  </a:lnTo>
                  <a:lnTo>
                    <a:pt x="1634832" y="40779"/>
                  </a:lnTo>
                  <a:close/>
                </a:path>
                <a:path w="1708150" h="806450">
                  <a:moveTo>
                    <a:pt x="1661274" y="28371"/>
                  </a:moveTo>
                  <a:lnTo>
                    <a:pt x="1658200" y="21729"/>
                  </a:lnTo>
                  <a:lnTo>
                    <a:pt x="1678038" y="12407"/>
                  </a:lnTo>
                  <a:lnTo>
                    <a:pt x="1681111" y="19050"/>
                  </a:lnTo>
                  <a:lnTo>
                    <a:pt x="1661274" y="28371"/>
                  </a:lnTo>
                  <a:close/>
                </a:path>
                <a:path w="1708150" h="806450">
                  <a:moveTo>
                    <a:pt x="1687766" y="15925"/>
                  </a:moveTo>
                  <a:lnTo>
                    <a:pt x="1684642" y="9321"/>
                  </a:lnTo>
                  <a:lnTo>
                    <a:pt x="1704479" y="0"/>
                  </a:lnTo>
                  <a:lnTo>
                    <a:pt x="1707603" y="6604"/>
                  </a:lnTo>
                  <a:lnTo>
                    <a:pt x="1687766" y="15925"/>
                  </a:lnTo>
                  <a:close/>
                </a:path>
              </a:pathLst>
            </a:custGeom>
            <a:solidFill>
              <a:srgbClr val="00A4E4">
                <a:alpha val="9685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5" name="object 25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62"/>
                  </a:move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87612" y="2666244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26671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6309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6309">
                <a:spcBef>
                  <a:spcPts val="64"/>
                </a:spcBef>
              </a:pPr>
              <a:t>201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5" name="object 5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6822" y="1628292"/>
            <a:ext cx="7102929" cy="2565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Use the earliest timestamp to ascertain age to delete </a:t>
            </a:r>
            <a:r>
              <a:rPr sz="1588" spc="-5" dirty="0">
                <a:solidFill>
                  <a:srgbClr val="FFFFFF"/>
                </a:solidFill>
                <a:latin typeface="Times New Roman"/>
                <a:cs typeface="Times New Roman"/>
              </a:rPr>
              <a:t>blobs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and clean up state to</a:t>
            </a:r>
            <a:r>
              <a:rPr sz="1588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FFFF"/>
                </a:solidFill>
                <a:latin typeface="Times New Roman"/>
                <a:cs typeface="Times New Roman"/>
              </a:rPr>
              <a:t>finish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6822" y="-205655"/>
            <a:ext cx="4114224" cy="2724146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2687984" algn="l"/>
              </a:tabLst>
            </a:pPr>
            <a:r>
              <a:rPr spc="14" dirty="0">
                <a:solidFill>
                  <a:srgbClr val="FFFFFF"/>
                </a:solidFill>
              </a:rPr>
              <a:t>Shared DataStore </a:t>
            </a:r>
            <a:r>
              <a:rPr spc="23" dirty="0">
                <a:solidFill>
                  <a:srgbClr val="FFFFFF"/>
                </a:solidFill>
              </a:rPr>
              <a:t>GC	</a:t>
            </a:r>
            <a:r>
              <a:rPr spc="14" dirty="0">
                <a:solidFill>
                  <a:srgbClr val="FFFFFF"/>
                </a:solidFill>
              </a:rPr>
              <a:t>Sweep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Phase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018660" y="3662990"/>
            <a:ext cx="1458622" cy="1145689"/>
            <a:chOff x="3057779" y="4036072"/>
            <a:chExt cx="1607185" cy="1262380"/>
          </a:xfrm>
        </p:grpSpPr>
        <p:sp>
          <p:nvSpPr>
            <p:cNvPr id="12" name="object 12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67304" y="4045597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11"/>
                  </a:moveTo>
                  <a:lnTo>
                    <a:pt x="5471" y="159621"/>
                  </a:lnTo>
                  <a:lnTo>
                    <a:pt x="21058" y="116027"/>
                  </a:lnTo>
                  <a:lnTo>
                    <a:pt x="45514" y="77572"/>
                  </a:lnTo>
                  <a:lnTo>
                    <a:pt x="77597" y="45498"/>
                  </a:lnTo>
                  <a:lnTo>
                    <a:pt x="116062" y="21050"/>
                  </a:lnTo>
                  <a:lnTo>
                    <a:pt x="159665" y="5469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69"/>
                  </a:lnTo>
                  <a:lnTo>
                    <a:pt x="1471567" y="21050"/>
                  </a:lnTo>
                  <a:lnTo>
                    <a:pt x="1510022" y="45498"/>
                  </a:lnTo>
                  <a:lnTo>
                    <a:pt x="1542094" y="77572"/>
                  </a:lnTo>
                  <a:lnTo>
                    <a:pt x="1566540" y="116027"/>
                  </a:lnTo>
                  <a:lnTo>
                    <a:pt x="1582119" y="159621"/>
                  </a:lnTo>
                  <a:lnTo>
                    <a:pt x="1587588" y="207111"/>
                  </a:lnTo>
                  <a:lnTo>
                    <a:pt x="1587588" y="1035697"/>
                  </a:lnTo>
                  <a:lnTo>
                    <a:pt x="1582119" y="1083206"/>
                  </a:lnTo>
                  <a:lnTo>
                    <a:pt x="1566540" y="1126814"/>
                  </a:lnTo>
                  <a:lnTo>
                    <a:pt x="1542094" y="1165278"/>
                  </a:lnTo>
                  <a:lnTo>
                    <a:pt x="1510022" y="1197357"/>
                  </a:lnTo>
                  <a:lnTo>
                    <a:pt x="1471567" y="1221808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8"/>
                  </a:lnTo>
                  <a:lnTo>
                    <a:pt x="77597" y="1197357"/>
                  </a:lnTo>
                  <a:lnTo>
                    <a:pt x="45514" y="1165278"/>
                  </a:lnTo>
                  <a:lnTo>
                    <a:pt x="21058" y="1126814"/>
                  </a:lnTo>
                  <a:lnTo>
                    <a:pt x="5471" y="1083206"/>
                  </a:lnTo>
                  <a:lnTo>
                    <a:pt x="0" y="1035697"/>
                  </a:lnTo>
                  <a:lnTo>
                    <a:pt x="0" y="207111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73921" y="4112341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2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07814" y="2313669"/>
            <a:ext cx="2597972" cy="2475796"/>
            <a:chOff x="6351384" y="2549321"/>
            <a:chExt cx="2862580" cy="2727960"/>
          </a:xfrm>
        </p:grpSpPr>
        <p:sp>
          <p:nvSpPr>
            <p:cNvPr id="16" name="object 16"/>
            <p:cNvSpPr/>
            <p:nvPr/>
          </p:nvSpPr>
          <p:spPr>
            <a:xfrm>
              <a:off x="6360909" y="255884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2391968" y="2708529"/>
                  </a:moveTo>
                  <a:lnTo>
                    <a:pt x="451446" y="2708529"/>
                  </a:lnTo>
                  <a:lnTo>
                    <a:pt x="402254" y="2705879"/>
                  </a:lnTo>
                  <a:lnTo>
                    <a:pt x="354597" y="2698114"/>
                  </a:lnTo>
                  <a:lnTo>
                    <a:pt x="308750" y="2685510"/>
                  </a:lnTo>
                  <a:lnTo>
                    <a:pt x="264988" y="2668341"/>
                  </a:lnTo>
                  <a:lnTo>
                    <a:pt x="223587" y="2646884"/>
                  </a:lnTo>
                  <a:lnTo>
                    <a:pt x="184823" y="2621414"/>
                  </a:lnTo>
                  <a:lnTo>
                    <a:pt x="148969" y="2592207"/>
                  </a:lnTo>
                  <a:lnTo>
                    <a:pt x="116303" y="2559538"/>
                  </a:lnTo>
                  <a:lnTo>
                    <a:pt x="87099" y="2523683"/>
                  </a:lnTo>
                  <a:lnTo>
                    <a:pt x="61633" y="2484918"/>
                  </a:lnTo>
                  <a:lnTo>
                    <a:pt x="40179" y="2443518"/>
                  </a:lnTo>
                  <a:lnTo>
                    <a:pt x="23013" y="2399759"/>
                  </a:lnTo>
                  <a:lnTo>
                    <a:pt x="10411" y="2353916"/>
                  </a:lnTo>
                  <a:lnTo>
                    <a:pt x="2648" y="2306265"/>
                  </a:lnTo>
                  <a:lnTo>
                    <a:pt x="0" y="2257082"/>
                  </a:lnTo>
                  <a:lnTo>
                    <a:pt x="0" y="451396"/>
                  </a:lnTo>
                  <a:lnTo>
                    <a:pt x="2648" y="402213"/>
                  </a:lnTo>
                  <a:lnTo>
                    <a:pt x="10411" y="354564"/>
                  </a:lnTo>
                  <a:lnTo>
                    <a:pt x="23013" y="308724"/>
                  </a:lnTo>
                  <a:lnTo>
                    <a:pt x="40179" y="264968"/>
                  </a:lnTo>
                  <a:lnTo>
                    <a:pt x="61633" y="223572"/>
                  </a:lnTo>
                  <a:lnTo>
                    <a:pt x="87099" y="184812"/>
                  </a:lnTo>
                  <a:lnTo>
                    <a:pt x="116303" y="148962"/>
                  </a:lnTo>
                  <a:lnTo>
                    <a:pt x="148969" y="116298"/>
                  </a:lnTo>
                  <a:lnTo>
                    <a:pt x="184823" y="87096"/>
                  </a:lnTo>
                  <a:lnTo>
                    <a:pt x="223587" y="61631"/>
                  </a:lnTo>
                  <a:lnTo>
                    <a:pt x="264988" y="40178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8"/>
                  </a:lnTo>
                  <a:lnTo>
                    <a:pt x="2619792" y="61631"/>
                  </a:lnTo>
                  <a:lnTo>
                    <a:pt x="2658552" y="87096"/>
                  </a:lnTo>
                  <a:lnTo>
                    <a:pt x="2694402" y="116298"/>
                  </a:lnTo>
                  <a:lnTo>
                    <a:pt x="2727066" y="148962"/>
                  </a:lnTo>
                  <a:lnTo>
                    <a:pt x="2756268" y="184812"/>
                  </a:lnTo>
                  <a:lnTo>
                    <a:pt x="2781733" y="223572"/>
                  </a:lnTo>
                  <a:lnTo>
                    <a:pt x="2803186" y="264968"/>
                  </a:lnTo>
                  <a:lnTo>
                    <a:pt x="2820351" y="308724"/>
                  </a:lnTo>
                  <a:lnTo>
                    <a:pt x="2832953" y="354564"/>
                  </a:lnTo>
                  <a:lnTo>
                    <a:pt x="2840716" y="402213"/>
                  </a:lnTo>
                  <a:lnTo>
                    <a:pt x="2843364" y="451396"/>
                  </a:lnTo>
                  <a:lnTo>
                    <a:pt x="2843364" y="2257082"/>
                  </a:lnTo>
                  <a:lnTo>
                    <a:pt x="2840716" y="2306265"/>
                  </a:lnTo>
                  <a:lnTo>
                    <a:pt x="2832953" y="2353916"/>
                  </a:lnTo>
                  <a:lnTo>
                    <a:pt x="2820351" y="2399759"/>
                  </a:lnTo>
                  <a:lnTo>
                    <a:pt x="2803186" y="2443518"/>
                  </a:lnTo>
                  <a:lnTo>
                    <a:pt x="2781733" y="2484918"/>
                  </a:lnTo>
                  <a:lnTo>
                    <a:pt x="2756268" y="2523683"/>
                  </a:lnTo>
                  <a:lnTo>
                    <a:pt x="2727066" y="2559538"/>
                  </a:lnTo>
                  <a:lnTo>
                    <a:pt x="2694402" y="2592207"/>
                  </a:lnTo>
                  <a:lnTo>
                    <a:pt x="2658552" y="2621414"/>
                  </a:lnTo>
                  <a:lnTo>
                    <a:pt x="2619792" y="2646884"/>
                  </a:lnTo>
                  <a:lnTo>
                    <a:pt x="2578396" y="2668341"/>
                  </a:lnTo>
                  <a:lnTo>
                    <a:pt x="2534640" y="2685510"/>
                  </a:lnTo>
                  <a:lnTo>
                    <a:pt x="2488800" y="2698114"/>
                  </a:lnTo>
                  <a:lnTo>
                    <a:pt x="2441151" y="2705879"/>
                  </a:lnTo>
                  <a:lnTo>
                    <a:pt x="2391968" y="2708529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0909" y="2558846"/>
              <a:ext cx="2843530" cy="2708910"/>
            </a:xfrm>
            <a:custGeom>
              <a:avLst/>
              <a:gdLst/>
              <a:ahLst/>
              <a:cxnLst/>
              <a:rect l="l" t="t" r="r" b="b"/>
              <a:pathLst>
                <a:path w="2843529" h="2708910">
                  <a:moveTo>
                    <a:pt x="0" y="451396"/>
                  </a:moveTo>
                  <a:lnTo>
                    <a:pt x="2648" y="402213"/>
                  </a:lnTo>
                  <a:lnTo>
                    <a:pt x="10411" y="354564"/>
                  </a:lnTo>
                  <a:lnTo>
                    <a:pt x="23013" y="308724"/>
                  </a:lnTo>
                  <a:lnTo>
                    <a:pt x="40179" y="264968"/>
                  </a:lnTo>
                  <a:lnTo>
                    <a:pt x="61633" y="223572"/>
                  </a:lnTo>
                  <a:lnTo>
                    <a:pt x="87099" y="184812"/>
                  </a:lnTo>
                  <a:lnTo>
                    <a:pt x="116303" y="148962"/>
                  </a:lnTo>
                  <a:lnTo>
                    <a:pt x="148969" y="116298"/>
                  </a:lnTo>
                  <a:lnTo>
                    <a:pt x="184823" y="87096"/>
                  </a:lnTo>
                  <a:lnTo>
                    <a:pt x="223587" y="61631"/>
                  </a:lnTo>
                  <a:lnTo>
                    <a:pt x="264988" y="40178"/>
                  </a:lnTo>
                  <a:lnTo>
                    <a:pt x="308750" y="23013"/>
                  </a:lnTo>
                  <a:lnTo>
                    <a:pt x="354597" y="10411"/>
                  </a:lnTo>
                  <a:lnTo>
                    <a:pt x="402254" y="2648"/>
                  </a:lnTo>
                  <a:lnTo>
                    <a:pt x="451446" y="0"/>
                  </a:lnTo>
                  <a:lnTo>
                    <a:pt x="2391968" y="0"/>
                  </a:lnTo>
                  <a:lnTo>
                    <a:pt x="2441151" y="2648"/>
                  </a:lnTo>
                  <a:lnTo>
                    <a:pt x="2488800" y="10411"/>
                  </a:lnTo>
                  <a:lnTo>
                    <a:pt x="2534640" y="23013"/>
                  </a:lnTo>
                  <a:lnTo>
                    <a:pt x="2578396" y="40178"/>
                  </a:lnTo>
                  <a:lnTo>
                    <a:pt x="2619792" y="61631"/>
                  </a:lnTo>
                  <a:lnTo>
                    <a:pt x="2658552" y="87096"/>
                  </a:lnTo>
                  <a:lnTo>
                    <a:pt x="2694402" y="116298"/>
                  </a:lnTo>
                  <a:lnTo>
                    <a:pt x="2727066" y="148962"/>
                  </a:lnTo>
                  <a:lnTo>
                    <a:pt x="2756268" y="184812"/>
                  </a:lnTo>
                  <a:lnTo>
                    <a:pt x="2781733" y="223572"/>
                  </a:lnTo>
                  <a:lnTo>
                    <a:pt x="2803186" y="264968"/>
                  </a:lnTo>
                  <a:lnTo>
                    <a:pt x="2820351" y="308724"/>
                  </a:lnTo>
                  <a:lnTo>
                    <a:pt x="2832953" y="354564"/>
                  </a:lnTo>
                  <a:lnTo>
                    <a:pt x="2840716" y="402213"/>
                  </a:lnTo>
                  <a:lnTo>
                    <a:pt x="2843364" y="451396"/>
                  </a:lnTo>
                  <a:lnTo>
                    <a:pt x="2843364" y="2257082"/>
                  </a:lnTo>
                  <a:lnTo>
                    <a:pt x="2840716" y="2306265"/>
                  </a:lnTo>
                  <a:lnTo>
                    <a:pt x="2832953" y="2353916"/>
                  </a:lnTo>
                  <a:lnTo>
                    <a:pt x="2820351" y="2399759"/>
                  </a:lnTo>
                  <a:lnTo>
                    <a:pt x="2803186" y="2443518"/>
                  </a:lnTo>
                  <a:lnTo>
                    <a:pt x="2781733" y="2484918"/>
                  </a:lnTo>
                  <a:lnTo>
                    <a:pt x="2756268" y="2523683"/>
                  </a:lnTo>
                  <a:lnTo>
                    <a:pt x="2727066" y="2559538"/>
                  </a:lnTo>
                  <a:lnTo>
                    <a:pt x="2694402" y="2592207"/>
                  </a:lnTo>
                  <a:lnTo>
                    <a:pt x="2658552" y="2621414"/>
                  </a:lnTo>
                  <a:lnTo>
                    <a:pt x="2619792" y="2646884"/>
                  </a:lnTo>
                  <a:lnTo>
                    <a:pt x="2578396" y="2668341"/>
                  </a:lnTo>
                  <a:lnTo>
                    <a:pt x="2534640" y="2685510"/>
                  </a:lnTo>
                  <a:lnTo>
                    <a:pt x="2488800" y="2698114"/>
                  </a:lnTo>
                  <a:lnTo>
                    <a:pt x="2441151" y="2705879"/>
                  </a:lnTo>
                  <a:lnTo>
                    <a:pt x="2391968" y="2708529"/>
                  </a:lnTo>
                  <a:lnTo>
                    <a:pt x="451446" y="2708529"/>
                  </a:lnTo>
                  <a:lnTo>
                    <a:pt x="402254" y="2705879"/>
                  </a:lnTo>
                  <a:lnTo>
                    <a:pt x="354597" y="2698114"/>
                  </a:lnTo>
                  <a:lnTo>
                    <a:pt x="308750" y="2685510"/>
                  </a:lnTo>
                  <a:lnTo>
                    <a:pt x="264988" y="2668341"/>
                  </a:lnTo>
                  <a:lnTo>
                    <a:pt x="223587" y="2646884"/>
                  </a:lnTo>
                  <a:lnTo>
                    <a:pt x="184823" y="2621414"/>
                  </a:lnTo>
                  <a:lnTo>
                    <a:pt x="148969" y="2592207"/>
                  </a:lnTo>
                  <a:lnTo>
                    <a:pt x="116303" y="2559538"/>
                  </a:lnTo>
                  <a:lnTo>
                    <a:pt x="87099" y="2523683"/>
                  </a:lnTo>
                  <a:lnTo>
                    <a:pt x="61633" y="2484918"/>
                  </a:lnTo>
                  <a:lnTo>
                    <a:pt x="40179" y="2443518"/>
                  </a:lnTo>
                  <a:lnTo>
                    <a:pt x="23013" y="2399759"/>
                  </a:lnTo>
                  <a:lnTo>
                    <a:pt x="10411" y="2353916"/>
                  </a:lnTo>
                  <a:lnTo>
                    <a:pt x="2648" y="2306265"/>
                  </a:lnTo>
                  <a:lnTo>
                    <a:pt x="0" y="2257082"/>
                  </a:lnTo>
                  <a:lnTo>
                    <a:pt x="0" y="451396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10329" y="2280693"/>
            <a:ext cx="860996" cy="827178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 indent="13255" algn="ctr">
              <a:lnSpc>
                <a:spcPct val="100800"/>
              </a:lnSpc>
              <a:spcBef>
                <a:spcPts val="86"/>
              </a:spcBef>
            </a:pPr>
            <a:r>
              <a:rPr sz="1316" spc="-5" dirty="0">
                <a:latin typeface="Times New Roman"/>
                <a:cs typeface="Times New Roman"/>
              </a:rPr>
              <a:t>r</a:t>
            </a:r>
            <a:r>
              <a:rPr sz="1316" spc="5" dirty="0">
                <a:latin typeface="Times New Roman"/>
                <a:cs typeface="Times New Roman"/>
              </a:rPr>
              <a:t>e</a:t>
            </a:r>
            <a:r>
              <a:rPr sz="1316" spc="9" dirty="0">
                <a:latin typeface="Times New Roman"/>
                <a:cs typeface="Times New Roman"/>
              </a:rPr>
              <a:t>p</a:t>
            </a:r>
            <a:r>
              <a:rPr sz="1316" dirty="0">
                <a:latin typeface="Times New Roman"/>
                <a:cs typeface="Times New Roman"/>
              </a:rPr>
              <a:t>ository</a:t>
            </a:r>
            <a:r>
              <a:rPr sz="1316" spc="-5" dirty="0">
                <a:latin typeface="Times New Roman"/>
                <a:cs typeface="Times New Roman"/>
              </a:rPr>
              <a:t>-</a:t>
            </a:r>
            <a:r>
              <a:rPr sz="1316" dirty="0">
                <a:latin typeface="Times New Roman"/>
                <a:cs typeface="Times New Roman"/>
              </a:rPr>
              <a:t>1  repository-2  blob-1</a:t>
            </a:r>
            <a:endParaRPr sz="1316">
              <a:latin typeface="Times New Roman"/>
              <a:cs typeface="Times New Roman"/>
            </a:endParaRPr>
          </a:p>
          <a:p>
            <a:pPr marR="39190" algn="ctr">
              <a:spcBef>
                <a:spcPts val="14"/>
              </a:spcBef>
            </a:pPr>
            <a:r>
              <a:rPr sz="1316" dirty="0">
                <a:latin typeface="Times New Roman"/>
                <a:cs typeface="Times New Roman"/>
              </a:rPr>
              <a:t>blob-2</a:t>
            </a:r>
            <a:endParaRPr sz="1316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27178" y="4574902"/>
            <a:ext cx="729023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DataStore</a:t>
            </a:r>
            <a:endParaRPr sz="1361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18879" y="2217094"/>
            <a:ext cx="2997926" cy="2021669"/>
            <a:chOff x="3058021" y="2442909"/>
            <a:chExt cx="3303270" cy="2227580"/>
          </a:xfrm>
        </p:grpSpPr>
        <p:sp>
          <p:nvSpPr>
            <p:cNvPr id="21" name="object 21"/>
            <p:cNvSpPr/>
            <p:nvPr/>
          </p:nvSpPr>
          <p:spPr>
            <a:xfrm>
              <a:off x="4653457" y="3910114"/>
              <a:ext cx="1707514" cy="760730"/>
            </a:xfrm>
            <a:custGeom>
              <a:avLst/>
              <a:gdLst/>
              <a:ahLst/>
              <a:cxnLst/>
              <a:rect l="l" t="t" r="r" b="b"/>
              <a:pathLst>
                <a:path w="1707514" h="760729">
                  <a:moveTo>
                    <a:pt x="1667764" y="50952"/>
                  </a:moveTo>
                  <a:lnTo>
                    <a:pt x="1645297" y="0"/>
                  </a:lnTo>
                  <a:lnTo>
                    <a:pt x="1707451" y="2971"/>
                  </a:lnTo>
                  <a:lnTo>
                    <a:pt x="1667764" y="50952"/>
                  </a:lnTo>
                  <a:close/>
                </a:path>
                <a:path w="1707514" h="760729">
                  <a:moveTo>
                    <a:pt x="1634134" y="39382"/>
                  </a:moveTo>
                  <a:lnTo>
                    <a:pt x="1631200" y="32689"/>
                  </a:lnTo>
                  <a:lnTo>
                    <a:pt x="1651254" y="23812"/>
                  </a:lnTo>
                  <a:lnTo>
                    <a:pt x="1654225" y="30505"/>
                  </a:lnTo>
                  <a:lnTo>
                    <a:pt x="1634134" y="39382"/>
                  </a:lnTo>
                  <a:close/>
                </a:path>
                <a:path w="1707514" h="760729">
                  <a:moveTo>
                    <a:pt x="1607388" y="51193"/>
                  </a:moveTo>
                  <a:lnTo>
                    <a:pt x="1604467" y="44500"/>
                  </a:lnTo>
                  <a:lnTo>
                    <a:pt x="1624507" y="35661"/>
                  </a:lnTo>
                  <a:lnTo>
                    <a:pt x="1627479" y="42316"/>
                  </a:lnTo>
                  <a:lnTo>
                    <a:pt x="1607388" y="51193"/>
                  </a:lnTo>
                  <a:close/>
                </a:path>
                <a:path w="1707514" h="760729">
                  <a:moveTo>
                    <a:pt x="1580654" y="63004"/>
                  </a:moveTo>
                  <a:lnTo>
                    <a:pt x="1577733" y="56299"/>
                  </a:lnTo>
                  <a:lnTo>
                    <a:pt x="1597774" y="47472"/>
                  </a:lnTo>
                  <a:lnTo>
                    <a:pt x="1600695" y="54165"/>
                  </a:lnTo>
                  <a:lnTo>
                    <a:pt x="1580654" y="63004"/>
                  </a:lnTo>
                  <a:close/>
                </a:path>
                <a:path w="1707514" h="760729">
                  <a:moveTo>
                    <a:pt x="1553921" y="74803"/>
                  </a:moveTo>
                  <a:lnTo>
                    <a:pt x="1550987" y="68160"/>
                  </a:lnTo>
                  <a:lnTo>
                    <a:pt x="1571028" y="59283"/>
                  </a:lnTo>
                  <a:lnTo>
                    <a:pt x="1573961" y="65976"/>
                  </a:lnTo>
                  <a:lnTo>
                    <a:pt x="1553921" y="74803"/>
                  </a:lnTo>
                  <a:close/>
                </a:path>
                <a:path w="1707514" h="760729">
                  <a:moveTo>
                    <a:pt x="1527175" y="86664"/>
                  </a:moveTo>
                  <a:lnTo>
                    <a:pt x="1524254" y="79971"/>
                  </a:lnTo>
                  <a:lnTo>
                    <a:pt x="1544294" y="71081"/>
                  </a:lnTo>
                  <a:lnTo>
                    <a:pt x="1547215" y="77787"/>
                  </a:lnTo>
                  <a:lnTo>
                    <a:pt x="1527175" y="86664"/>
                  </a:lnTo>
                  <a:close/>
                </a:path>
                <a:path w="1707514" h="760729">
                  <a:moveTo>
                    <a:pt x="1500441" y="98475"/>
                  </a:moveTo>
                  <a:lnTo>
                    <a:pt x="1497507" y="91770"/>
                  </a:lnTo>
                  <a:lnTo>
                    <a:pt x="1517548" y="82892"/>
                  </a:lnTo>
                  <a:lnTo>
                    <a:pt x="1520482" y="89598"/>
                  </a:lnTo>
                  <a:lnTo>
                    <a:pt x="1500441" y="98475"/>
                  </a:lnTo>
                  <a:close/>
                </a:path>
                <a:path w="1707514" h="760729">
                  <a:moveTo>
                    <a:pt x="1473695" y="110274"/>
                  </a:moveTo>
                  <a:lnTo>
                    <a:pt x="1470774" y="103581"/>
                  </a:lnTo>
                  <a:lnTo>
                    <a:pt x="1490814" y="94754"/>
                  </a:lnTo>
                  <a:lnTo>
                    <a:pt x="1493735" y="101396"/>
                  </a:lnTo>
                  <a:lnTo>
                    <a:pt x="1473695" y="110274"/>
                  </a:lnTo>
                  <a:close/>
                </a:path>
                <a:path w="1707514" h="760729">
                  <a:moveTo>
                    <a:pt x="1446961" y="122085"/>
                  </a:moveTo>
                  <a:lnTo>
                    <a:pt x="1443977" y="115443"/>
                  </a:lnTo>
                  <a:lnTo>
                    <a:pt x="1464068" y="106553"/>
                  </a:lnTo>
                  <a:lnTo>
                    <a:pt x="1467002" y="113258"/>
                  </a:lnTo>
                  <a:lnTo>
                    <a:pt x="1446961" y="122085"/>
                  </a:lnTo>
                  <a:close/>
                </a:path>
                <a:path w="1707514" h="760729">
                  <a:moveTo>
                    <a:pt x="1420215" y="133896"/>
                  </a:moveTo>
                  <a:lnTo>
                    <a:pt x="1417243" y="127241"/>
                  </a:lnTo>
                  <a:lnTo>
                    <a:pt x="1437335" y="118363"/>
                  </a:lnTo>
                  <a:lnTo>
                    <a:pt x="1440256" y="125056"/>
                  </a:lnTo>
                  <a:lnTo>
                    <a:pt x="1420215" y="133896"/>
                  </a:lnTo>
                  <a:close/>
                </a:path>
                <a:path w="1707514" h="760729">
                  <a:moveTo>
                    <a:pt x="1393482" y="145745"/>
                  </a:moveTo>
                  <a:lnTo>
                    <a:pt x="1390497" y="139052"/>
                  </a:lnTo>
                  <a:lnTo>
                    <a:pt x="1410589" y="130175"/>
                  </a:lnTo>
                  <a:lnTo>
                    <a:pt x="1413522" y="136867"/>
                  </a:lnTo>
                  <a:lnTo>
                    <a:pt x="1393482" y="145745"/>
                  </a:lnTo>
                  <a:close/>
                </a:path>
                <a:path w="1707514" h="760729">
                  <a:moveTo>
                    <a:pt x="1366735" y="157556"/>
                  </a:moveTo>
                  <a:lnTo>
                    <a:pt x="1363764" y="150863"/>
                  </a:lnTo>
                  <a:lnTo>
                    <a:pt x="1383855" y="141973"/>
                  </a:lnTo>
                  <a:lnTo>
                    <a:pt x="1386776" y="148678"/>
                  </a:lnTo>
                  <a:lnTo>
                    <a:pt x="1366735" y="157556"/>
                  </a:lnTo>
                  <a:close/>
                </a:path>
                <a:path w="1707514" h="760729">
                  <a:moveTo>
                    <a:pt x="1340002" y="169367"/>
                  </a:moveTo>
                  <a:lnTo>
                    <a:pt x="1337017" y="162661"/>
                  </a:lnTo>
                  <a:lnTo>
                    <a:pt x="1357109" y="153835"/>
                  </a:lnTo>
                  <a:lnTo>
                    <a:pt x="1360043" y="160489"/>
                  </a:lnTo>
                  <a:lnTo>
                    <a:pt x="1340002" y="169367"/>
                  </a:lnTo>
                  <a:close/>
                </a:path>
                <a:path w="1707514" h="760729">
                  <a:moveTo>
                    <a:pt x="1313256" y="181165"/>
                  </a:moveTo>
                  <a:lnTo>
                    <a:pt x="1310284" y="174523"/>
                  </a:lnTo>
                  <a:lnTo>
                    <a:pt x="1330375" y="165646"/>
                  </a:lnTo>
                  <a:lnTo>
                    <a:pt x="1333296" y="172338"/>
                  </a:lnTo>
                  <a:lnTo>
                    <a:pt x="1313256" y="181165"/>
                  </a:lnTo>
                  <a:close/>
                </a:path>
                <a:path w="1707514" h="760729">
                  <a:moveTo>
                    <a:pt x="1286522" y="193027"/>
                  </a:moveTo>
                  <a:lnTo>
                    <a:pt x="1283538" y="186334"/>
                  </a:lnTo>
                  <a:lnTo>
                    <a:pt x="1303629" y="177444"/>
                  </a:lnTo>
                  <a:lnTo>
                    <a:pt x="1306563" y="184150"/>
                  </a:lnTo>
                  <a:lnTo>
                    <a:pt x="1286522" y="193027"/>
                  </a:lnTo>
                  <a:close/>
                </a:path>
                <a:path w="1707514" h="760729">
                  <a:moveTo>
                    <a:pt x="1259776" y="204838"/>
                  </a:moveTo>
                  <a:lnTo>
                    <a:pt x="1256804" y="198132"/>
                  </a:lnTo>
                  <a:lnTo>
                    <a:pt x="1276845" y="189255"/>
                  </a:lnTo>
                  <a:lnTo>
                    <a:pt x="1279829" y="195948"/>
                  </a:lnTo>
                  <a:lnTo>
                    <a:pt x="1259776" y="204838"/>
                  </a:lnTo>
                  <a:close/>
                </a:path>
                <a:path w="1707514" h="760729">
                  <a:moveTo>
                    <a:pt x="1233043" y="216636"/>
                  </a:moveTo>
                  <a:lnTo>
                    <a:pt x="1230071" y="209943"/>
                  </a:lnTo>
                  <a:lnTo>
                    <a:pt x="1250111" y="201117"/>
                  </a:lnTo>
                  <a:lnTo>
                    <a:pt x="1253083" y="207759"/>
                  </a:lnTo>
                  <a:lnTo>
                    <a:pt x="1233043" y="216636"/>
                  </a:lnTo>
                  <a:close/>
                </a:path>
                <a:path w="1707514" h="760729">
                  <a:moveTo>
                    <a:pt x="1206296" y="228447"/>
                  </a:moveTo>
                  <a:lnTo>
                    <a:pt x="1203325" y="221754"/>
                  </a:lnTo>
                  <a:lnTo>
                    <a:pt x="1223365" y="212915"/>
                  </a:lnTo>
                  <a:lnTo>
                    <a:pt x="1226350" y="219621"/>
                  </a:lnTo>
                  <a:lnTo>
                    <a:pt x="1206296" y="228447"/>
                  </a:lnTo>
                  <a:close/>
                </a:path>
                <a:path w="1707514" h="760729">
                  <a:moveTo>
                    <a:pt x="1179563" y="240258"/>
                  </a:moveTo>
                  <a:lnTo>
                    <a:pt x="1176591" y="233603"/>
                  </a:lnTo>
                  <a:lnTo>
                    <a:pt x="1196632" y="224726"/>
                  </a:lnTo>
                  <a:lnTo>
                    <a:pt x="1199603" y="231419"/>
                  </a:lnTo>
                  <a:lnTo>
                    <a:pt x="1179563" y="240258"/>
                  </a:lnTo>
                  <a:close/>
                </a:path>
                <a:path w="1707514" h="760729">
                  <a:moveTo>
                    <a:pt x="1152829" y="252107"/>
                  </a:moveTo>
                  <a:lnTo>
                    <a:pt x="1149845" y="245414"/>
                  </a:lnTo>
                  <a:lnTo>
                    <a:pt x="1169885" y="236537"/>
                  </a:lnTo>
                  <a:lnTo>
                    <a:pt x="1172870" y="243230"/>
                  </a:lnTo>
                  <a:lnTo>
                    <a:pt x="1152829" y="252107"/>
                  </a:lnTo>
                  <a:close/>
                </a:path>
                <a:path w="1707514" h="760729">
                  <a:moveTo>
                    <a:pt x="1126083" y="263918"/>
                  </a:moveTo>
                  <a:lnTo>
                    <a:pt x="1123111" y="257225"/>
                  </a:lnTo>
                  <a:lnTo>
                    <a:pt x="1143152" y="248348"/>
                  </a:lnTo>
                  <a:lnTo>
                    <a:pt x="1146124" y="255041"/>
                  </a:lnTo>
                  <a:lnTo>
                    <a:pt x="1126083" y="263918"/>
                  </a:lnTo>
                  <a:close/>
                </a:path>
                <a:path w="1707514" h="760729">
                  <a:moveTo>
                    <a:pt x="1099350" y="275729"/>
                  </a:moveTo>
                  <a:lnTo>
                    <a:pt x="1096365" y="269024"/>
                  </a:lnTo>
                  <a:lnTo>
                    <a:pt x="1116406" y="260197"/>
                  </a:lnTo>
                  <a:lnTo>
                    <a:pt x="1119390" y="266852"/>
                  </a:lnTo>
                  <a:lnTo>
                    <a:pt x="1099350" y="275729"/>
                  </a:lnTo>
                  <a:close/>
                </a:path>
                <a:path w="1707514" h="760729">
                  <a:moveTo>
                    <a:pt x="1072603" y="287528"/>
                  </a:moveTo>
                  <a:lnTo>
                    <a:pt x="1069632" y="280835"/>
                  </a:lnTo>
                  <a:lnTo>
                    <a:pt x="1089672" y="272008"/>
                  </a:lnTo>
                  <a:lnTo>
                    <a:pt x="1092644" y="278701"/>
                  </a:lnTo>
                  <a:lnTo>
                    <a:pt x="1072603" y="287528"/>
                  </a:lnTo>
                  <a:close/>
                </a:path>
                <a:path w="1707514" h="760729">
                  <a:moveTo>
                    <a:pt x="1045819" y="299338"/>
                  </a:moveTo>
                  <a:lnTo>
                    <a:pt x="1042885" y="292696"/>
                  </a:lnTo>
                  <a:lnTo>
                    <a:pt x="1062926" y="283806"/>
                  </a:lnTo>
                  <a:lnTo>
                    <a:pt x="1065911" y="290512"/>
                  </a:lnTo>
                  <a:lnTo>
                    <a:pt x="1045819" y="299338"/>
                  </a:lnTo>
                  <a:close/>
                </a:path>
                <a:path w="1707514" h="760729">
                  <a:moveTo>
                    <a:pt x="1019073" y="311200"/>
                  </a:moveTo>
                  <a:lnTo>
                    <a:pt x="1016152" y="304495"/>
                  </a:lnTo>
                  <a:lnTo>
                    <a:pt x="1036193" y="295617"/>
                  </a:lnTo>
                  <a:lnTo>
                    <a:pt x="1039164" y="302323"/>
                  </a:lnTo>
                  <a:lnTo>
                    <a:pt x="1019073" y="311200"/>
                  </a:lnTo>
                  <a:close/>
                </a:path>
                <a:path w="1707514" h="760729">
                  <a:moveTo>
                    <a:pt x="992339" y="322999"/>
                  </a:moveTo>
                  <a:lnTo>
                    <a:pt x="989406" y="316306"/>
                  </a:lnTo>
                  <a:lnTo>
                    <a:pt x="1009446" y="307428"/>
                  </a:lnTo>
                  <a:lnTo>
                    <a:pt x="1012431" y="314121"/>
                  </a:lnTo>
                  <a:lnTo>
                    <a:pt x="992339" y="322999"/>
                  </a:lnTo>
                  <a:close/>
                </a:path>
                <a:path w="1707514" h="760729">
                  <a:moveTo>
                    <a:pt x="965593" y="334810"/>
                  </a:moveTo>
                  <a:lnTo>
                    <a:pt x="962672" y="328117"/>
                  </a:lnTo>
                  <a:lnTo>
                    <a:pt x="982713" y="319278"/>
                  </a:lnTo>
                  <a:lnTo>
                    <a:pt x="985685" y="325932"/>
                  </a:lnTo>
                  <a:lnTo>
                    <a:pt x="965593" y="334810"/>
                  </a:lnTo>
                  <a:close/>
                </a:path>
                <a:path w="1707514" h="760729">
                  <a:moveTo>
                    <a:pt x="938860" y="346621"/>
                  </a:moveTo>
                  <a:lnTo>
                    <a:pt x="935926" y="339966"/>
                  </a:lnTo>
                  <a:lnTo>
                    <a:pt x="955979" y="331088"/>
                  </a:lnTo>
                  <a:lnTo>
                    <a:pt x="958951" y="337781"/>
                  </a:lnTo>
                  <a:lnTo>
                    <a:pt x="938860" y="346621"/>
                  </a:lnTo>
                  <a:close/>
                </a:path>
                <a:path w="1707514" h="760729">
                  <a:moveTo>
                    <a:pt x="912113" y="358470"/>
                  </a:moveTo>
                  <a:lnTo>
                    <a:pt x="909193" y="351777"/>
                  </a:lnTo>
                  <a:lnTo>
                    <a:pt x="929233" y="342900"/>
                  </a:lnTo>
                  <a:lnTo>
                    <a:pt x="932205" y="349592"/>
                  </a:lnTo>
                  <a:lnTo>
                    <a:pt x="912113" y="358470"/>
                  </a:lnTo>
                  <a:close/>
                </a:path>
                <a:path w="1707514" h="760729">
                  <a:moveTo>
                    <a:pt x="885380" y="370281"/>
                  </a:moveTo>
                  <a:lnTo>
                    <a:pt x="882446" y="363588"/>
                  </a:lnTo>
                  <a:lnTo>
                    <a:pt x="902500" y="354698"/>
                  </a:lnTo>
                  <a:lnTo>
                    <a:pt x="905471" y="361403"/>
                  </a:lnTo>
                  <a:lnTo>
                    <a:pt x="885380" y="370281"/>
                  </a:lnTo>
                  <a:close/>
                </a:path>
                <a:path w="1707514" h="760729">
                  <a:moveTo>
                    <a:pt x="858634" y="382092"/>
                  </a:moveTo>
                  <a:lnTo>
                    <a:pt x="855713" y="375386"/>
                  </a:lnTo>
                  <a:lnTo>
                    <a:pt x="875753" y="366560"/>
                  </a:lnTo>
                  <a:lnTo>
                    <a:pt x="878687" y="373214"/>
                  </a:lnTo>
                  <a:lnTo>
                    <a:pt x="858634" y="382092"/>
                  </a:lnTo>
                  <a:close/>
                </a:path>
                <a:path w="1707514" h="760729">
                  <a:moveTo>
                    <a:pt x="831900" y="393890"/>
                  </a:moveTo>
                  <a:lnTo>
                    <a:pt x="828979" y="387197"/>
                  </a:lnTo>
                  <a:lnTo>
                    <a:pt x="849020" y="378371"/>
                  </a:lnTo>
                  <a:lnTo>
                    <a:pt x="851941" y="385063"/>
                  </a:lnTo>
                  <a:lnTo>
                    <a:pt x="831900" y="393890"/>
                  </a:lnTo>
                  <a:close/>
                </a:path>
                <a:path w="1707514" h="760729">
                  <a:moveTo>
                    <a:pt x="805154" y="405701"/>
                  </a:moveTo>
                  <a:lnTo>
                    <a:pt x="802233" y="399059"/>
                  </a:lnTo>
                  <a:lnTo>
                    <a:pt x="822274" y="390169"/>
                  </a:lnTo>
                  <a:lnTo>
                    <a:pt x="825207" y="396875"/>
                  </a:lnTo>
                  <a:lnTo>
                    <a:pt x="805154" y="405701"/>
                  </a:lnTo>
                  <a:close/>
                </a:path>
                <a:path w="1707514" h="760729">
                  <a:moveTo>
                    <a:pt x="778421" y="417563"/>
                  </a:moveTo>
                  <a:lnTo>
                    <a:pt x="775500" y="410857"/>
                  </a:lnTo>
                  <a:lnTo>
                    <a:pt x="795540" y="401980"/>
                  </a:lnTo>
                  <a:lnTo>
                    <a:pt x="798461" y="408673"/>
                  </a:lnTo>
                  <a:lnTo>
                    <a:pt x="778421" y="417563"/>
                  </a:lnTo>
                  <a:close/>
                </a:path>
                <a:path w="1707514" h="760729">
                  <a:moveTo>
                    <a:pt x="751687" y="429361"/>
                  </a:moveTo>
                  <a:lnTo>
                    <a:pt x="748753" y="422668"/>
                  </a:lnTo>
                  <a:lnTo>
                    <a:pt x="768794" y="413791"/>
                  </a:lnTo>
                  <a:lnTo>
                    <a:pt x="771728" y="420484"/>
                  </a:lnTo>
                  <a:lnTo>
                    <a:pt x="751687" y="429361"/>
                  </a:lnTo>
                  <a:close/>
                </a:path>
                <a:path w="1707514" h="760729">
                  <a:moveTo>
                    <a:pt x="724941" y="441172"/>
                  </a:moveTo>
                  <a:lnTo>
                    <a:pt x="722020" y="434479"/>
                  </a:lnTo>
                  <a:lnTo>
                    <a:pt x="742061" y="425640"/>
                  </a:lnTo>
                  <a:lnTo>
                    <a:pt x="744982" y="432295"/>
                  </a:lnTo>
                  <a:lnTo>
                    <a:pt x="724941" y="441172"/>
                  </a:lnTo>
                  <a:close/>
                </a:path>
                <a:path w="1707514" h="760729">
                  <a:moveTo>
                    <a:pt x="698207" y="452983"/>
                  </a:moveTo>
                  <a:lnTo>
                    <a:pt x="695223" y="446278"/>
                  </a:lnTo>
                  <a:lnTo>
                    <a:pt x="715314" y="437451"/>
                  </a:lnTo>
                  <a:lnTo>
                    <a:pt x="718248" y="444144"/>
                  </a:lnTo>
                  <a:lnTo>
                    <a:pt x="698207" y="452983"/>
                  </a:lnTo>
                  <a:close/>
                </a:path>
                <a:path w="1707514" h="760729">
                  <a:moveTo>
                    <a:pt x="671461" y="464781"/>
                  </a:moveTo>
                  <a:lnTo>
                    <a:pt x="668489" y="458139"/>
                  </a:lnTo>
                  <a:lnTo>
                    <a:pt x="688581" y="449262"/>
                  </a:lnTo>
                  <a:lnTo>
                    <a:pt x="691502" y="455955"/>
                  </a:lnTo>
                  <a:lnTo>
                    <a:pt x="671461" y="464781"/>
                  </a:lnTo>
                  <a:close/>
                </a:path>
                <a:path w="1707514" h="760729">
                  <a:moveTo>
                    <a:pt x="644728" y="476643"/>
                  </a:moveTo>
                  <a:lnTo>
                    <a:pt x="641743" y="469950"/>
                  </a:lnTo>
                  <a:lnTo>
                    <a:pt x="661835" y="461073"/>
                  </a:lnTo>
                  <a:lnTo>
                    <a:pt x="664768" y="467766"/>
                  </a:lnTo>
                  <a:lnTo>
                    <a:pt x="644728" y="476643"/>
                  </a:lnTo>
                  <a:close/>
                </a:path>
                <a:path w="1707514" h="760729">
                  <a:moveTo>
                    <a:pt x="617982" y="488454"/>
                  </a:moveTo>
                  <a:lnTo>
                    <a:pt x="615010" y="481749"/>
                  </a:lnTo>
                  <a:lnTo>
                    <a:pt x="635101" y="472871"/>
                  </a:lnTo>
                  <a:lnTo>
                    <a:pt x="638022" y="479577"/>
                  </a:lnTo>
                  <a:lnTo>
                    <a:pt x="617982" y="488454"/>
                  </a:lnTo>
                  <a:close/>
                </a:path>
                <a:path w="1707514" h="760729">
                  <a:moveTo>
                    <a:pt x="591248" y="500253"/>
                  </a:moveTo>
                  <a:lnTo>
                    <a:pt x="588263" y="493560"/>
                  </a:lnTo>
                  <a:lnTo>
                    <a:pt x="608355" y="484733"/>
                  </a:lnTo>
                  <a:lnTo>
                    <a:pt x="611289" y="491375"/>
                  </a:lnTo>
                  <a:lnTo>
                    <a:pt x="591248" y="500253"/>
                  </a:lnTo>
                  <a:close/>
                </a:path>
                <a:path w="1707514" h="760729">
                  <a:moveTo>
                    <a:pt x="564502" y="512063"/>
                  </a:moveTo>
                  <a:lnTo>
                    <a:pt x="561530" y="505421"/>
                  </a:lnTo>
                  <a:lnTo>
                    <a:pt x="581621" y="496531"/>
                  </a:lnTo>
                  <a:lnTo>
                    <a:pt x="584542" y="503237"/>
                  </a:lnTo>
                  <a:lnTo>
                    <a:pt x="564502" y="512063"/>
                  </a:lnTo>
                  <a:close/>
                </a:path>
                <a:path w="1707514" h="760729">
                  <a:moveTo>
                    <a:pt x="537768" y="523925"/>
                  </a:moveTo>
                  <a:lnTo>
                    <a:pt x="534784" y="517220"/>
                  </a:lnTo>
                  <a:lnTo>
                    <a:pt x="554875" y="508342"/>
                  </a:lnTo>
                  <a:lnTo>
                    <a:pt x="557809" y="515048"/>
                  </a:lnTo>
                  <a:lnTo>
                    <a:pt x="537768" y="523925"/>
                  </a:lnTo>
                  <a:close/>
                </a:path>
                <a:path w="1707514" h="760729">
                  <a:moveTo>
                    <a:pt x="511022" y="535724"/>
                  </a:moveTo>
                  <a:lnTo>
                    <a:pt x="508050" y="529031"/>
                  </a:lnTo>
                  <a:lnTo>
                    <a:pt x="528091" y="520153"/>
                  </a:lnTo>
                  <a:lnTo>
                    <a:pt x="531063" y="526846"/>
                  </a:lnTo>
                  <a:lnTo>
                    <a:pt x="511022" y="535724"/>
                  </a:lnTo>
                  <a:close/>
                </a:path>
                <a:path w="1707514" h="760729">
                  <a:moveTo>
                    <a:pt x="484289" y="547535"/>
                  </a:moveTo>
                  <a:lnTo>
                    <a:pt x="481304" y="540842"/>
                  </a:lnTo>
                  <a:lnTo>
                    <a:pt x="501357" y="532003"/>
                  </a:lnTo>
                  <a:lnTo>
                    <a:pt x="504329" y="538657"/>
                  </a:lnTo>
                  <a:lnTo>
                    <a:pt x="484289" y="547535"/>
                  </a:lnTo>
                  <a:close/>
                </a:path>
                <a:path w="1707514" h="760729">
                  <a:moveTo>
                    <a:pt x="457542" y="559346"/>
                  </a:moveTo>
                  <a:lnTo>
                    <a:pt x="454571" y="552640"/>
                  </a:lnTo>
                  <a:lnTo>
                    <a:pt x="474611" y="543813"/>
                  </a:lnTo>
                  <a:lnTo>
                    <a:pt x="477596" y="550506"/>
                  </a:lnTo>
                  <a:lnTo>
                    <a:pt x="457542" y="559346"/>
                  </a:lnTo>
                  <a:close/>
                </a:path>
                <a:path w="1707514" h="760729">
                  <a:moveTo>
                    <a:pt x="430809" y="571144"/>
                  </a:moveTo>
                  <a:lnTo>
                    <a:pt x="427837" y="564502"/>
                  </a:lnTo>
                  <a:lnTo>
                    <a:pt x="447878" y="555625"/>
                  </a:lnTo>
                  <a:lnTo>
                    <a:pt x="450850" y="562317"/>
                  </a:lnTo>
                  <a:lnTo>
                    <a:pt x="430809" y="571144"/>
                  </a:lnTo>
                  <a:close/>
                </a:path>
                <a:path w="1707514" h="760729">
                  <a:moveTo>
                    <a:pt x="404063" y="583006"/>
                  </a:moveTo>
                  <a:lnTo>
                    <a:pt x="401091" y="576313"/>
                  </a:lnTo>
                  <a:lnTo>
                    <a:pt x="421132" y="567423"/>
                  </a:lnTo>
                  <a:lnTo>
                    <a:pt x="424116" y="574128"/>
                  </a:lnTo>
                  <a:lnTo>
                    <a:pt x="404063" y="583006"/>
                  </a:lnTo>
                  <a:close/>
                </a:path>
                <a:path w="1707514" h="760729">
                  <a:moveTo>
                    <a:pt x="377329" y="594817"/>
                  </a:moveTo>
                  <a:lnTo>
                    <a:pt x="374357" y="588111"/>
                  </a:lnTo>
                  <a:lnTo>
                    <a:pt x="394398" y="579234"/>
                  </a:lnTo>
                  <a:lnTo>
                    <a:pt x="397370" y="585939"/>
                  </a:lnTo>
                  <a:lnTo>
                    <a:pt x="377329" y="594817"/>
                  </a:lnTo>
                  <a:close/>
                </a:path>
                <a:path w="1707514" h="760729">
                  <a:moveTo>
                    <a:pt x="350596" y="606615"/>
                  </a:moveTo>
                  <a:lnTo>
                    <a:pt x="347611" y="599922"/>
                  </a:lnTo>
                  <a:lnTo>
                    <a:pt x="367652" y="591096"/>
                  </a:lnTo>
                  <a:lnTo>
                    <a:pt x="370636" y="597738"/>
                  </a:lnTo>
                  <a:lnTo>
                    <a:pt x="350596" y="606615"/>
                  </a:lnTo>
                  <a:close/>
                </a:path>
                <a:path w="1707514" h="760729">
                  <a:moveTo>
                    <a:pt x="323850" y="618426"/>
                  </a:moveTo>
                  <a:lnTo>
                    <a:pt x="320878" y="611733"/>
                  </a:lnTo>
                  <a:lnTo>
                    <a:pt x="340918" y="602894"/>
                  </a:lnTo>
                  <a:lnTo>
                    <a:pt x="343890" y="609600"/>
                  </a:lnTo>
                  <a:lnTo>
                    <a:pt x="323850" y="618426"/>
                  </a:lnTo>
                  <a:close/>
                </a:path>
                <a:path w="1707514" h="760729">
                  <a:moveTo>
                    <a:pt x="297065" y="630237"/>
                  </a:moveTo>
                  <a:lnTo>
                    <a:pt x="294132" y="623582"/>
                  </a:lnTo>
                  <a:lnTo>
                    <a:pt x="314172" y="614705"/>
                  </a:lnTo>
                  <a:lnTo>
                    <a:pt x="317157" y="621398"/>
                  </a:lnTo>
                  <a:lnTo>
                    <a:pt x="297065" y="630237"/>
                  </a:lnTo>
                  <a:close/>
                </a:path>
                <a:path w="1707514" h="760729">
                  <a:moveTo>
                    <a:pt x="270319" y="642086"/>
                  </a:moveTo>
                  <a:lnTo>
                    <a:pt x="267398" y="635393"/>
                  </a:lnTo>
                  <a:lnTo>
                    <a:pt x="287439" y="626516"/>
                  </a:lnTo>
                  <a:lnTo>
                    <a:pt x="290410" y="633209"/>
                  </a:lnTo>
                  <a:lnTo>
                    <a:pt x="270319" y="642086"/>
                  </a:lnTo>
                  <a:close/>
                </a:path>
                <a:path w="1707514" h="760729">
                  <a:moveTo>
                    <a:pt x="243586" y="653897"/>
                  </a:moveTo>
                  <a:lnTo>
                    <a:pt x="240652" y="647204"/>
                  </a:lnTo>
                  <a:lnTo>
                    <a:pt x="260692" y="638327"/>
                  </a:lnTo>
                  <a:lnTo>
                    <a:pt x="263677" y="645020"/>
                  </a:lnTo>
                  <a:lnTo>
                    <a:pt x="243586" y="653897"/>
                  </a:lnTo>
                  <a:close/>
                </a:path>
                <a:path w="1707514" h="760729">
                  <a:moveTo>
                    <a:pt x="216839" y="665708"/>
                  </a:moveTo>
                  <a:lnTo>
                    <a:pt x="213918" y="659003"/>
                  </a:lnTo>
                  <a:lnTo>
                    <a:pt x="233959" y="650176"/>
                  </a:lnTo>
                  <a:lnTo>
                    <a:pt x="236931" y="656831"/>
                  </a:lnTo>
                  <a:lnTo>
                    <a:pt x="216839" y="665708"/>
                  </a:lnTo>
                  <a:close/>
                </a:path>
                <a:path w="1707514" h="760729">
                  <a:moveTo>
                    <a:pt x="190106" y="677506"/>
                  </a:moveTo>
                  <a:lnTo>
                    <a:pt x="187172" y="670864"/>
                  </a:lnTo>
                  <a:lnTo>
                    <a:pt x="207213" y="661987"/>
                  </a:lnTo>
                  <a:lnTo>
                    <a:pt x="210197" y="668680"/>
                  </a:lnTo>
                  <a:lnTo>
                    <a:pt x="190106" y="677506"/>
                  </a:lnTo>
                  <a:close/>
                </a:path>
                <a:path w="1707514" h="760729">
                  <a:moveTo>
                    <a:pt x="163360" y="689317"/>
                  </a:moveTo>
                  <a:lnTo>
                    <a:pt x="160439" y="682675"/>
                  </a:lnTo>
                  <a:lnTo>
                    <a:pt x="180479" y="673798"/>
                  </a:lnTo>
                  <a:lnTo>
                    <a:pt x="183451" y="680491"/>
                  </a:lnTo>
                  <a:lnTo>
                    <a:pt x="163360" y="689317"/>
                  </a:lnTo>
                  <a:close/>
                </a:path>
                <a:path w="1707514" h="760729">
                  <a:moveTo>
                    <a:pt x="136626" y="701179"/>
                  </a:moveTo>
                  <a:lnTo>
                    <a:pt x="133692" y="694474"/>
                  </a:lnTo>
                  <a:lnTo>
                    <a:pt x="153746" y="685596"/>
                  </a:lnTo>
                  <a:lnTo>
                    <a:pt x="156718" y="692302"/>
                  </a:lnTo>
                  <a:lnTo>
                    <a:pt x="136626" y="701179"/>
                  </a:lnTo>
                  <a:close/>
                </a:path>
                <a:path w="1707514" h="760729">
                  <a:moveTo>
                    <a:pt x="109880" y="712978"/>
                  </a:moveTo>
                  <a:lnTo>
                    <a:pt x="106959" y="706285"/>
                  </a:lnTo>
                  <a:lnTo>
                    <a:pt x="127000" y="697458"/>
                  </a:lnTo>
                  <a:lnTo>
                    <a:pt x="129933" y="704100"/>
                  </a:lnTo>
                  <a:lnTo>
                    <a:pt x="109880" y="712978"/>
                  </a:lnTo>
                  <a:close/>
                </a:path>
                <a:path w="1707514" h="760729">
                  <a:moveTo>
                    <a:pt x="83146" y="724788"/>
                  </a:moveTo>
                  <a:lnTo>
                    <a:pt x="80213" y="718096"/>
                  </a:lnTo>
                  <a:lnTo>
                    <a:pt x="100266" y="709256"/>
                  </a:lnTo>
                  <a:lnTo>
                    <a:pt x="103187" y="715911"/>
                  </a:lnTo>
                  <a:lnTo>
                    <a:pt x="83146" y="724788"/>
                  </a:lnTo>
                  <a:close/>
                </a:path>
                <a:path w="1707514" h="760729">
                  <a:moveTo>
                    <a:pt x="56400" y="736600"/>
                  </a:moveTo>
                  <a:lnTo>
                    <a:pt x="53479" y="729945"/>
                  </a:lnTo>
                  <a:lnTo>
                    <a:pt x="73520" y="721067"/>
                  </a:lnTo>
                  <a:lnTo>
                    <a:pt x="76454" y="727773"/>
                  </a:lnTo>
                  <a:lnTo>
                    <a:pt x="56400" y="736600"/>
                  </a:lnTo>
                  <a:close/>
                </a:path>
                <a:path w="1707514" h="760729">
                  <a:moveTo>
                    <a:pt x="29667" y="748449"/>
                  </a:moveTo>
                  <a:lnTo>
                    <a:pt x="26746" y="741756"/>
                  </a:lnTo>
                  <a:lnTo>
                    <a:pt x="46786" y="732878"/>
                  </a:lnTo>
                  <a:lnTo>
                    <a:pt x="49707" y="739571"/>
                  </a:lnTo>
                  <a:lnTo>
                    <a:pt x="29667" y="748449"/>
                  </a:lnTo>
                  <a:close/>
                </a:path>
                <a:path w="1707514" h="760729">
                  <a:moveTo>
                    <a:pt x="2933" y="760260"/>
                  </a:moveTo>
                  <a:lnTo>
                    <a:pt x="0" y="753567"/>
                  </a:lnTo>
                  <a:lnTo>
                    <a:pt x="20040" y="744689"/>
                  </a:lnTo>
                  <a:lnTo>
                    <a:pt x="22974" y="751382"/>
                  </a:lnTo>
                  <a:lnTo>
                    <a:pt x="2933" y="760260"/>
                  </a:lnTo>
                  <a:close/>
                </a:path>
              </a:pathLst>
            </a:custGeom>
            <a:solidFill>
              <a:srgbClr val="00A4E4">
                <a:alpha val="9685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1380477" y="1242860"/>
                  </a:move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close/>
                </a:path>
              </a:pathLst>
            </a:custGeom>
            <a:solidFill>
              <a:srgbClr val="DAE882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7303" y="2452192"/>
              <a:ext cx="1588135" cy="1243330"/>
            </a:xfrm>
            <a:custGeom>
              <a:avLst/>
              <a:gdLst/>
              <a:ahLst/>
              <a:cxnLst/>
              <a:rect l="l" t="t" r="r" b="b"/>
              <a:pathLst>
                <a:path w="1588135" h="1243329">
                  <a:moveTo>
                    <a:pt x="0" y="207162"/>
                  </a:moveTo>
                  <a:lnTo>
                    <a:pt x="5471" y="159669"/>
                  </a:lnTo>
                  <a:lnTo>
                    <a:pt x="21058" y="116068"/>
                  </a:lnTo>
                  <a:lnTo>
                    <a:pt x="45514" y="77602"/>
                  </a:lnTo>
                  <a:lnTo>
                    <a:pt x="77597" y="45518"/>
                  </a:lnTo>
                  <a:lnTo>
                    <a:pt x="116062" y="21060"/>
                  </a:lnTo>
                  <a:lnTo>
                    <a:pt x="159665" y="5472"/>
                  </a:lnTo>
                  <a:lnTo>
                    <a:pt x="207162" y="0"/>
                  </a:lnTo>
                  <a:lnTo>
                    <a:pt x="1380477" y="0"/>
                  </a:lnTo>
                  <a:lnTo>
                    <a:pt x="1427971" y="5472"/>
                  </a:lnTo>
                  <a:lnTo>
                    <a:pt x="1471567" y="21060"/>
                  </a:lnTo>
                  <a:lnTo>
                    <a:pt x="1510022" y="45518"/>
                  </a:lnTo>
                  <a:lnTo>
                    <a:pt x="1542094" y="77602"/>
                  </a:lnTo>
                  <a:lnTo>
                    <a:pt x="1566540" y="116068"/>
                  </a:lnTo>
                  <a:lnTo>
                    <a:pt x="1582119" y="159669"/>
                  </a:lnTo>
                  <a:lnTo>
                    <a:pt x="1587588" y="207162"/>
                  </a:lnTo>
                  <a:lnTo>
                    <a:pt x="1587588" y="1035748"/>
                  </a:lnTo>
                  <a:lnTo>
                    <a:pt x="1582119" y="1083238"/>
                  </a:lnTo>
                  <a:lnTo>
                    <a:pt x="1566540" y="1126832"/>
                  </a:lnTo>
                  <a:lnTo>
                    <a:pt x="1542094" y="1165288"/>
                  </a:lnTo>
                  <a:lnTo>
                    <a:pt x="1510022" y="1197361"/>
                  </a:lnTo>
                  <a:lnTo>
                    <a:pt x="1471567" y="1221809"/>
                  </a:lnTo>
                  <a:lnTo>
                    <a:pt x="1427971" y="1237390"/>
                  </a:lnTo>
                  <a:lnTo>
                    <a:pt x="1380477" y="1242860"/>
                  </a:lnTo>
                  <a:lnTo>
                    <a:pt x="207162" y="1242860"/>
                  </a:lnTo>
                  <a:lnTo>
                    <a:pt x="159665" y="1237390"/>
                  </a:lnTo>
                  <a:lnTo>
                    <a:pt x="116062" y="1221809"/>
                  </a:lnTo>
                  <a:lnTo>
                    <a:pt x="77597" y="1197361"/>
                  </a:lnTo>
                  <a:lnTo>
                    <a:pt x="45514" y="1165288"/>
                  </a:lnTo>
                  <a:lnTo>
                    <a:pt x="21058" y="1126832"/>
                  </a:lnTo>
                  <a:lnTo>
                    <a:pt x="5471" y="1083238"/>
                  </a:lnTo>
                  <a:lnTo>
                    <a:pt x="0" y="1035748"/>
                  </a:lnTo>
                  <a:lnTo>
                    <a:pt x="0" y="207162"/>
                  </a:lnTo>
                  <a:close/>
                </a:path>
              </a:pathLst>
            </a:custGeom>
            <a:ln w="18564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87612" y="2666244"/>
            <a:ext cx="930729" cy="225128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1361" spc="9" dirty="0">
                <a:latin typeface="Times New Roman"/>
                <a:cs typeface="Times New Roman"/>
              </a:rPr>
              <a:t>Repository</a:t>
            </a:r>
            <a:r>
              <a:rPr sz="1361" spc="-45" dirty="0">
                <a:latin typeface="Times New Roman"/>
                <a:cs typeface="Times New Roman"/>
              </a:rPr>
              <a:t> </a:t>
            </a:r>
            <a:r>
              <a:rPr sz="1361" spc="14" dirty="0">
                <a:latin typeface="Times New Roman"/>
                <a:cs typeface="Times New Roman"/>
              </a:rPr>
              <a:t>1</a:t>
            </a:r>
            <a:endParaRPr sz="1361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6671" y="5874656"/>
            <a:ext cx="14004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6309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6309">
                <a:spcBef>
                  <a:spcPts val="64"/>
                </a:spcBef>
              </a:pPr>
              <a:t>202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3958046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608526" algn="l"/>
              </a:tabLst>
            </a:pPr>
            <a:r>
              <a:rPr spc="14" dirty="0"/>
              <a:t>Mechanism	Shared DataStore</a:t>
            </a:r>
            <a:r>
              <a:rPr spc="-41" dirty="0"/>
              <a:t> </a:t>
            </a:r>
            <a:r>
              <a:rPr spc="23" dirty="0"/>
              <a:t>GC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7197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41495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41495">
                <a:spcBef>
                  <a:spcPts val="64"/>
                </a:spcBef>
              </a:pPr>
              <a:t>203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7875"/>
            <a:ext cx="8728678" cy="3167769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2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Phases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Mark </a:t>
            </a:r>
            <a:r>
              <a:rPr sz="1543" spc="5" dirty="0">
                <a:latin typeface="Times New Roman"/>
                <a:cs typeface="Times New Roman"/>
              </a:rPr>
              <a:t>on </a:t>
            </a:r>
            <a:r>
              <a:rPr sz="1543" spc="9" dirty="0">
                <a:latin typeface="Times New Roman"/>
                <a:cs typeface="Times New Roman"/>
              </a:rPr>
              <a:t>each</a:t>
            </a:r>
            <a:r>
              <a:rPr sz="1543" spc="32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repository</a:t>
            </a:r>
            <a:endParaRPr sz="1543">
              <a:latin typeface="Times New Roman"/>
              <a:cs typeface="Times New Roman"/>
            </a:endParaRPr>
          </a:p>
          <a:p>
            <a:pPr marL="376917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14" dirty="0">
                <a:latin typeface="Times New Roman"/>
                <a:cs typeface="Times New Roman"/>
              </a:rPr>
              <a:t>Mark </a:t>
            </a:r>
            <a:r>
              <a:rPr sz="1407" spc="9" dirty="0">
                <a:latin typeface="Times New Roman"/>
                <a:cs typeface="Times New Roman"/>
              </a:rPr>
              <a:t>the starting time </a:t>
            </a:r>
            <a:r>
              <a:rPr sz="1407" spc="14" dirty="0">
                <a:latin typeface="Times New Roman"/>
                <a:cs typeface="Times New Roman"/>
              </a:rPr>
              <a:t>by </a:t>
            </a:r>
            <a:r>
              <a:rPr sz="1407" spc="9" dirty="0">
                <a:latin typeface="Times New Roman"/>
                <a:cs typeface="Times New Roman"/>
              </a:rPr>
              <a:t>registering the starting</a:t>
            </a:r>
            <a:r>
              <a:rPr sz="1407" spc="-23" dirty="0">
                <a:latin typeface="Times New Roman"/>
                <a:cs typeface="Times New Roman"/>
              </a:rPr>
              <a:t> </a:t>
            </a:r>
            <a:r>
              <a:rPr sz="1407" spc="14" dirty="0">
                <a:latin typeface="Times New Roman"/>
                <a:cs typeface="Times New Roman"/>
              </a:rPr>
              <a:t>timestamp</a:t>
            </a:r>
            <a:endParaRPr sz="1407">
              <a:latin typeface="Times New Roman"/>
              <a:cs typeface="Times New Roman"/>
            </a:endParaRPr>
          </a:p>
          <a:p>
            <a:pPr marL="510625">
              <a:spcBef>
                <a:spcPts val="481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5" dirty="0">
                <a:latin typeface="Times New Roman"/>
                <a:cs typeface="Times New Roman"/>
              </a:rPr>
              <a:t>Create </a:t>
            </a:r>
            <a:r>
              <a:rPr sz="1316" dirty="0">
                <a:latin typeface="Times New Roman"/>
                <a:cs typeface="Times New Roman"/>
              </a:rPr>
              <a:t>the </a:t>
            </a:r>
            <a:r>
              <a:rPr sz="1316" spc="-5" dirty="0">
                <a:latin typeface="Times New Roman"/>
                <a:cs typeface="Times New Roman"/>
              </a:rPr>
              <a:t>file </a:t>
            </a:r>
            <a:r>
              <a:rPr sz="1316" spc="5" dirty="0">
                <a:latin typeface="Times New Roman"/>
                <a:cs typeface="Times New Roman"/>
              </a:rPr>
              <a:t>markedTimestamp-xxx-xxxxxx-xxxxxin </a:t>
            </a:r>
            <a:r>
              <a:rPr sz="1316" dirty="0">
                <a:latin typeface="Times New Roman"/>
                <a:cs typeface="Times New Roman"/>
              </a:rPr>
              <a:t>the</a:t>
            </a:r>
            <a:r>
              <a:rPr sz="1316" spc="-141" dirty="0">
                <a:latin typeface="Times New Roman"/>
                <a:cs typeface="Times New Roman"/>
              </a:rPr>
              <a:t> </a:t>
            </a:r>
            <a:r>
              <a:rPr sz="1316" dirty="0">
                <a:latin typeface="Times New Roman"/>
                <a:cs typeface="Times New Roman"/>
              </a:rPr>
              <a:t>DataStore</a:t>
            </a:r>
            <a:endParaRPr sz="1316">
              <a:latin typeface="Times New Roman"/>
              <a:cs typeface="Times New Roman"/>
            </a:endParaRPr>
          </a:p>
          <a:p>
            <a:pPr marL="376917">
              <a:spcBef>
                <a:spcPts val="472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Retrieve all references stored in the repository </a:t>
            </a:r>
            <a:r>
              <a:rPr sz="1407" spc="14" dirty="0">
                <a:latin typeface="Times New Roman"/>
                <a:cs typeface="Times New Roman"/>
              </a:rPr>
              <a:t>by </a:t>
            </a:r>
            <a:r>
              <a:rPr sz="1407" spc="9" dirty="0">
                <a:latin typeface="Times New Roman"/>
                <a:cs typeface="Times New Roman"/>
              </a:rPr>
              <a:t>iterating </a:t>
            </a:r>
            <a:r>
              <a:rPr sz="1407" spc="5" dirty="0">
                <a:latin typeface="Times New Roman"/>
                <a:cs typeface="Times New Roman"/>
              </a:rPr>
              <a:t>over </a:t>
            </a:r>
            <a:r>
              <a:rPr sz="1407" spc="9" dirty="0">
                <a:latin typeface="Times New Roman"/>
                <a:cs typeface="Times New Roman"/>
              </a:rPr>
              <a:t>the node</a:t>
            </a:r>
            <a:r>
              <a:rPr sz="1407" spc="-59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store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504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Store the references collected in the</a:t>
            </a:r>
            <a:r>
              <a:rPr sz="1407" spc="-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DataStore</a:t>
            </a:r>
            <a:endParaRPr sz="1407">
              <a:latin typeface="Times New Roman"/>
              <a:cs typeface="Times New Roman"/>
            </a:endParaRPr>
          </a:p>
          <a:p>
            <a:pPr marL="510625">
              <a:spcBef>
                <a:spcPts val="462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5" dirty="0">
                <a:latin typeface="Times New Roman"/>
                <a:cs typeface="Times New Roman"/>
              </a:rPr>
              <a:t>Create </a:t>
            </a:r>
            <a:r>
              <a:rPr sz="1180" spc="-9" dirty="0">
                <a:latin typeface="Times New Roman"/>
                <a:cs typeface="Times New Roman"/>
              </a:rPr>
              <a:t>the </a:t>
            </a:r>
            <a:r>
              <a:rPr sz="1180" spc="-5" dirty="0">
                <a:latin typeface="Times New Roman"/>
                <a:cs typeface="Times New Roman"/>
              </a:rPr>
              <a:t>file </a:t>
            </a:r>
            <a:r>
              <a:rPr sz="1180" spc="-14" dirty="0">
                <a:latin typeface="Times New Roman"/>
                <a:cs typeface="Times New Roman"/>
              </a:rPr>
              <a:t>references-xxx-xxxxxx-xxxxx </a:t>
            </a:r>
            <a:r>
              <a:rPr sz="1180" spc="-5" dirty="0">
                <a:latin typeface="Times New Roman"/>
                <a:cs typeface="Times New Roman"/>
              </a:rPr>
              <a:t>in </a:t>
            </a:r>
            <a:r>
              <a:rPr sz="1180" spc="-9" dirty="0">
                <a:latin typeface="Times New Roman"/>
                <a:cs typeface="Times New Roman"/>
              </a:rPr>
              <a:t>the</a:t>
            </a:r>
            <a:r>
              <a:rPr sz="1180" spc="-23" dirty="0">
                <a:latin typeface="Times New Roman"/>
                <a:cs typeface="Times New Roman"/>
              </a:rPr>
              <a:t> </a:t>
            </a:r>
            <a:r>
              <a:rPr sz="1180" spc="-5" dirty="0">
                <a:latin typeface="Times New Roman"/>
                <a:cs typeface="Times New Roman"/>
              </a:rPr>
              <a:t>DataStore</a:t>
            </a:r>
            <a:endParaRPr sz="1180">
              <a:latin typeface="Times New Roman"/>
              <a:cs typeface="Times New Roman"/>
            </a:endParaRPr>
          </a:p>
          <a:p>
            <a:pPr marL="194222">
              <a:spcBef>
                <a:spcPts val="476"/>
              </a:spcBef>
              <a:tabLst>
                <a:tab pos="1158415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089" spc="64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Sweep	On a </a:t>
            </a:r>
            <a:r>
              <a:rPr sz="1543" spc="5" dirty="0">
                <a:latin typeface="Times New Roman"/>
                <a:cs typeface="Times New Roman"/>
              </a:rPr>
              <a:t>single</a:t>
            </a:r>
            <a:r>
              <a:rPr sz="1543" spc="-2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repository</a:t>
            </a:r>
            <a:endParaRPr sz="1543">
              <a:latin typeface="Times New Roman"/>
              <a:cs typeface="Times New Roman"/>
            </a:endParaRPr>
          </a:p>
          <a:p>
            <a:pPr marL="376917">
              <a:spcBef>
                <a:spcPts val="495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Collect all the references available from the DataStore and aborts if not missing from any</a:t>
            </a:r>
            <a:r>
              <a:rPr sz="1407" spc="-23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repository.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Prepare a candidate list </a:t>
            </a:r>
            <a:r>
              <a:rPr sz="1407" spc="5" dirty="0">
                <a:latin typeface="Times New Roman"/>
                <a:cs typeface="Times New Roman"/>
              </a:rPr>
              <a:t>of </a:t>
            </a:r>
            <a:r>
              <a:rPr sz="1407" spc="9" dirty="0">
                <a:latin typeface="Times New Roman"/>
                <a:cs typeface="Times New Roman"/>
              </a:rPr>
              <a:t>all garbage blobs </a:t>
            </a:r>
            <a:r>
              <a:rPr sz="1407" spc="14" dirty="0">
                <a:latin typeface="Times New Roman"/>
                <a:cs typeface="Times New Roman"/>
              </a:rPr>
              <a:t>by </a:t>
            </a:r>
            <a:r>
              <a:rPr sz="1407" spc="9" dirty="0">
                <a:latin typeface="Times New Roman"/>
                <a:cs typeface="Times New Roman"/>
              </a:rPr>
              <a:t>identifying blobs not</a:t>
            </a:r>
            <a:r>
              <a:rPr sz="1407" spc="-2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referred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504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Delete all the candidates older than configured age from the earliest start time recorded above </a:t>
            </a:r>
            <a:r>
              <a:rPr sz="1407" spc="5" dirty="0">
                <a:latin typeface="Times New Roman"/>
                <a:cs typeface="Times New Roman"/>
              </a:rPr>
              <a:t>(Default </a:t>
            </a:r>
            <a:r>
              <a:rPr sz="1407" spc="14" dirty="0">
                <a:latin typeface="Times New Roman"/>
                <a:cs typeface="Times New Roman"/>
              </a:rPr>
              <a:t>24</a:t>
            </a:r>
            <a:r>
              <a:rPr sz="1407" spc="41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hours)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595262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608526" algn="l"/>
                <a:tab pos="4284984" algn="l"/>
              </a:tabLst>
            </a:pPr>
            <a:r>
              <a:rPr spc="14" dirty="0"/>
              <a:t>Mechanism	Shared</a:t>
            </a:r>
            <a:r>
              <a:rPr spc="23" dirty="0"/>
              <a:t> </a:t>
            </a:r>
            <a:r>
              <a:rPr spc="14" dirty="0"/>
              <a:t>DataStore </a:t>
            </a:r>
            <a:r>
              <a:rPr spc="23" dirty="0"/>
              <a:t>GC	</a:t>
            </a:r>
            <a:r>
              <a:rPr spc="14" dirty="0"/>
              <a:t>Important</a:t>
            </a:r>
            <a:r>
              <a:rPr spc="-41" dirty="0"/>
              <a:t> </a:t>
            </a:r>
            <a:r>
              <a:rPr spc="14" dirty="0"/>
              <a:t>Note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7197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41495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41495">
                <a:spcBef>
                  <a:spcPts val="64"/>
                </a:spcBef>
              </a:pPr>
              <a:t>204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7875"/>
            <a:ext cx="8419780" cy="1309183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When cloning publish instances </a:t>
            </a:r>
            <a:r>
              <a:rPr sz="1861" spc="-9" dirty="0">
                <a:latin typeface="Times New Roman"/>
                <a:cs typeface="Times New Roman"/>
              </a:rPr>
              <a:t>intended </a:t>
            </a:r>
            <a:r>
              <a:rPr sz="1861" spc="-5" dirty="0">
                <a:latin typeface="Times New Roman"/>
                <a:cs typeface="Times New Roman"/>
              </a:rPr>
              <a:t>to connect to the same DataStore </a:t>
            </a:r>
            <a:r>
              <a:rPr sz="1861" spc="-9" dirty="0">
                <a:latin typeface="Times New Roman"/>
                <a:cs typeface="Times New Roman"/>
              </a:rPr>
              <a:t>(i.e.</a:t>
            </a:r>
            <a:r>
              <a:rPr sz="1861" spc="-136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shared)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Reset the repository id </a:t>
            </a:r>
            <a:r>
              <a:rPr sz="1543" spc="9" dirty="0">
                <a:latin typeface="Times New Roman"/>
                <a:cs typeface="Times New Roman"/>
              </a:rPr>
              <a:t>(oak-run</a:t>
            </a:r>
            <a:r>
              <a:rPr sz="1543" spc="36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resetClusterId)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39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If a repository removed from sharing the</a:t>
            </a:r>
            <a:r>
              <a:rPr sz="1861" spc="-250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DataStore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Manually </a:t>
            </a:r>
            <a:r>
              <a:rPr sz="1543" spc="5" dirty="0">
                <a:latin typeface="Times New Roman"/>
                <a:cs typeface="Times New Roman"/>
              </a:rPr>
              <a:t>remove the repository</a:t>
            </a:r>
            <a:r>
              <a:rPr sz="1543" spc="27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id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533" y="699493"/>
            <a:ext cx="9704934" cy="5459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43533" y="879576"/>
            <a:ext cx="9707240" cy="4948710"/>
          </a:xfrm>
          <a:custGeom>
            <a:avLst/>
            <a:gdLst/>
            <a:ahLst/>
            <a:cxnLst/>
            <a:rect l="l" t="t" r="r" b="b"/>
            <a:pathLst>
              <a:path w="10695940" h="5452745">
                <a:moveTo>
                  <a:pt x="10695736" y="5452262"/>
                </a:moveTo>
                <a:lnTo>
                  <a:pt x="0" y="5452262"/>
                </a:lnTo>
                <a:lnTo>
                  <a:pt x="0" y="0"/>
                </a:lnTo>
                <a:lnTo>
                  <a:pt x="10695736" y="0"/>
                </a:lnTo>
                <a:lnTo>
                  <a:pt x="10695736" y="54522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grpSp>
        <p:nvGrpSpPr>
          <p:cNvPr id="4" name="object 4"/>
          <p:cNvGrpSpPr/>
          <p:nvPr/>
        </p:nvGrpSpPr>
        <p:grpSpPr>
          <a:xfrm>
            <a:off x="1243533" y="5831006"/>
            <a:ext cx="9704934" cy="327916"/>
            <a:chOff x="0" y="6424904"/>
            <a:chExt cx="10693400" cy="3613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2861342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DataStore </a:t>
            </a:r>
            <a:r>
              <a:rPr spc="23" dirty="0"/>
              <a:t>GC </a:t>
            </a:r>
            <a:r>
              <a:rPr spc="14" dirty="0"/>
              <a:t>Log</a:t>
            </a:r>
            <a:r>
              <a:rPr spc="-64" dirty="0"/>
              <a:t> </a:t>
            </a:r>
            <a:r>
              <a:rPr spc="14" dirty="0"/>
              <a:t>Output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12442" y="1628292"/>
            <a:ext cx="9071578" cy="3193127"/>
          </a:xfrm>
          <a:prstGeom prst="rect">
            <a:avLst/>
          </a:prstGeom>
        </p:spPr>
        <p:txBody>
          <a:bodyPr vert="horz" wrap="square" lIns="0" tIns="8645" rIns="0" bIns="0" rtlCol="0">
            <a:spAutoFit/>
          </a:bodyPr>
          <a:lstStyle/>
          <a:p>
            <a:pPr marL="144082" marR="29392" indent="-133131">
              <a:lnSpc>
                <a:spcPct val="103800"/>
              </a:lnSpc>
              <a:spcBef>
                <a:spcPts val="68"/>
              </a:spcBef>
            </a:pPr>
            <a:r>
              <a:rPr sz="862" spc="9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225" spc="14" dirty="0">
                <a:latin typeface="Times New Roman"/>
                <a:cs typeface="Times New Roman"/>
              </a:rPr>
              <a:t>11.04.2017 11:30:00.077 *INFO* [sling-oak-observation-1] org.apache.jackrabbit.oak.plugins.blob.MarkSweepGarbageCollector Starting  garbage </a:t>
            </a:r>
            <a:r>
              <a:rPr sz="1225" spc="9" dirty="0">
                <a:latin typeface="Times New Roman"/>
                <a:cs typeface="Times New Roman"/>
              </a:rPr>
              <a:t>collection </a:t>
            </a:r>
            <a:r>
              <a:rPr sz="1225" spc="14" dirty="0">
                <a:latin typeface="Times New Roman"/>
                <a:cs typeface="Times New Roman"/>
              </a:rPr>
              <a:t>with markOnly </a:t>
            </a:r>
            <a:r>
              <a:rPr sz="1225" spc="9" dirty="0">
                <a:latin typeface="Times New Roman"/>
                <a:cs typeface="Times New Roman"/>
              </a:rPr>
              <a:t>[false]</a:t>
            </a:r>
            <a:r>
              <a:rPr sz="1225" spc="-32" dirty="0">
                <a:latin typeface="Times New Roman"/>
                <a:cs typeface="Times New Roman"/>
              </a:rPr>
              <a:t> </a:t>
            </a:r>
            <a:r>
              <a:rPr sz="1225" spc="9" dirty="0">
                <a:latin typeface="Times New Roman"/>
                <a:cs typeface="Times New Roman"/>
              </a:rPr>
              <a:t>....</a:t>
            </a:r>
            <a:endParaRPr sz="1225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724">
              <a:latin typeface="Times New Roman"/>
              <a:cs typeface="Times New Roman"/>
            </a:endParaRPr>
          </a:p>
          <a:p>
            <a:pPr marL="144082" marR="12103" indent="-133131">
              <a:lnSpc>
                <a:spcPct val="102299"/>
              </a:lnSpc>
              <a:spcBef>
                <a:spcPts val="5"/>
              </a:spcBef>
            </a:pPr>
            <a:r>
              <a:rPr sz="862" spc="9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225" spc="14" dirty="0">
                <a:latin typeface="Times New Roman"/>
                <a:cs typeface="Times New Roman"/>
              </a:rPr>
              <a:t>11.04.2017 11:32:40.513 *INFO* [sling-oak-observation-1] org.apache.jackrabbit.oak.plugins.blob.MarkSweepGarbageCollector </a:t>
            </a:r>
            <a:r>
              <a:rPr sz="1225" spc="18" dirty="0">
                <a:latin typeface="Times New Roman"/>
                <a:cs typeface="Times New Roman"/>
              </a:rPr>
              <a:t>Number  </a:t>
            </a:r>
            <a:r>
              <a:rPr sz="1225" spc="14" dirty="0">
                <a:latin typeface="Times New Roman"/>
                <a:cs typeface="Times New Roman"/>
              </a:rPr>
              <a:t>blob references marked under mark phase of Blob garbage </a:t>
            </a:r>
            <a:r>
              <a:rPr sz="1225" spc="9" dirty="0">
                <a:latin typeface="Times New Roman"/>
                <a:cs typeface="Times New Roman"/>
              </a:rPr>
              <a:t>collection</a:t>
            </a:r>
            <a:r>
              <a:rPr sz="1225" spc="-23" dirty="0">
                <a:latin typeface="Times New Roman"/>
                <a:cs typeface="Times New Roman"/>
              </a:rPr>
              <a:t> </a:t>
            </a:r>
            <a:r>
              <a:rPr sz="1225" spc="14" dirty="0">
                <a:latin typeface="Times New Roman"/>
                <a:cs typeface="Times New Roman"/>
              </a:rPr>
              <a:t>[2678506]</a:t>
            </a:r>
            <a:endParaRPr sz="1225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724">
              <a:latin typeface="Times New Roman"/>
              <a:cs typeface="Times New Roman"/>
            </a:endParaRPr>
          </a:p>
          <a:p>
            <a:pPr marL="144082" marR="82991" indent="-133131">
              <a:lnSpc>
                <a:spcPct val="102299"/>
              </a:lnSpc>
            </a:pPr>
            <a:r>
              <a:rPr sz="862" spc="9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225" spc="14" dirty="0">
                <a:latin typeface="Times New Roman"/>
                <a:cs typeface="Times New Roman"/>
              </a:rPr>
              <a:t>11.04.2017 11:33:03.021 *INFO* [sling-oak-observation-1] org.apache.jackrabbit.oak.plugins.blob.MarkSweepGarbageCollector Length  ids </a:t>
            </a:r>
            <a:r>
              <a:rPr sz="1225" spc="9" dirty="0">
                <a:latin typeface="Times New Roman"/>
                <a:cs typeface="Times New Roman"/>
              </a:rPr>
              <a:t>file retrieved </a:t>
            </a:r>
            <a:r>
              <a:rPr sz="1225" spc="18" dirty="0">
                <a:latin typeface="Times New Roman"/>
                <a:cs typeface="Times New Roman"/>
              </a:rPr>
              <a:t>from </a:t>
            </a:r>
            <a:r>
              <a:rPr sz="1225" spc="14" dirty="0">
                <a:latin typeface="Times New Roman"/>
                <a:cs typeface="Times New Roman"/>
              </a:rPr>
              <a:t>tracker</a:t>
            </a:r>
            <a:r>
              <a:rPr sz="1225" spc="-14" dirty="0">
                <a:latin typeface="Times New Roman"/>
                <a:cs typeface="Times New Roman"/>
              </a:rPr>
              <a:t> </a:t>
            </a:r>
            <a:r>
              <a:rPr sz="1225" spc="14" dirty="0">
                <a:latin typeface="Times New Roman"/>
                <a:cs typeface="Times New Roman"/>
              </a:rPr>
              <a:t>62939419</a:t>
            </a:r>
            <a:endParaRPr sz="1225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1679">
              <a:latin typeface="Times New Roman"/>
              <a:cs typeface="Times New Roman"/>
            </a:endParaRPr>
          </a:p>
          <a:p>
            <a:pPr marL="144082" marR="4611" indent="-133131">
              <a:lnSpc>
                <a:spcPct val="103000"/>
              </a:lnSpc>
            </a:pPr>
            <a:r>
              <a:rPr sz="862" spc="9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225" spc="14" dirty="0">
                <a:latin typeface="Times New Roman"/>
                <a:cs typeface="Times New Roman"/>
              </a:rPr>
              <a:t>11.04.2017 11:44:35.278 </a:t>
            </a:r>
            <a:r>
              <a:rPr sz="1225" spc="18" dirty="0">
                <a:latin typeface="Times New Roman"/>
                <a:cs typeface="Times New Roman"/>
              </a:rPr>
              <a:t>*WARN* </a:t>
            </a:r>
            <a:r>
              <a:rPr sz="1225" spc="14" dirty="0">
                <a:latin typeface="Times New Roman"/>
                <a:cs typeface="Times New Roman"/>
              </a:rPr>
              <a:t>[sling-oak-observation-1] org.apache.jackrabbit.oak.plugins.blob.MarkSweepGarbageCollector Delete  [669806] blobs </a:t>
            </a:r>
            <a:r>
              <a:rPr sz="1225" spc="9" dirty="0">
                <a:latin typeface="Times New Roman"/>
                <a:cs typeface="Times New Roman"/>
              </a:rPr>
              <a:t>entries </a:t>
            </a:r>
            <a:r>
              <a:rPr sz="1225" spc="18" dirty="0">
                <a:latin typeface="Times New Roman"/>
                <a:cs typeface="Times New Roman"/>
              </a:rPr>
              <a:t>from </a:t>
            </a:r>
            <a:r>
              <a:rPr sz="1225" spc="14" dirty="0">
                <a:latin typeface="Times New Roman"/>
                <a:cs typeface="Times New Roman"/>
              </a:rPr>
              <a:t>the [727556] candidates </a:t>
            </a:r>
            <a:r>
              <a:rPr sz="1225" spc="9" dirty="0">
                <a:latin typeface="Times New Roman"/>
                <a:cs typeface="Times New Roman"/>
              </a:rPr>
              <a:t>identified. </a:t>
            </a:r>
            <a:r>
              <a:rPr sz="1225" spc="14" dirty="0">
                <a:latin typeface="Times New Roman"/>
                <a:cs typeface="Times New Roman"/>
              </a:rPr>
              <a:t>This </a:t>
            </a:r>
            <a:r>
              <a:rPr sz="1225" spc="18" dirty="0">
                <a:latin typeface="Times New Roman"/>
                <a:cs typeface="Times New Roman"/>
              </a:rPr>
              <a:t>may </a:t>
            </a:r>
            <a:r>
              <a:rPr sz="1225" spc="14" dirty="0">
                <a:latin typeface="Times New Roman"/>
                <a:cs typeface="Times New Roman"/>
              </a:rPr>
              <a:t>happen </a:t>
            </a:r>
            <a:r>
              <a:rPr sz="1225" spc="9" dirty="0">
                <a:latin typeface="Times New Roman"/>
                <a:cs typeface="Times New Roman"/>
              </a:rPr>
              <a:t>if </a:t>
            </a:r>
            <a:r>
              <a:rPr sz="1225" spc="14" dirty="0">
                <a:latin typeface="Times New Roman"/>
                <a:cs typeface="Times New Roman"/>
              </a:rPr>
              <a:t>blob modified time </a:t>
            </a:r>
            <a:r>
              <a:rPr sz="1225" spc="9" dirty="0">
                <a:latin typeface="Times New Roman"/>
                <a:cs typeface="Times New Roman"/>
              </a:rPr>
              <a:t>is </a:t>
            </a:r>
            <a:r>
              <a:rPr sz="1225" spc="18" dirty="0">
                <a:latin typeface="Times New Roman"/>
                <a:cs typeface="Times New Roman"/>
              </a:rPr>
              <a:t>&gt; </a:t>
            </a:r>
            <a:r>
              <a:rPr sz="1225" spc="14" dirty="0">
                <a:latin typeface="Times New Roman"/>
                <a:cs typeface="Times New Roman"/>
              </a:rPr>
              <a:t>than the </a:t>
            </a:r>
            <a:r>
              <a:rPr sz="1225" spc="18" dirty="0">
                <a:latin typeface="Times New Roman"/>
                <a:cs typeface="Times New Roman"/>
              </a:rPr>
              <a:t>max </a:t>
            </a:r>
            <a:r>
              <a:rPr sz="1225" spc="9" dirty="0">
                <a:latin typeface="Times New Roman"/>
                <a:cs typeface="Times New Roman"/>
              </a:rPr>
              <a:t>deleted </a:t>
            </a:r>
            <a:r>
              <a:rPr sz="1225" spc="14" dirty="0">
                <a:latin typeface="Times New Roman"/>
                <a:cs typeface="Times New Roman"/>
              </a:rPr>
              <a:t>time  (2017-04-10</a:t>
            </a:r>
            <a:r>
              <a:rPr sz="1225" dirty="0">
                <a:latin typeface="Times New Roman"/>
                <a:cs typeface="Times New Roman"/>
              </a:rPr>
              <a:t> </a:t>
            </a:r>
            <a:r>
              <a:rPr sz="1225" spc="14" dirty="0">
                <a:latin typeface="Times New Roman"/>
                <a:cs typeface="Times New Roman"/>
              </a:rPr>
              <a:t>11:30:00.000)</a:t>
            </a:r>
            <a:endParaRPr sz="1225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724">
              <a:latin typeface="Times New Roman"/>
              <a:cs typeface="Times New Roman"/>
            </a:endParaRPr>
          </a:p>
          <a:p>
            <a:pPr marL="144082" marR="6916" indent="-133131">
              <a:lnSpc>
                <a:spcPct val="102299"/>
              </a:lnSpc>
            </a:pPr>
            <a:r>
              <a:rPr sz="862" spc="9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225" spc="14" dirty="0">
                <a:latin typeface="Times New Roman"/>
                <a:cs typeface="Times New Roman"/>
              </a:rPr>
              <a:t>11.04.2017 11:44:35.279 *INFO* [sling-oak-observation-1] org.apache.jackrabbit.oak.plugins.blob.MarkSweepGarbageCollector Blob ga  </a:t>
            </a:r>
            <a:r>
              <a:rPr sz="1225" spc="9" dirty="0">
                <a:latin typeface="Times New Roman"/>
                <a:cs typeface="Times New Roman"/>
              </a:rPr>
              <a:t>collection </a:t>
            </a:r>
            <a:r>
              <a:rPr sz="1225" spc="14" dirty="0">
                <a:latin typeface="Times New Roman"/>
                <a:cs typeface="Times New Roman"/>
              </a:rPr>
              <a:t>completed in 14.59 min (875201 ms). </a:t>
            </a:r>
            <a:r>
              <a:rPr sz="1225" spc="18" dirty="0">
                <a:latin typeface="Times New Roman"/>
                <a:cs typeface="Times New Roman"/>
              </a:rPr>
              <a:t>Number </a:t>
            </a:r>
            <a:r>
              <a:rPr sz="1225" spc="14" dirty="0">
                <a:latin typeface="Times New Roman"/>
                <a:cs typeface="Times New Roman"/>
              </a:rPr>
              <a:t>of blobs </a:t>
            </a:r>
            <a:r>
              <a:rPr sz="1225" spc="9" dirty="0">
                <a:latin typeface="Times New Roman"/>
                <a:cs typeface="Times New Roman"/>
              </a:rPr>
              <a:t>deleted </a:t>
            </a:r>
            <a:r>
              <a:rPr sz="1225" spc="14" dirty="0">
                <a:latin typeface="Times New Roman"/>
                <a:cs typeface="Times New Roman"/>
              </a:rPr>
              <a:t>[669806] with </a:t>
            </a:r>
            <a:r>
              <a:rPr sz="1225" spc="18" dirty="0">
                <a:latin typeface="Times New Roman"/>
                <a:cs typeface="Times New Roman"/>
              </a:rPr>
              <a:t>max </a:t>
            </a:r>
            <a:r>
              <a:rPr sz="1225" spc="14" dirty="0">
                <a:latin typeface="Times New Roman"/>
                <a:cs typeface="Times New Roman"/>
              </a:rPr>
              <a:t>modification </a:t>
            </a:r>
            <a:r>
              <a:rPr sz="1225" spc="9" dirty="0">
                <a:latin typeface="Times New Roman"/>
                <a:cs typeface="Times New Roman"/>
              </a:rPr>
              <a:t>time </a:t>
            </a:r>
            <a:r>
              <a:rPr sz="1225" spc="14" dirty="0">
                <a:latin typeface="Times New Roman"/>
                <a:cs typeface="Times New Roman"/>
              </a:rPr>
              <a:t>of [2017-04-10</a:t>
            </a:r>
            <a:r>
              <a:rPr sz="1225" spc="118" dirty="0">
                <a:latin typeface="Times New Roman"/>
                <a:cs typeface="Times New Roman"/>
              </a:rPr>
              <a:t> </a:t>
            </a:r>
            <a:r>
              <a:rPr sz="1225" spc="14" dirty="0">
                <a:latin typeface="Times New Roman"/>
                <a:cs typeface="Times New Roman"/>
              </a:rPr>
              <a:t>11:30:00.0</a:t>
            </a:r>
            <a:endParaRPr sz="122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43533" y="699493"/>
            <a:ext cx="9704934" cy="228792"/>
          </a:xfrm>
          <a:custGeom>
            <a:avLst/>
            <a:gdLst/>
            <a:ahLst/>
            <a:cxnLst/>
            <a:rect l="l" t="t" r="r" b="b"/>
            <a:pathLst>
              <a:path w="10693400" h="252094">
                <a:moveTo>
                  <a:pt x="10693400" y="251764"/>
                </a:moveTo>
                <a:lnTo>
                  <a:pt x="0" y="251764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2517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7197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41495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41495">
                <a:spcBef>
                  <a:spcPts val="64"/>
                </a:spcBef>
              </a:pPr>
              <a:t>205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387160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BlobTracker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7197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41495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41495">
                <a:spcBef>
                  <a:spcPts val="64"/>
                </a:spcBef>
              </a:pPr>
              <a:t>206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71582"/>
            <a:ext cx="9476719" cy="1328943"/>
          </a:xfrm>
          <a:prstGeom prst="rect">
            <a:avLst/>
          </a:prstGeom>
        </p:spPr>
        <p:txBody>
          <a:bodyPr vert="horz" wrap="square" lIns="0" tIns="67427" rIns="0" bIns="0" rtlCol="0">
            <a:spAutoFit/>
          </a:bodyPr>
          <a:lstStyle/>
          <a:p>
            <a:pPr marL="11527">
              <a:spcBef>
                <a:spcPts val="531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Retrieving available blob ids most expensive operation for larger DataStores during DataStore</a:t>
            </a:r>
            <a:r>
              <a:rPr sz="1861" spc="-200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GC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45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BlobTracker added </a:t>
            </a:r>
            <a:r>
              <a:rPr sz="1861" spc="-9" dirty="0">
                <a:latin typeface="Times New Roman"/>
                <a:cs typeface="Times New Roman"/>
              </a:rPr>
              <a:t>in </a:t>
            </a:r>
            <a:r>
              <a:rPr sz="1861" spc="-5" dirty="0">
                <a:latin typeface="Times New Roman"/>
                <a:cs typeface="Times New Roman"/>
              </a:rPr>
              <a:t>AEM 6.3 to locally cache blob ids</a:t>
            </a:r>
            <a:r>
              <a:rPr sz="1861" spc="-259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created</a:t>
            </a:r>
            <a:endParaRPr sz="1861">
              <a:latin typeface="Times New Roman"/>
              <a:cs typeface="Times New Roman"/>
            </a:endParaRPr>
          </a:p>
          <a:p>
            <a:pPr marL="193646" marR="663928" indent="-182695">
              <a:spcBef>
                <a:spcPts val="462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During GC this locally available information is used which greatly reduces </a:t>
            </a:r>
            <a:r>
              <a:rPr sz="1861" dirty="0">
                <a:latin typeface="Times New Roman"/>
                <a:cs typeface="Times New Roman"/>
              </a:rPr>
              <a:t>the </a:t>
            </a:r>
            <a:r>
              <a:rPr sz="1861" spc="-5" dirty="0">
                <a:latin typeface="Times New Roman"/>
                <a:cs typeface="Times New Roman"/>
              </a:rPr>
              <a:t>time for GC  completion</a:t>
            </a:r>
            <a:endParaRPr sz="186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285961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BlobTracker </a:t>
            </a:r>
            <a:r>
              <a:rPr spc="9" dirty="0"/>
              <a:t>-</a:t>
            </a:r>
            <a:r>
              <a:rPr spc="-86" dirty="0"/>
              <a:t> </a:t>
            </a:r>
            <a:r>
              <a:rPr spc="14" dirty="0"/>
              <a:t>Mechanism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7197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41495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41495">
                <a:spcBef>
                  <a:spcPts val="64"/>
                </a:spcBef>
              </a:pPr>
              <a:t>207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0052" y="1569869"/>
            <a:ext cx="9094630" cy="1759751"/>
          </a:xfrm>
          <a:prstGeom prst="rect">
            <a:avLst/>
          </a:prstGeom>
        </p:spPr>
        <p:txBody>
          <a:bodyPr vert="horz" wrap="square" lIns="0" tIns="73190" rIns="0" bIns="0" rtlCol="0">
            <a:spAutoFit/>
          </a:bodyPr>
          <a:lstStyle/>
          <a:p>
            <a:pPr marL="11527">
              <a:spcBef>
                <a:spcPts val="576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Active writes for fresh blob ids into</a:t>
            </a:r>
            <a:r>
              <a:rPr sz="1543" spc="32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blobids/blob-[repositoryId].gen.process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On </a:t>
            </a:r>
            <a:r>
              <a:rPr sz="1543" spc="5" dirty="0">
                <a:latin typeface="Times New Roman"/>
                <a:cs typeface="Times New Roman"/>
              </a:rPr>
              <a:t>snapshot and initialization the active file gets renamed </a:t>
            </a:r>
            <a:r>
              <a:rPr sz="1543" spc="9" dirty="0">
                <a:latin typeface="Times New Roman"/>
                <a:cs typeface="Times New Roman"/>
              </a:rPr>
              <a:t>to </a:t>
            </a:r>
            <a:r>
              <a:rPr sz="1543" spc="5" dirty="0">
                <a:latin typeface="Times New Roman"/>
                <a:cs typeface="Times New Roman"/>
              </a:rPr>
              <a:t>.genand </a:t>
            </a:r>
            <a:r>
              <a:rPr sz="1543" spc="9" dirty="0">
                <a:latin typeface="Times New Roman"/>
                <a:cs typeface="Times New Roman"/>
              </a:rPr>
              <a:t>a </a:t>
            </a:r>
            <a:r>
              <a:rPr sz="1543" spc="5" dirty="0">
                <a:latin typeface="Times New Roman"/>
                <a:cs typeface="Times New Roman"/>
              </a:rPr>
              <a:t>new .processfile</a:t>
            </a:r>
            <a:r>
              <a:rPr sz="1543" spc="2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created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0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Regular snapshots are </a:t>
            </a:r>
            <a:r>
              <a:rPr sz="1543" spc="9" dirty="0">
                <a:latin typeface="Times New Roman"/>
                <a:cs typeface="Times New Roman"/>
              </a:rPr>
              <a:t>taken </a:t>
            </a:r>
            <a:r>
              <a:rPr sz="1543" spc="5" dirty="0">
                <a:latin typeface="Times New Roman"/>
                <a:cs typeface="Times New Roman"/>
              </a:rPr>
              <a:t>to merge all the generation (.gen) files to </a:t>
            </a:r>
            <a:r>
              <a:rPr sz="1543" spc="9" dirty="0">
                <a:latin typeface="Times New Roman"/>
                <a:cs typeface="Times New Roman"/>
              </a:rPr>
              <a:t>a </a:t>
            </a:r>
            <a:r>
              <a:rPr sz="1543" dirty="0">
                <a:latin typeface="Times New Roman"/>
                <a:cs typeface="Times New Roman"/>
              </a:rPr>
              <a:t>.refs </a:t>
            </a:r>
            <a:r>
              <a:rPr sz="1543" spc="5" dirty="0">
                <a:latin typeface="Times New Roman"/>
                <a:cs typeface="Times New Roman"/>
              </a:rPr>
              <a:t>file and </a:t>
            </a:r>
            <a:r>
              <a:rPr sz="1543" spc="9" dirty="0">
                <a:latin typeface="Times New Roman"/>
                <a:cs typeface="Times New Roman"/>
              </a:rPr>
              <a:t>uploaded to </a:t>
            </a:r>
            <a:r>
              <a:rPr sz="1543" spc="5" dirty="0">
                <a:latin typeface="Times New Roman"/>
                <a:cs typeface="Times New Roman"/>
              </a:rPr>
              <a:t>the</a:t>
            </a:r>
            <a:r>
              <a:rPr sz="1543" spc="41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DataStore</a:t>
            </a:r>
            <a:endParaRPr sz="1543">
              <a:latin typeface="Times New Roman"/>
              <a:cs typeface="Times New Roman"/>
            </a:endParaRPr>
          </a:p>
          <a:p>
            <a:pPr marL="193646" marR="4611" indent="-182695">
              <a:lnSpc>
                <a:spcPct val="101499"/>
              </a:lnSpc>
              <a:spcBef>
                <a:spcPts val="462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During </a:t>
            </a:r>
            <a:r>
              <a:rPr sz="1543" spc="5" dirty="0">
                <a:latin typeface="Times New Roman"/>
                <a:cs typeface="Times New Roman"/>
              </a:rPr>
              <a:t>DataStore </a:t>
            </a:r>
            <a:r>
              <a:rPr sz="1543" spc="14" dirty="0">
                <a:latin typeface="Times New Roman"/>
                <a:cs typeface="Times New Roman"/>
              </a:rPr>
              <a:t>GC </a:t>
            </a:r>
            <a:r>
              <a:rPr sz="1543" spc="9" dirty="0">
                <a:latin typeface="Times New Roman"/>
                <a:cs typeface="Times New Roman"/>
              </a:rPr>
              <a:t>when blob </a:t>
            </a:r>
            <a:r>
              <a:rPr sz="1543" spc="5" dirty="0">
                <a:latin typeface="Times New Roman"/>
                <a:cs typeface="Times New Roman"/>
              </a:rPr>
              <a:t>ids requested all the </a:t>
            </a:r>
            <a:r>
              <a:rPr sz="1543" dirty="0">
                <a:latin typeface="Times New Roman"/>
                <a:cs typeface="Times New Roman"/>
              </a:rPr>
              <a:t>.refs </a:t>
            </a:r>
            <a:r>
              <a:rPr sz="1543" spc="5" dirty="0">
                <a:latin typeface="Times New Roman"/>
                <a:cs typeface="Times New Roman"/>
              </a:rPr>
              <a:t>available in the DataStore are </a:t>
            </a:r>
            <a:r>
              <a:rPr sz="1543" spc="9" dirty="0">
                <a:latin typeface="Times New Roman"/>
                <a:cs typeface="Times New Roman"/>
              </a:rPr>
              <a:t>merged </a:t>
            </a:r>
            <a:r>
              <a:rPr sz="1543" spc="5" dirty="0">
                <a:latin typeface="Times New Roman"/>
                <a:cs typeface="Times New Roman"/>
              </a:rPr>
              <a:t>locally </a:t>
            </a:r>
            <a:r>
              <a:rPr sz="1543" spc="9" dirty="0">
                <a:latin typeface="Times New Roman"/>
                <a:cs typeface="Times New Roman"/>
              </a:rPr>
              <a:t>and ids  </a:t>
            </a:r>
            <a:r>
              <a:rPr sz="1543" spc="5" dirty="0">
                <a:latin typeface="Times New Roman"/>
                <a:cs typeface="Times New Roman"/>
              </a:rPr>
              <a:t>returned from</a:t>
            </a:r>
            <a:r>
              <a:rPr sz="154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there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The </a:t>
            </a:r>
            <a:r>
              <a:rPr sz="1543" spc="5" dirty="0">
                <a:latin typeface="Times New Roman"/>
                <a:cs typeface="Times New Roman"/>
              </a:rPr>
              <a:t>deletes from </a:t>
            </a:r>
            <a:r>
              <a:rPr sz="1543" spc="14" dirty="0">
                <a:latin typeface="Times New Roman"/>
                <a:cs typeface="Times New Roman"/>
              </a:rPr>
              <a:t>GC </a:t>
            </a:r>
            <a:r>
              <a:rPr sz="1543" spc="5" dirty="0">
                <a:latin typeface="Times New Roman"/>
                <a:cs typeface="Times New Roman"/>
              </a:rPr>
              <a:t>are also synchronized to remove stale ids and </a:t>
            </a:r>
            <a:r>
              <a:rPr sz="1543" spc="9" dirty="0">
                <a:latin typeface="Times New Roman"/>
                <a:cs typeface="Times New Roman"/>
              </a:rPr>
              <a:t>a </a:t>
            </a:r>
            <a:r>
              <a:rPr sz="1543" spc="5" dirty="0">
                <a:latin typeface="Times New Roman"/>
                <a:cs typeface="Times New Roman"/>
              </a:rPr>
              <a:t>snapshot</a:t>
            </a:r>
            <a:r>
              <a:rPr sz="1543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taken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285961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BlobTracker </a:t>
            </a:r>
            <a:r>
              <a:rPr spc="9" dirty="0"/>
              <a:t>-</a:t>
            </a:r>
            <a:r>
              <a:rPr spc="-86" dirty="0"/>
              <a:t> </a:t>
            </a:r>
            <a:r>
              <a:rPr spc="14" dirty="0"/>
              <a:t>Mechanism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7197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41495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41495">
                <a:spcBef>
                  <a:spcPts val="64"/>
                </a:spcBef>
              </a:pPr>
              <a:t>208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7875"/>
            <a:ext cx="9381052" cy="2525094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9019">
              <a:spcBef>
                <a:spcPts val="640"/>
              </a:spcBef>
            </a:pPr>
            <a:r>
              <a:rPr sz="1861" spc="-5" dirty="0">
                <a:latin typeface="Times New Roman"/>
                <a:cs typeface="Times New Roman"/>
              </a:rPr>
              <a:t>Support for Shared DataStores or Clustered</a:t>
            </a:r>
            <a:r>
              <a:rPr sz="1861" spc="-36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setups</a:t>
            </a:r>
            <a:endParaRPr sz="1861">
              <a:latin typeface="Times New Roman"/>
              <a:cs typeface="Times New Roman"/>
            </a:endParaRPr>
          </a:p>
          <a:p>
            <a:pPr marL="193646" marR="393054" indent="-182695">
              <a:lnSpc>
                <a:spcPct val="100899"/>
              </a:lnSpc>
              <a:spcBef>
                <a:spcPts val="481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The </a:t>
            </a:r>
            <a:r>
              <a:rPr sz="1543" spc="5" dirty="0">
                <a:latin typeface="Times New Roman"/>
                <a:cs typeface="Times New Roman"/>
              </a:rPr>
              <a:t>cached blob ids are local and hence have no information on blob ids created through other nodes in </a:t>
            </a:r>
            <a:r>
              <a:rPr sz="1543" spc="9" dirty="0">
                <a:latin typeface="Times New Roman"/>
                <a:cs typeface="Times New Roman"/>
              </a:rPr>
              <a:t>a  </a:t>
            </a:r>
            <a:r>
              <a:rPr sz="1543" spc="5" dirty="0">
                <a:latin typeface="Times New Roman"/>
                <a:cs typeface="Times New Roman"/>
              </a:rPr>
              <a:t>clustered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setup</a:t>
            </a:r>
            <a:r>
              <a:rPr sz="1543" spc="-14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or</a:t>
            </a:r>
            <a:r>
              <a:rPr sz="1543" spc="-2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different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repositories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in</a:t>
            </a:r>
            <a:r>
              <a:rPr sz="1543" spc="-27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a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shared</a:t>
            </a:r>
            <a:r>
              <a:rPr sz="1543" spc="-2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setup.</a:t>
            </a:r>
            <a:r>
              <a:rPr sz="1543" spc="-14" dirty="0">
                <a:latin typeface="Times New Roman"/>
                <a:cs typeface="Times New Roman"/>
              </a:rPr>
              <a:t> </a:t>
            </a:r>
            <a:r>
              <a:rPr sz="1543" spc="14" dirty="0">
                <a:latin typeface="Times New Roman"/>
                <a:cs typeface="Times New Roman"/>
              </a:rPr>
              <a:t>To</a:t>
            </a:r>
            <a:r>
              <a:rPr sz="1543" spc="-2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enable</a:t>
            </a:r>
            <a:r>
              <a:rPr sz="1543" spc="-27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synchronization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of</a:t>
            </a:r>
            <a:r>
              <a:rPr sz="1543" spc="-14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this</a:t>
            </a:r>
            <a:r>
              <a:rPr sz="1543" spc="-27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information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regular  snapshot</a:t>
            </a:r>
            <a:r>
              <a:rPr sz="154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process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0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Regular snapshots from all </a:t>
            </a:r>
            <a:r>
              <a:rPr sz="1543" dirty="0">
                <a:latin typeface="Times New Roman"/>
                <a:cs typeface="Times New Roman"/>
              </a:rPr>
              <a:t>repositories </a:t>
            </a:r>
            <a:r>
              <a:rPr sz="1543" spc="5" dirty="0">
                <a:latin typeface="Times New Roman"/>
                <a:cs typeface="Times New Roman"/>
              </a:rPr>
              <a:t>ensures all </a:t>
            </a:r>
            <a:r>
              <a:rPr sz="1543" dirty="0">
                <a:latin typeface="Times New Roman"/>
                <a:cs typeface="Times New Roman"/>
              </a:rPr>
              <a:t>their </a:t>
            </a:r>
            <a:r>
              <a:rPr sz="1543" spc="5" dirty="0">
                <a:latin typeface="Times New Roman"/>
                <a:cs typeface="Times New Roman"/>
              </a:rPr>
              <a:t>information </a:t>
            </a:r>
            <a:r>
              <a:rPr sz="1543" dirty="0">
                <a:latin typeface="Times New Roman"/>
                <a:cs typeface="Times New Roman"/>
              </a:rPr>
              <a:t>is</a:t>
            </a:r>
            <a:r>
              <a:rPr sz="1543" spc="27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captured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Interval configured </a:t>
            </a:r>
            <a:r>
              <a:rPr sz="1543" spc="9" dirty="0">
                <a:latin typeface="Times New Roman"/>
                <a:cs typeface="Times New Roman"/>
              </a:rPr>
              <a:t>by blobTrackSnapshotIntervalInSecsand by </a:t>
            </a:r>
            <a:r>
              <a:rPr sz="1543" spc="5" dirty="0">
                <a:latin typeface="Times New Roman"/>
                <a:cs typeface="Times New Roman"/>
              </a:rPr>
              <a:t>default </a:t>
            </a:r>
            <a:r>
              <a:rPr sz="1543" dirty="0">
                <a:latin typeface="Times New Roman"/>
                <a:cs typeface="Times New Roman"/>
              </a:rPr>
              <a:t>is </a:t>
            </a:r>
            <a:r>
              <a:rPr sz="1543" spc="9" dirty="0">
                <a:latin typeface="Times New Roman"/>
                <a:cs typeface="Times New Roman"/>
              </a:rPr>
              <a:t>12</a:t>
            </a:r>
            <a:r>
              <a:rPr sz="1543" spc="2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hours</a:t>
            </a:r>
            <a:endParaRPr sz="1543">
              <a:latin typeface="Times New Roman"/>
              <a:cs typeface="Times New Roman"/>
            </a:endParaRPr>
          </a:p>
          <a:p>
            <a:pPr marL="193646" marR="4611" indent="-182695">
              <a:lnSpc>
                <a:spcPct val="101499"/>
              </a:lnSpc>
              <a:spcBef>
                <a:spcPts val="462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Interval also governed </a:t>
            </a:r>
            <a:r>
              <a:rPr sz="1543" spc="9" dirty="0">
                <a:latin typeface="Times New Roman"/>
                <a:cs typeface="Times New Roman"/>
              </a:rPr>
              <a:t>by blobGcMaxAgeInSecswhich </a:t>
            </a:r>
            <a:r>
              <a:rPr sz="1543" dirty="0">
                <a:latin typeface="Times New Roman"/>
                <a:cs typeface="Times New Roman"/>
              </a:rPr>
              <a:t>is </a:t>
            </a:r>
            <a:r>
              <a:rPr sz="1543" spc="9" dirty="0">
                <a:latin typeface="Times New Roman"/>
                <a:cs typeface="Times New Roman"/>
              </a:rPr>
              <a:t>by </a:t>
            </a:r>
            <a:r>
              <a:rPr sz="1543" spc="5" dirty="0">
                <a:latin typeface="Times New Roman"/>
                <a:cs typeface="Times New Roman"/>
              </a:rPr>
              <a:t>default set to 24 hours. Which means </a:t>
            </a:r>
            <a:r>
              <a:rPr sz="1543" spc="9" dirty="0">
                <a:latin typeface="Times New Roman"/>
                <a:cs typeface="Times New Roman"/>
              </a:rPr>
              <a:t>with </a:t>
            </a:r>
            <a:r>
              <a:rPr sz="1543" spc="5" dirty="0">
                <a:latin typeface="Times New Roman"/>
                <a:cs typeface="Times New Roman"/>
              </a:rPr>
              <a:t>default </a:t>
            </a:r>
            <a:r>
              <a:rPr sz="1543" dirty="0">
                <a:latin typeface="Times New Roman"/>
                <a:cs typeface="Times New Roman"/>
              </a:rPr>
              <a:t>setti  </a:t>
            </a:r>
            <a:r>
              <a:rPr sz="1543" spc="5" dirty="0">
                <a:latin typeface="Times New Roman"/>
                <a:cs typeface="Times New Roman"/>
              </a:rPr>
              <a:t>the blob ids created within </a:t>
            </a:r>
            <a:r>
              <a:rPr sz="1543" spc="9" dirty="0">
                <a:latin typeface="Times New Roman"/>
                <a:cs typeface="Times New Roman"/>
              </a:rPr>
              <a:t>12 </a:t>
            </a:r>
            <a:r>
              <a:rPr sz="1543" spc="5" dirty="0">
                <a:latin typeface="Times New Roman"/>
                <a:cs typeface="Times New Roman"/>
              </a:rPr>
              <a:t>hours </a:t>
            </a:r>
            <a:r>
              <a:rPr sz="1543" spc="9" dirty="0">
                <a:latin typeface="Times New Roman"/>
                <a:cs typeface="Times New Roman"/>
              </a:rPr>
              <a:t>may </a:t>
            </a:r>
            <a:r>
              <a:rPr sz="1543" spc="5" dirty="0">
                <a:latin typeface="Times New Roman"/>
                <a:cs typeface="Times New Roman"/>
              </a:rPr>
              <a:t>not </a:t>
            </a:r>
            <a:r>
              <a:rPr sz="1543" spc="9" dirty="0">
                <a:latin typeface="Times New Roman"/>
                <a:cs typeface="Times New Roman"/>
              </a:rPr>
              <a:t>be </a:t>
            </a:r>
            <a:r>
              <a:rPr sz="1543" spc="5" dirty="0">
                <a:latin typeface="Times New Roman"/>
                <a:cs typeface="Times New Roman"/>
              </a:rPr>
              <a:t>returned </a:t>
            </a:r>
            <a:r>
              <a:rPr sz="1543" spc="9" dirty="0">
                <a:latin typeface="Times New Roman"/>
                <a:cs typeface="Times New Roman"/>
              </a:rPr>
              <a:t>but which </a:t>
            </a:r>
            <a:r>
              <a:rPr sz="1543" dirty="0">
                <a:latin typeface="Times New Roman"/>
                <a:cs typeface="Times New Roman"/>
              </a:rPr>
              <a:t>is </a:t>
            </a:r>
            <a:r>
              <a:rPr sz="1543" spc="9" dirty="0">
                <a:latin typeface="Times New Roman"/>
                <a:cs typeface="Times New Roman"/>
              </a:rPr>
              <a:t>Ok </a:t>
            </a:r>
            <a:r>
              <a:rPr sz="1543" spc="5" dirty="0">
                <a:latin typeface="Times New Roman"/>
                <a:cs typeface="Times New Roman"/>
              </a:rPr>
              <a:t>as only blobs older than </a:t>
            </a:r>
            <a:r>
              <a:rPr sz="1543" spc="9" dirty="0">
                <a:latin typeface="Times New Roman"/>
                <a:cs typeface="Times New Roman"/>
              </a:rPr>
              <a:t>24 </a:t>
            </a:r>
            <a:r>
              <a:rPr sz="1543" spc="5" dirty="0">
                <a:latin typeface="Times New Roman"/>
                <a:cs typeface="Times New Roman"/>
              </a:rPr>
              <a:t>hours are to  </a:t>
            </a:r>
            <a:r>
              <a:rPr sz="1543" spc="9" dirty="0">
                <a:latin typeface="Times New Roman"/>
                <a:cs typeface="Times New Roman"/>
              </a:rPr>
              <a:t>be</a:t>
            </a:r>
            <a:r>
              <a:rPr sz="1543" spc="-5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deleted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2712080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1711111" algn="l"/>
              </a:tabLst>
            </a:pPr>
            <a:r>
              <a:rPr spc="14" dirty="0"/>
              <a:t>Bl</a:t>
            </a:r>
            <a:r>
              <a:rPr spc="18" dirty="0"/>
              <a:t>o</a:t>
            </a:r>
            <a:r>
              <a:rPr spc="14" dirty="0"/>
              <a:t>bTra</a:t>
            </a:r>
            <a:r>
              <a:rPr spc="18" dirty="0"/>
              <a:t>c</a:t>
            </a:r>
            <a:r>
              <a:rPr spc="14" dirty="0"/>
              <a:t>ker</a:t>
            </a:r>
            <a:r>
              <a:rPr dirty="0"/>
              <a:t>	</a:t>
            </a:r>
            <a:r>
              <a:rPr spc="14" dirty="0"/>
              <a:t>Col</a:t>
            </a:r>
            <a:r>
              <a:rPr spc="18" dirty="0"/>
              <a:t>d</a:t>
            </a:r>
            <a:r>
              <a:rPr spc="9" dirty="0"/>
              <a:t>start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7197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41495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41495">
                <a:spcBef>
                  <a:spcPts val="64"/>
                </a:spcBef>
              </a:pPr>
              <a:t>209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7876"/>
            <a:ext cx="8687761" cy="2262778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Coldstart problems </a:t>
            </a:r>
            <a:r>
              <a:rPr sz="1861" spc="-9" dirty="0">
                <a:latin typeface="Times New Roman"/>
                <a:cs typeface="Times New Roman"/>
              </a:rPr>
              <a:t>if </a:t>
            </a:r>
            <a:r>
              <a:rPr sz="1861" spc="-5" dirty="0">
                <a:latin typeface="Times New Roman"/>
                <a:cs typeface="Times New Roman"/>
              </a:rPr>
              <a:t>local ids </a:t>
            </a:r>
            <a:r>
              <a:rPr sz="1861" spc="-9" dirty="0">
                <a:latin typeface="Times New Roman"/>
                <a:cs typeface="Times New Roman"/>
              </a:rPr>
              <a:t>not </a:t>
            </a:r>
            <a:r>
              <a:rPr sz="1861" spc="-5" dirty="0">
                <a:latin typeface="Times New Roman"/>
                <a:cs typeface="Times New Roman"/>
              </a:rPr>
              <a:t>available or</a:t>
            </a:r>
            <a:r>
              <a:rPr sz="1861" spc="-241" dirty="0">
                <a:latin typeface="Times New Roman"/>
                <a:cs typeface="Times New Roman"/>
              </a:rPr>
              <a:t> </a:t>
            </a:r>
            <a:r>
              <a:rPr sz="1861" spc="-9" dirty="0">
                <a:latin typeface="Times New Roman"/>
                <a:cs typeface="Times New Roman"/>
              </a:rPr>
              <a:t>incomplete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On upgraded</a:t>
            </a:r>
            <a:r>
              <a:rPr sz="1543" spc="41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systems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Inadvertent removal of </a:t>
            </a:r>
            <a:r>
              <a:rPr sz="1543" dirty="0">
                <a:latin typeface="Times New Roman"/>
                <a:cs typeface="Times New Roman"/>
              </a:rPr>
              <a:t>locally </a:t>
            </a:r>
            <a:r>
              <a:rPr sz="1543" spc="5" dirty="0">
                <a:latin typeface="Times New Roman"/>
                <a:cs typeface="Times New Roman"/>
              </a:rPr>
              <a:t>tracked</a:t>
            </a:r>
            <a:r>
              <a:rPr sz="1543" spc="45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files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39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Not fatal </a:t>
            </a:r>
            <a:r>
              <a:rPr sz="1861" spc="-9" dirty="0">
                <a:latin typeface="Times New Roman"/>
                <a:cs typeface="Times New Roman"/>
              </a:rPr>
              <a:t>i.e. </a:t>
            </a:r>
            <a:r>
              <a:rPr sz="1861" spc="-5" dirty="0">
                <a:latin typeface="Times New Roman"/>
                <a:cs typeface="Times New Roman"/>
              </a:rPr>
              <a:t>would not lead to data loss on running GC </a:t>
            </a:r>
            <a:r>
              <a:rPr sz="1861" dirty="0">
                <a:latin typeface="Times New Roman"/>
                <a:cs typeface="Times New Roman"/>
              </a:rPr>
              <a:t>but </a:t>
            </a:r>
            <a:r>
              <a:rPr sz="1861" spc="-5" dirty="0">
                <a:latin typeface="Times New Roman"/>
                <a:cs typeface="Times New Roman"/>
              </a:rPr>
              <a:t>would make </a:t>
            </a:r>
            <a:r>
              <a:rPr sz="1861" spc="-9" dirty="0">
                <a:latin typeface="Times New Roman"/>
                <a:cs typeface="Times New Roman"/>
              </a:rPr>
              <a:t>GC </a:t>
            </a:r>
            <a:r>
              <a:rPr sz="1861" spc="-5" dirty="0">
                <a:latin typeface="Times New Roman"/>
                <a:cs typeface="Times New Roman"/>
              </a:rPr>
              <a:t>less</a:t>
            </a:r>
            <a:r>
              <a:rPr sz="1861" spc="-195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effective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62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Solution </a:t>
            </a:r>
            <a:r>
              <a:rPr sz="1861" spc="-9" dirty="0">
                <a:latin typeface="Times New Roman"/>
                <a:cs typeface="Times New Roman"/>
              </a:rPr>
              <a:t>is </a:t>
            </a:r>
            <a:r>
              <a:rPr sz="1861" spc="-5" dirty="0">
                <a:latin typeface="Times New Roman"/>
                <a:cs typeface="Times New Roman"/>
              </a:rPr>
              <a:t>to force retrieval </a:t>
            </a:r>
            <a:r>
              <a:rPr sz="1861" spc="-9" dirty="0">
                <a:latin typeface="Times New Roman"/>
                <a:cs typeface="Times New Roman"/>
              </a:rPr>
              <a:t>of </a:t>
            </a:r>
            <a:r>
              <a:rPr sz="1861" spc="-5" dirty="0">
                <a:latin typeface="Times New Roman"/>
                <a:cs typeface="Times New Roman"/>
              </a:rPr>
              <a:t>blob ids using </a:t>
            </a:r>
            <a:r>
              <a:rPr sz="1861" dirty="0">
                <a:latin typeface="Times New Roman"/>
                <a:cs typeface="Times New Roman"/>
              </a:rPr>
              <a:t>the </a:t>
            </a:r>
            <a:r>
              <a:rPr sz="1861" spc="-5" dirty="0">
                <a:latin typeface="Times New Roman"/>
                <a:cs typeface="Times New Roman"/>
              </a:rPr>
              <a:t>BlobGC</a:t>
            </a:r>
            <a:r>
              <a:rPr sz="1861" spc="-25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Mbean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Execute</a:t>
            </a:r>
            <a:r>
              <a:rPr sz="1543" spc="41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checkConsistency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  <a:tabLst>
                <a:tab pos="3082768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ExecutestartBlobGc</a:t>
            </a:r>
            <a:r>
              <a:rPr sz="1543" spc="64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(true,</a:t>
            </a:r>
            <a:r>
              <a:rPr sz="1543" spc="14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true)	second parameter forces retrieval of blob</a:t>
            </a:r>
            <a:r>
              <a:rPr sz="1543" spc="-18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ids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02D7-5890-404A-BF63-DDC43C1C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45280-6400-43EB-9846-86D1B34DC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0D4A4-10A3-4D5C-80E4-13842099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506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533" y="879576"/>
            <a:ext cx="9707240" cy="4948710"/>
          </a:xfrm>
          <a:custGeom>
            <a:avLst/>
            <a:gdLst/>
            <a:ahLst/>
            <a:cxnLst/>
            <a:rect l="l" t="t" r="r" b="b"/>
            <a:pathLst>
              <a:path w="10695940" h="5452745">
                <a:moveTo>
                  <a:pt x="10695736" y="5452262"/>
                </a:moveTo>
                <a:lnTo>
                  <a:pt x="0" y="5452262"/>
                </a:lnTo>
                <a:lnTo>
                  <a:pt x="0" y="0"/>
                </a:lnTo>
                <a:lnTo>
                  <a:pt x="10695736" y="0"/>
                </a:lnTo>
                <a:lnTo>
                  <a:pt x="10695736" y="54522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grpSp>
        <p:nvGrpSpPr>
          <p:cNvPr id="3" name="object 3"/>
          <p:cNvGrpSpPr/>
          <p:nvPr/>
        </p:nvGrpSpPr>
        <p:grpSpPr>
          <a:xfrm>
            <a:off x="1243533" y="5831006"/>
            <a:ext cx="9704934" cy="327916"/>
            <a:chOff x="0" y="6424904"/>
            <a:chExt cx="10693400" cy="361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243533" y="699492"/>
            <a:ext cx="9704934" cy="172891"/>
          </a:xfrm>
          <a:custGeom>
            <a:avLst/>
            <a:gdLst/>
            <a:ahLst/>
            <a:cxnLst/>
            <a:rect l="l" t="t" r="r" b="b"/>
            <a:pathLst>
              <a:path w="10693400" h="190500">
                <a:moveTo>
                  <a:pt x="10693400" y="190296"/>
                </a:moveTo>
                <a:lnTo>
                  <a:pt x="0" y="190296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190296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323363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BlobStoreTracker </a:t>
            </a:r>
            <a:r>
              <a:rPr spc="9" dirty="0"/>
              <a:t>-</a:t>
            </a:r>
            <a:r>
              <a:rPr spc="-103" dirty="0"/>
              <a:t> </a:t>
            </a:r>
            <a:r>
              <a:rPr spc="14" dirty="0"/>
              <a:t>continued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9127" y="1645389"/>
            <a:ext cx="5939218" cy="174384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27197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41495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41495">
                <a:spcBef>
                  <a:spcPts val="64"/>
                </a:spcBef>
              </a:pPr>
              <a:t>210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115722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8" dirty="0"/>
              <a:t>E</a:t>
            </a:r>
            <a:r>
              <a:rPr spc="5" dirty="0"/>
              <a:t>x</a:t>
            </a:r>
            <a:r>
              <a:rPr spc="14" dirty="0"/>
              <a:t>ecution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7197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41495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41495">
                <a:spcBef>
                  <a:spcPts val="64"/>
                </a:spcBef>
              </a:pPr>
              <a:t>211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7876"/>
            <a:ext cx="9325727" cy="1488913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Weekly </a:t>
            </a:r>
            <a:r>
              <a:rPr sz="1861" spc="-9" dirty="0">
                <a:latin typeface="Times New Roman"/>
                <a:cs typeface="Times New Roman"/>
              </a:rPr>
              <a:t>maintenance </a:t>
            </a:r>
            <a:r>
              <a:rPr sz="1861" spc="-5" dirty="0">
                <a:latin typeface="Times New Roman"/>
                <a:cs typeface="Times New Roman"/>
              </a:rPr>
              <a:t>task (Operations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Dashboard)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Enabled by </a:t>
            </a:r>
            <a:r>
              <a:rPr sz="1543" spc="5" dirty="0">
                <a:latin typeface="Times New Roman"/>
                <a:cs typeface="Times New Roman"/>
              </a:rPr>
              <a:t>default at </a:t>
            </a:r>
            <a:r>
              <a:rPr sz="1543" spc="9" dirty="0">
                <a:latin typeface="Times New Roman"/>
                <a:cs typeface="Times New Roman"/>
              </a:rPr>
              <a:t>Saturday 1:00</a:t>
            </a:r>
            <a:r>
              <a:rPr sz="1543" spc="-14" dirty="0">
                <a:latin typeface="Times New Roman"/>
                <a:cs typeface="Times New Roman"/>
              </a:rPr>
              <a:t> </a:t>
            </a:r>
            <a:r>
              <a:rPr sz="1543" spc="18" dirty="0">
                <a:latin typeface="Times New Roman"/>
                <a:cs typeface="Times New Roman"/>
              </a:rPr>
              <a:t>AM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Can </a:t>
            </a:r>
            <a:r>
              <a:rPr sz="1543" spc="9" dirty="0">
                <a:latin typeface="Times New Roman"/>
                <a:cs typeface="Times New Roman"/>
              </a:rPr>
              <a:t>be </a:t>
            </a:r>
            <a:r>
              <a:rPr sz="1543" spc="5" dirty="0">
                <a:latin typeface="Times New Roman"/>
                <a:cs typeface="Times New Roman"/>
              </a:rPr>
              <a:t>configured </a:t>
            </a:r>
            <a:r>
              <a:rPr sz="1543" spc="9" dirty="0">
                <a:latin typeface="Times New Roman"/>
                <a:cs typeface="Times New Roman"/>
              </a:rPr>
              <a:t>to a </a:t>
            </a:r>
            <a:r>
              <a:rPr sz="1543" spc="5" dirty="0">
                <a:latin typeface="Times New Roman"/>
                <a:cs typeface="Times New Roman"/>
              </a:rPr>
              <a:t>different </a:t>
            </a:r>
            <a:r>
              <a:rPr sz="1543" spc="9" dirty="0">
                <a:latin typeface="Times New Roman"/>
                <a:cs typeface="Times New Roman"/>
              </a:rPr>
              <a:t>day and</a:t>
            </a:r>
            <a:r>
              <a:rPr sz="1543" spc="-14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time</a:t>
            </a:r>
            <a:endParaRPr sz="1543">
              <a:latin typeface="Times New Roman"/>
              <a:cs typeface="Times New Roman"/>
            </a:endParaRPr>
          </a:p>
          <a:p>
            <a:pPr marL="376917" marR="4611" indent="-182695">
              <a:lnSpc>
                <a:spcPct val="101499"/>
              </a:lnSpc>
              <a:spcBef>
                <a:spcPts val="43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Though recommended </a:t>
            </a:r>
            <a:r>
              <a:rPr sz="1543" spc="5" dirty="0">
                <a:latin typeface="Times New Roman"/>
                <a:cs typeface="Times New Roman"/>
              </a:rPr>
              <a:t>to disable for shared DataStore, will most likely </a:t>
            </a:r>
            <a:r>
              <a:rPr sz="1543" spc="9" dirty="0">
                <a:latin typeface="Times New Roman"/>
                <a:cs typeface="Times New Roman"/>
              </a:rPr>
              <a:t>work </a:t>
            </a:r>
            <a:r>
              <a:rPr sz="1543" spc="5" dirty="0">
                <a:latin typeface="Times New Roman"/>
                <a:cs typeface="Times New Roman"/>
              </a:rPr>
              <a:t>as chances </a:t>
            </a:r>
            <a:r>
              <a:rPr sz="1543" dirty="0">
                <a:latin typeface="Times New Roman"/>
                <a:cs typeface="Times New Roman"/>
              </a:rPr>
              <a:t>of repositories </a:t>
            </a:r>
            <a:r>
              <a:rPr sz="1543" spc="5" dirty="0">
                <a:latin typeface="Times New Roman"/>
                <a:cs typeface="Times New Roman"/>
              </a:rPr>
              <a:t>finishing  </a:t>
            </a:r>
            <a:r>
              <a:rPr sz="1543" spc="9" dirty="0">
                <a:latin typeface="Times New Roman"/>
                <a:cs typeface="Times New Roman"/>
              </a:rPr>
              <a:t>mark </a:t>
            </a:r>
            <a:r>
              <a:rPr sz="1543" spc="5" dirty="0">
                <a:latin typeface="Times New Roman"/>
                <a:cs typeface="Times New Roman"/>
              </a:rPr>
              <a:t>phase within </a:t>
            </a:r>
            <a:r>
              <a:rPr sz="1543" spc="9" dirty="0">
                <a:latin typeface="Times New Roman"/>
                <a:cs typeface="Times New Roman"/>
              </a:rPr>
              <a:t>a few </a:t>
            </a:r>
            <a:r>
              <a:rPr sz="1543" spc="5" dirty="0">
                <a:latin typeface="Times New Roman"/>
                <a:cs typeface="Times New Roman"/>
              </a:rPr>
              <a:t>milliseconds</a:t>
            </a:r>
            <a:r>
              <a:rPr sz="1543" spc="-36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remote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9186" y="2241207"/>
              <a:ext cx="6455026" cy="360900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200553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Maintenance</a:t>
            </a:r>
            <a:r>
              <a:rPr spc="-50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Task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25618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212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8679" y="2241207"/>
              <a:ext cx="6416040" cy="360900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200553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>
                <a:solidFill>
                  <a:srgbClr val="FFFFFF"/>
                </a:solidFill>
              </a:rPr>
              <a:t>Maintenance</a:t>
            </a:r>
            <a:r>
              <a:rPr spc="-50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Task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25618" y="5874656"/>
            <a:ext cx="144652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213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115722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8" dirty="0"/>
              <a:t>E</a:t>
            </a:r>
            <a:r>
              <a:rPr spc="5" dirty="0"/>
              <a:t>x</a:t>
            </a:r>
            <a:r>
              <a:rPr spc="14" dirty="0"/>
              <a:t>ecution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0776" y="5874656"/>
            <a:ext cx="91056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11527">
              <a:spcBef>
                <a:spcPts val="64"/>
              </a:spcBef>
            </a:pPr>
            <a:r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t>62</a:t>
            </a:r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7875"/>
            <a:ext cx="8570771" cy="1007627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Manually executing startBlobGcusing BlobGarbageCollectionMbean from JMX</a:t>
            </a:r>
            <a:r>
              <a:rPr sz="1861" spc="-17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console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  <a:tabLst>
                <a:tab pos="1386640" algn="l"/>
              </a:tabLst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089" spc="54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14" dirty="0">
                <a:latin typeface="Times New Roman"/>
                <a:cs typeface="Times New Roman"/>
              </a:rPr>
              <a:t>markOnly	</a:t>
            </a:r>
            <a:r>
              <a:rPr sz="1543" dirty="0">
                <a:latin typeface="Times New Roman"/>
                <a:cs typeface="Times New Roman"/>
              </a:rPr>
              <a:t>If </a:t>
            </a:r>
            <a:r>
              <a:rPr sz="1543" spc="5" dirty="0">
                <a:latin typeface="Times New Roman"/>
                <a:cs typeface="Times New Roman"/>
              </a:rPr>
              <a:t>only </a:t>
            </a:r>
            <a:r>
              <a:rPr sz="1543" spc="9" dirty="0">
                <a:latin typeface="Times New Roman"/>
                <a:cs typeface="Times New Roman"/>
              </a:rPr>
              <a:t>mark </a:t>
            </a:r>
            <a:r>
              <a:rPr sz="1543" spc="5" dirty="0">
                <a:latin typeface="Times New Roman"/>
                <a:cs typeface="Times New Roman"/>
              </a:rPr>
              <a:t>phase </a:t>
            </a:r>
            <a:r>
              <a:rPr sz="1543" spc="9" dirty="0">
                <a:latin typeface="Times New Roman"/>
                <a:cs typeface="Times New Roman"/>
              </a:rPr>
              <a:t>to be </a:t>
            </a:r>
            <a:r>
              <a:rPr sz="1543" spc="5" dirty="0">
                <a:latin typeface="Times New Roman"/>
                <a:cs typeface="Times New Roman"/>
              </a:rPr>
              <a:t>run for e.g. for shared DataStore</a:t>
            </a:r>
            <a:r>
              <a:rPr sz="1543" spc="-41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scenario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39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Also, shows global statistics relevant for shared DataStore</a:t>
            </a:r>
            <a:r>
              <a:rPr sz="1861" spc="-22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scenario</a:t>
            </a:r>
            <a:endParaRPr sz="186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6732" y="5896303"/>
            <a:ext cx="149533" cy="20533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43533" y="699493"/>
            <a:ext cx="9704934" cy="5459314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969162"/>
              <a:ext cx="10693400" cy="5452745"/>
            </a:xfrm>
            <a:custGeom>
              <a:avLst/>
              <a:gdLst/>
              <a:ahLst/>
              <a:cxnLst/>
              <a:rect l="l" t="t" r="r" b="b"/>
              <a:pathLst>
                <a:path w="10693400" h="5452745">
                  <a:moveTo>
                    <a:pt x="10693400" y="5452262"/>
                  </a:moveTo>
                  <a:lnTo>
                    <a:pt x="0" y="5452262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5452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24904"/>
              <a:ext cx="10693400" cy="361315"/>
            </a:xfrm>
            <a:custGeom>
              <a:avLst/>
              <a:gdLst/>
              <a:ahLst/>
              <a:cxnLst/>
              <a:rect l="l" t="t" r="r" b="b"/>
              <a:pathLst>
                <a:path w="10693400" h="361315">
                  <a:moveTo>
                    <a:pt x="10693400" y="360857"/>
                  </a:moveTo>
                  <a:lnTo>
                    <a:pt x="0" y="360857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360857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1765" y="6496852"/>
              <a:ext cx="164763" cy="2262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770737"/>
              <a:ext cx="10693400" cy="190500"/>
            </a:xfrm>
            <a:custGeom>
              <a:avLst/>
              <a:gdLst/>
              <a:ahLst/>
              <a:cxnLst/>
              <a:rect l="l" t="t" r="r" b="b"/>
              <a:pathLst>
                <a:path w="10693400" h="190500">
                  <a:moveTo>
                    <a:pt x="10693400" y="190296"/>
                  </a:moveTo>
                  <a:lnTo>
                    <a:pt x="0" y="190296"/>
                  </a:lnTo>
                  <a:lnTo>
                    <a:pt x="0" y="0"/>
                  </a:lnTo>
                  <a:lnTo>
                    <a:pt x="10693400" y="0"/>
                  </a:lnTo>
                  <a:lnTo>
                    <a:pt x="10693400" y="190296"/>
                  </a:lnTo>
                  <a:close/>
                </a:path>
              </a:pathLst>
            </a:custGeom>
            <a:solidFill>
              <a:srgbClr val="0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36" y="1784349"/>
              <a:ext cx="8825166" cy="411713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513947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23" dirty="0">
                <a:solidFill>
                  <a:srgbClr val="FFFFFF"/>
                </a:solidFill>
              </a:rPr>
              <a:t>JMX</a:t>
            </a:r>
            <a:r>
              <a:rPr spc="-54" dirty="0">
                <a:solidFill>
                  <a:srgbClr val="FFFFFF"/>
                </a:solidFill>
              </a:rPr>
              <a:t> </a:t>
            </a:r>
            <a:r>
              <a:rPr spc="14" dirty="0">
                <a:solidFill>
                  <a:srgbClr val="FFFFFF"/>
                </a:solidFill>
              </a:rPr>
              <a:t>Console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26671" y="5874656"/>
            <a:ext cx="137736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215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9994" y="1427155"/>
            <a:ext cx="9028355" cy="2775119"/>
          </a:xfrm>
          <a:prstGeom prst="rect">
            <a:avLst/>
          </a:prstGeom>
          <a:solidFill>
            <a:srgbClr val="000000">
              <a:alpha val="701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78">
              <a:latin typeface="Times New Roman"/>
              <a:cs typeface="Times New Roman"/>
            </a:endParaRPr>
          </a:p>
          <a:p>
            <a:pPr marL="1258696" indent="-253007">
              <a:spcBef>
                <a:spcPts val="1606"/>
              </a:spcBef>
              <a:buAutoNum type="arabicPlain"/>
              <a:tabLst>
                <a:tab pos="1258120" algn="l"/>
                <a:tab pos="1259272" algn="l"/>
                <a:tab pos="1435628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Introduction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Configuration </a:t>
            </a:r>
            <a:r>
              <a:rPr sz="1997" spc="-9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997" spc="-3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|	</a:t>
            </a:r>
            <a:r>
              <a:rPr sz="1997" spc="-9" dirty="0">
                <a:solidFill>
                  <a:srgbClr val="FFFFFF"/>
                </a:solidFill>
                <a:latin typeface="Times New Roman"/>
                <a:cs typeface="Times New Roman"/>
              </a:rPr>
              <a:t>Garbage </a:t>
            </a:r>
            <a:r>
              <a:rPr sz="1997" spc="-5" dirty="0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endParaRPr sz="1997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  <a:buAutoNum type="arabicPlain"/>
            </a:pPr>
            <a:endParaRPr sz="2178">
              <a:latin typeface="Times New Roman"/>
              <a:cs typeface="Times New Roman"/>
            </a:endParaRPr>
          </a:p>
          <a:p>
            <a:pPr marL="1259272" indent="-253583">
              <a:spcBef>
                <a:spcPts val="5"/>
              </a:spcBef>
              <a:buAutoNum type="arabicPlain"/>
              <a:tabLst>
                <a:tab pos="1259272" algn="l"/>
                <a:tab pos="1259849" algn="l"/>
                <a:tab pos="1436204" algn="l"/>
              </a:tabLst>
            </a:pPr>
            <a:r>
              <a:rPr sz="1997" spc="-5" dirty="0">
                <a:solidFill>
                  <a:srgbClr val="00A4E4"/>
                </a:solidFill>
                <a:latin typeface="Times New Roman"/>
                <a:cs typeface="Times New Roman"/>
              </a:rPr>
              <a:t>|	Tooling </a:t>
            </a:r>
            <a:r>
              <a:rPr sz="1997" spc="-9" dirty="0">
                <a:solidFill>
                  <a:srgbClr val="00A4E4"/>
                </a:solidFill>
                <a:latin typeface="Times New Roman"/>
                <a:cs typeface="Times New Roman"/>
              </a:rPr>
              <a:t>&amp; </a:t>
            </a:r>
            <a:r>
              <a:rPr sz="1997" spc="-5" dirty="0">
                <a:solidFill>
                  <a:srgbClr val="00A4E4"/>
                </a:solidFill>
                <a:latin typeface="Times New Roman"/>
                <a:cs typeface="Times New Roman"/>
              </a:rPr>
              <a:t>Troubleshooting</a:t>
            </a:r>
            <a:endParaRPr sz="1997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6671" y="5874656"/>
            <a:ext cx="137736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4580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4580">
                <a:spcBef>
                  <a:spcPts val="64"/>
                </a:spcBef>
              </a:pPr>
              <a:t>216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6821" y="982951"/>
            <a:ext cx="2837714" cy="336890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2087" spc="14" dirty="0">
                <a:solidFill>
                  <a:srgbClr val="646E77"/>
                </a:solidFill>
                <a:latin typeface="Times New Roman"/>
                <a:cs typeface="Times New Roman"/>
              </a:rPr>
              <a:t>Online Consistency</a:t>
            </a:r>
            <a:r>
              <a:rPr sz="2087" spc="-50" dirty="0">
                <a:solidFill>
                  <a:srgbClr val="646E77"/>
                </a:solidFill>
                <a:latin typeface="Times New Roman"/>
                <a:cs typeface="Times New Roman"/>
              </a:rPr>
              <a:t> </a:t>
            </a:r>
            <a:r>
              <a:rPr sz="2087" spc="14" dirty="0">
                <a:solidFill>
                  <a:srgbClr val="646E77"/>
                </a:solidFill>
                <a:latin typeface="Times New Roman"/>
                <a:cs typeface="Times New Roman"/>
              </a:rPr>
              <a:t>check</a:t>
            </a:r>
            <a:endParaRPr sz="2087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4404" y="1628292"/>
            <a:ext cx="6689143" cy="297417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861" spc="-5" dirty="0">
                <a:latin typeface="Times New Roman"/>
                <a:cs typeface="Times New Roman"/>
              </a:rPr>
              <a:t>Using </a:t>
            </a:r>
            <a:r>
              <a:rPr sz="1861" dirty="0">
                <a:latin typeface="Times New Roman"/>
                <a:cs typeface="Times New Roman"/>
              </a:rPr>
              <a:t>the </a:t>
            </a:r>
            <a:r>
              <a:rPr sz="1861" spc="-5" dirty="0">
                <a:latin typeface="Times New Roman"/>
                <a:cs typeface="Times New Roman"/>
              </a:rPr>
              <a:t>BlobGarbageCollection</a:t>
            </a:r>
            <a:r>
              <a:rPr sz="1861" spc="-1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MbeancheckConsistency()operation</a:t>
            </a:r>
            <a:endParaRPr sz="1861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528" y="2263621"/>
            <a:ext cx="5913928" cy="16933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908817" y="5898568"/>
            <a:ext cx="3734440" cy="7181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504"/>
              </a:lnSpc>
            </a:pPr>
            <a:r>
              <a:rPr dirty="0"/>
              <a:t>' 2017 Adobe Systems Incorporated. All Rights Reserved. Adobe</a:t>
            </a:r>
            <a:r>
              <a:rPr spc="18" dirty="0"/>
              <a:t> </a:t>
            </a:r>
            <a:r>
              <a:rPr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2004252" y="5866509"/>
            <a:ext cx="2489627" cy="13593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504"/>
              </a:lnSpc>
            </a:pPr>
            <a:r>
              <a:rPr dirty="0"/>
              <a:t>' 2016 Adobe Systems Incorporated. All Rights Reserved.</a:t>
            </a:r>
            <a:r>
              <a:rPr spc="23" dirty="0"/>
              <a:t> </a:t>
            </a:r>
            <a:r>
              <a:rPr dirty="0"/>
              <a:t>Adobe Confidential.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217</a:t>
            </a:fld>
            <a:endParaRPr sz="49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288208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Offline Consistency</a:t>
            </a:r>
            <a:r>
              <a:rPr spc="-64" dirty="0"/>
              <a:t> </a:t>
            </a:r>
            <a:r>
              <a:rPr spc="14" dirty="0"/>
              <a:t>check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218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7876"/>
            <a:ext cx="8920010" cy="2581776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9019">
              <a:spcBef>
                <a:spcPts val="640"/>
              </a:spcBef>
            </a:pPr>
            <a:r>
              <a:rPr sz="1861" spc="-5" dirty="0">
                <a:latin typeface="Times New Roman"/>
                <a:cs typeface="Times New Roman"/>
              </a:rPr>
              <a:t>Use oak-run</a:t>
            </a:r>
            <a:r>
              <a:rPr sz="1861" spc="-1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datastorecheckcommand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543" spc="5" dirty="0">
                <a:latin typeface="Times New Roman"/>
                <a:cs typeface="Times New Roman"/>
              </a:rPr>
              <a:t>e.g.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543" spc="5" dirty="0">
                <a:latin typeface="Times New Roman"/>
                <a:cs typeface="Times New Roman"/>
              </a:rPr>
              <a:t>java -jar oak-run.jar datastorecheck</a:t>
            </a:r>
            <a:r>
              <a:rPr sz="1543" spc="-54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\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67"/>
              </a:spcBef>
            </a:pPr>
            <a:r>
              <a:rPr sz="1543" spc="5" dirty="0">
                <a:latin typeface="Times New Roman"/>
                <a:cs typeface="Times New Roman"/>
              </a:rPr>
              <a:t>--store crx-quickstart/repository/segmentstore --consistency </a:t>
            </a:r>
            <a:r>
              <a:rPr sz="1543" spc="9" dirty="0">
                <a:latin typeface="Times New Roman"/>
                <a:cs typeface="Times New Roman"/>
              </a:rPr>
              <a:t>--dump </a:t>
            </a:r>
            <a:r>
              <a:rPr sz="1543" spc="5" dirty="0">
                <a:latin typeface="Times New Roman"/>
                <a:cs typeface="Times New Roman"/>
              </a:rPr>
              <a:t>.</a:t>
            </a:r>
            <a:r>
              <a:rPr sz="1543" spc="-41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\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543" spc="5" dirty="0">
                <a:latin typeface="Times New Roman"/>
                <a:cs typeface="Times New Roman"/>
              </a:rPr>
              <a:t>--fds</a:t>
            </a:r>
            <a:r>
              <a:rPr sz="1543" spc="-23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org.apache.jackrabbit.oak.plugins.blob.datastore.FileDataStore.config</a:t>
            </a:r>
            <a:endParaRPr sz="154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24">
              <a:latin typeface="Times New Roman"/>
              <a:cs typeface="Times New Roman"/>
            </a:endParaRPr>
          </a:p>
          <a:p>
            <a:pPr marL="11527">
              <a:spcBef>
                <a:spcPts val="1175"/>
              </a:spcBef>
              <a:tabLst>
                <a:tab pos="2193497" algn="l"/>
              </a:tabLst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271" spc="14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Additional</a:t>
            </a:r>
            <a:r>
              <a:rPr sz="1861" spc="5" dirty="0">
                <a:latin typeface="Times New Roman"/>
                <a:cs typeface="Times New Roman"/>
              </a:rPr>
              <a:t> </a:t>
            </a:r>
            <a:r>
              <a:rPr sz="1861" spc="-9" dirty="0">
                <a:latin typeface="Times New Roman"/>
                <a:cs typeface="Times New Roman"/>
              </a:rPr>
              <a:t>options	</a:t>
            </a:r>
            <a:r>
              <a:rPr sz="1861" spc="-5" dirty="0">
                <a:latin typeface="Times New Roman"/>
                <a:cs typeface="Times New Roman"/>
              </a:rPr>
              <a:t>id, --refsto output all </a:t>
            </a:r>
            <a:r>
              <a:rPr sz="1861" dirty="0">
                <a:latin typeface="Times New Roman"/>
                <a:cs typeface="Times New Roman"/>
              </a:rPr>
              <a:t>the </a:t>
            </a:r>
            <a:r>
              <a:rPr sz="1861" spc="-5" dirty="0">
                <a:latin typeface="Times New Roman"/>
                <a:cs typeface="Times New Roman"/>
              </a:rPr>
              <a:t>blobids and the references from the node</a:t>
            </a:r>
            <a:r>
              <a:rPr sz="1861" spc="-23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store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--refsoption </a:t>
            </a:r>
            <a:r>
              <a:rPr sz="1543" spc="9" dirty="0">
                <a:latin typeface="Times New Roman"/>
                <a:cs typeface="Times New Roman"/>
              </a:rPr>
              <a:t>adds </a:t>
            </a:r>
            <a:r>
              <a:rPr sz="1543" spc="5" dirty="0">
                <a:latin typeface="Times New Roman"/>
                <a:cs typeface="Times New Roman"/>
              </a:rPr>
              <a:t>the node </a:t>
            </a:r>
            <a:r>
              <a:rPr sz="1543" spc="9" dirty="0">
                <a:latin typeface="Times New Roman"/>
                <a:cs typeface="Times New Roman"/>
              </a:rPr>
              <a:t>path </a:t>
            </a:r>
            <a:r>
              <a:rPr sz="1543" spc="5" dirty="0">
                <a:latin typeface="Times New Roman"/>
                <a:cs typeface="Times New Roman"/>
              </a:rPr>
              <a:t>information from where the </a:t>
            </a:r>
            <a:r>
              <a:rPr sz="1543" spc="9" dirty="0">
                <a:latin typeface="Times New Roman"/>
                <a:cs typeface="Times New Roman"/>
              </a:rPr>
              <a:t>blob </a:t>
            </a:r>
            <a:r>
              <a:rPr sz="1543" spc="5" dirty="0">
                <a:latin typeface="Times New Roman"/>
                <a:cs typeface="Times New Roman"/>
              </a:rPr>
              <a:t>ids are referenced for</a:t>
            </a:r>
            <a:r>
              <a:rPr sz="1543" spc="-5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Mongo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222279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Reset Repository</a:t>
            </a:r>
            <a:r>
              <a:rPr spc="-77" dirty="0"/>
              <a:t> </a:t>
            </a:r>
            <a:r>
              <a:rPr spc="18" dirty="0"/>
              <a:t>ID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219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7876"/>
            <a:ext cx="5880591" cy="971527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9019">
              <a:spcBef>
                <a:spcPts val="640"/>
              </a:spcBef>
            </a:pPr>
            <a:r>
              <a:rPr sz="1861" spc="-5" dirty="0">
                <a:latin typeface="Times New Roman"/>
                <a:cs typeface="Times New Roman"/>
              </a:rPr>
              <a:t>Use oak-run</a:t>
            </a:r>
            <a:r>
              <a:rPr sz="1861" spc="-14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resetclusteridcommand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543" spc="5" dirty="0">
                <a:latin typeface="Times New Roman"/>
                <a:cs typeface="Times New Roman"/>
              </a:rPr>
              <a:t>e.g.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543" spc="5" dirty="0">
                <a:latin typeface="Times New Roman"/>
                <a:cs typeface="Times New Roman"/>
              </a:rPr>
              <a:t>java -jar oak-run..jar resetclusterid</a:t>
            </a:r>
            <a:r>
              <a:rPr sz="1543" spc="91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crx-quickstart/repository/segmentstore</a:t>
            </a:r>
            <a:endParaRPr sz="154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3C65-68D6-4F4A-8F13-A12A1DE6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CAE7-3DDD-4F79-A012-ECE427E57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0FC9C-5265-412F-A517-2B8EF78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156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952628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Backups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220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2" y="1557875"/>
            <a:ext cx="9325151" cy="2662311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11527">
              <a:spcBef>
                <a:spcPts val="640"/>
              </a:spcBef>
            </a:pPr>
            <a:r>
              <a:rPr sz="1861" spc="-5" dirty="0">
                <a:latin typeface="Times New Roman"/>
                <a:cs typeface="Times New Roman"/>
              </a:rPr>
              <a:t>Backup should have </a:t>
            </a:r>
            <a:r>
              <a:rPr sz="1861" dirty="0">
                <a:latin typeface="Times New Roman"/>
                <a:cs typeface="Times New Roman"/>
              </a:rPr>
              <a:t>the </a:t>
            </a:r>
            <a:r>
              <a:rPr sz="1861" spc="-5" dirty="0">
                <a:latin typeface="Times New Roman"/>
                <a:cs typeface="Times New Roman"/>
              </a:rPr>
              <a:t>following</a:t>
            </a:r>
            <a:r>
              <a:rPr sz="1861" spc="-27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sequence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Optionally </a:t>
            </a:r>
            <a:r>
              <a:rPr sz="1543" spc="9" dirty="0">
                <a:latin typeface="Times New Roman"/>
                <a:cs typeface="Times New Roman"/>
              </a:rPr>
              <a:t>execute </a:t>
            </a:r>
            <a:r>
              <a:rPr sz="1543" spc="5" dirty="0">
                <a:latin typeface="Times New Roman"/>
                <a:cs typeface="Times New Roman"/>
              </a:rPr>
              <a:t>DataStore</a:t>
            </a:r>
            <a:r>
              <a:rPr sz="1543" spc="27" dirty="0">
                <a:latin typeface="Times New Roman"/>
                <a:cs typeface="Times New Roman"/>
              </a:rPr>
              <a:t> </a:t>
            </a:r>
            <a:r>
              <a:rPr sz="1543" spc="14" dirty="0">
                <a:latin typeface="Times New Roman"/>
                <a:cs typeface="Times New Roman"/>
              </a:rPr>
              <a:t>GC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Ensure </a:t>
            </a:r>
            <a:r>
              <a:rPr sz="1543" spc="5" dirty="0">
                <a:latin typeface="Times New Roman"/>
                <a:cs typeface="Times New Roman"/>
              </a:rPr>
              <a:t>that DataStore </a:t>
            </a:r>
            <a:r>
              <a:rPr sz="1543" spc="14" dirty="0">
                <a:latin typeface="Times New Roman"/>
                <a:cs typeface="Times New Roman"/>
              </a:rPr>
              <a:t>GC </a:t>
            </a:r>
            <a:r>
              <a:rPr sz="1543" spc="5" dirty="0">
                <a:latin typeface="Times New Roman"/>
                <a:cs typeface="Times New Roman"/>
              </a:rPr>
              <a:t>does not run </a:t>
            </a:r>
            <a:r>
              <a:rPr sz="1543" spc="9" dirty="0">
                <a:latin typeface="Times New Roman"/>
                <a:cs typeface="Times New Roman"/>
              </a:rPr>
              <a:t>between </a:t>
            </a:r>
            <a:r>
              <a:rPr sz="1543" spc="5" dirty="0">
                <a:latin typeface="Times New Roman"/>
                <a:cs typeface="Times New Roman"/>
              </a:rPr>
              <a:t>the NodeStore and DataStore</a:t>
            </a:r>
            <a:r>
              <a:rPr sz="1543" spc="-27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backup</a:t>
            </a:r>
            <a:endParaRPr sz="1543">
              <a:latin typeface="Times New Roman"/>
              <a:cs typeface="Times New Roman"/>
            </a:endParaRPr>
          </a:p>
          <a:p>
            <a:pPr marL="11527">
              <a:spcBef>
                <a:spcPts val="467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Backup</a:t>
            </a:r>
            <a:r>
              <a:rPr sz="1543" spc="50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NodeStore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522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If </a:t>
            </a:r>
            <a:r>
              <a:rPr sz="1407" spc="14" dirty="0">
                <a:latin typeface="Times New Roman"/>
                <a:cs typeface="Times New Roman"/>
              </a:rPr>
              <a:t>S3 and </a:t>
            </a:r>
            <a:r>
              <a:rPr sz="1407" spc="9" dirty="0">
                <a:latin typeface="Times New Roman"/>
                <a:cs typeface="Times New Roman"/>
              </a:rPr>
              <a:t>asynchronous </a:t>
            </a:r>
            <a:r>
              <a:rPr sz="1407" spc="5" dirty="0">
                <a:latin typeface="Times New Roman"/>
                <a:cs typeface="Times New Roman"/>
              </a:rPr>
              <a:t>uploads </a:t>
            </a:r>
            <a:r>
              <a:rPr sz="1407" spc="9" dirty="0">
                <a:latin typeface="Times New Roman"/>
                <a:cs typeface="Times New Roman"/>
              </a:rPr>
              <a:t>enabled then wait </a:t>
            </a:r>
            <a:r>
              <a:rPr sz="1407" spc="5" dirty="0">
                <a:latin typeface="Times New Roman"/>
                <a:cs typeface="Times New Roman"/>
              </a:rPr>
              <a:t>for all uploads </a:t>
            </a:r>
            <a:r>
              <a:rPr sz="1407" spc="9" dirty="0">
                <a:latin typeface="Times New Roman"/>
                <a:cs typeface="Times New Roman"/>
              </a:rPr>
              <a:t>to</a:t>
            </a:r>
            <a:r>
              <a:rPr sz="1407" spc="-7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finish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458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Check the DataStore </a:t>
            </a:r>
            <a:r>
              <a:rPr sz="1180" spc="-5" dirty="0">
                <a:latin typeface="Times New Roman"/>
                <a:cs typeface="Times New Roman"/>
              </a:rPr>
              <a:t>cache </a:t>
            </a:r>
            <a:r>
              <a:rPr sz="1180" spc="-9" dirty="0">
                <a:latin typeface="Times New Roman"/>
                <a:cs typeface="Times New Roman"/>
              </a:rPr>
              <a:t>stats Mbean </a:t>
            </a:r>
            <a:r>
              <a:rPr sz="1180" spc="-5" dirty="0">
                <a:latin typeface="Times New Roman"/>
                <a:cs typeface="Times New Roman"/>
              </a:rPr>
              <a:t>to confirm all </a:t>
            </a:r>
            <a:r>
              <a:rPr sz="1180" spc="-9" dirty="0">
                <a:latin typeface="Times New Roman"/>
                <a:cs typeface="Times New Roman"/>
              </a:rPr>
              <a:t>uploads</a:t>
            </a:r>
            <a:r>
              <a:rPr sz="1180" spc="-5" dirty="0">
                <a:latin typeface="Times New Roman"/>
                <a:cs typeface="Times New Roman"/>
              </a:rPr>
              <a:t> </a:t>
            </a:r>
            <a:r>
              <a:rPr sz="1180" spc="-9" dirty="0">
                <a:latin typeface="Times New Roman"/>
                <a:cs typeface="Times New Roman"/>
              </a:rPr>
              <a:t>finished</a:t>
            </a:r>
            <a:endParaRPr sz="1180">
              <a:latin typeface="Times New Roman"/>
              <a:cs typeface="Times New Roman"/>
            </a:endParaRPr>
          </a:p>
          <a:p>
            <a:pPr marL="11527">
              <a:spcBef>
                <a:spcPts val="481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Backup</a:t>
            </a:r>
            <a:r>
              <a:rPr sz="1543" spc="50" dirty="0"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DataStore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If </a:t>
            </a:r>
            <a:r>
              <a:rPr sz="1407" spc="14" dirty="0">
                <a:latin typeface="Times New Roman"/>
                <a:cs typeface="Times New Roman"/>
              </a:rPr>
              <a:t>FDS </a:t>
            </a:r>
            <a:r>
              <a:rPr sz="1407" spc="9" dirty="0">
                <a:latin typeface="Times New Roman"/>
                <a:cs typeface="Times New Roman"/>
              </a:rPr>
              <a:t>then copied to </a:t>
            </a:r>
            <a:r>
              <a:rPr sz="1407" spc="14" dirty="0">
                <a:latin typeface="Times New Roman"/>
                <a:cs typeface="Times New Roman"/>
              </a:rPr>
              <a:t>an </a:t>
            </a:r>
            <a:r>
              <a:rPr sz="1407" spc="9" dirty="0">
                <a:latin typeface="Times New Roman"/>
                <a:cs typeface="Times New Roman"/>
              </a:rPr>
              <a:t>appropriate</a:t>
            </a:r>
            <a:r>
              <a:rPr sz="1407" spc="-86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location</a:t>
            </a:r>
            <a:endParaRPr sz="1407">
              <a:latin typeface="Times New Roman"/>
              <a:cs typeface="Times New Roman"/>
            </a:endParaRPr>
          </a:p>
          <a:p>
            <a:pPr marL="194222">
              <a:spcBef>
                <a:spcPts val="476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If </a:t>
            </a:r>
            <a:r>
              <a:rPr sz="1407" spc="14" dirty="0">
                <a:latin typeface="Times New Roman"/>
                <a:cs typeface="Times New Roman"/>
              </a:rPr>
              <a:t>S3 </a:t>
            </a:r>
            <a:r>
              <a:rPr sz="1407" spc="9" dirty="0">
                <a:latin typeface="Times New Roman"/>
                <a:cs typeface="Times New Roman"/>
              </a:rPr>
              <a:t>then either enable versioning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auto backups on blob </a:t>
            </a:r>
            <a:r>
              <a:rPr sz="1407" spc="14" dirty="0">
                <a:latin typeface="Times New Roman"/>
                <a:cs typeface="Times New Roman"/>
              </a:rPr>
              <a:t>change </a:t>
            </a:r>
            <a:r>
              <a:rPr sz="1407" spc="5" dirty="0">
                <a:latin typeface="Times New Roman"/>
                <a:cs typeface="Times New Roman"/>
              </a:rPr>
              <a:t>or </a:t>
            </a:r>
            <a:r>
              <a:rPr sz="1407" spc="9" dirty="0">
                <a:latin typeface="Times New Roman"/>
                <a:cs typeface="Times New Roman"/>
              </a:rPr>
              <a:t>backup to a lower cost storage like </a:t>
            </a:r>
            <a:r>
              <a:rPr sz="1407" spc="14" dirty="0">
                <a:latin typeface="Times New Roman"/>
                <a:cs typeface="Times New Roman"/>
              </a:rPr>
              <a:t>Amazon</a:t>
            </a:r>
            <a:r>
              <a:rPr sz="1407" spc="-59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Glacier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-205655"/>
            <a:ext cx="3665284" cy="2724146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2132983" algn="l"/>
              </a:tabLst>
            </a:pPr>
            <a:r>
              <a:rPr spc="14" dirty="0"/>
              <a:t>Troubleshooting	Missing</a:t>
            </a:r>
            <a:r>
              <a:rPr spc="-54" dirty="0"/>
              <a:t> </a:t>
            </a:r>
            <a:r>
              <a:rPr spc="14" dirty="0"/>
              <a:t>blobs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221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51376"/>
            <a:ext cx="8505073" cy="3745608"/>
          </a:xfrm>
          <a:prstGeom prst="rect">
            <a:avLst/>
          </a:prstGeom>
        </p:spPr>
        <p:txBody>
          <a:bodyPr vert="horz" wrap="square" lIns="0" tIns="87598" rIns="0" bIns="0" rtlCol="0">
            <a:spAutoFit/>
          </a:bodyPr>
          <a:lstStyle/>
          <a:p>
            <a:pPr marL="19019">
              <a:spcBef>
                <a:spcPts val="690"/>
              </a:spcBef>
            </a:pPr>
            <a:r>
              <a:rPr sz="1861" dirty="0">
                <a:latin typeface="Times New Roman"/>
                <a:cs typeface="Times New Roman"/>
              </a:rPr>
              <a:t>Errors </a:t>
            </a:r>
            <a:r>
              <a:rPr sz="1861" spc="-5" dirty="0">
                <a:latin typeface="Times New Roman"/>
                <a:cs typeface="Times New Roman"/>
              </a:rPr>
              <a:t>like this indicate missing</a:t>
            </a:r>
            <a:r>
              <a:rPr sz="1861" spc="-27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blobs</a:t>
            </a:r>
            <a:endParaRPr sz="1861">
              <a:latin typeface="Times New Roman"/>
              <a:cs typeface="Times New Roman"/>
            </a:endParaRPr>
          </a:p>
          <a:p>
            <a:pPr marL="376917" marR="4611" indent="-182695">
              <a:lnSpc>
                <a:spcPct val="100899"/>
              </a:lnSpc>
              <a:spcBef>
                <a:spcPts val="486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java.lang.RuntimeException: Error occurred while obtaining InputStream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blobId [xxxxxxxxxxxxxxxxxx] at  org.apache.jackrabbit.oak.plugins.blob.BlobStoreBlob.getNewStream(BlobStoreBlob.java:49)</a:t>
            </a:r>
            <a:endParaRPr sz="1407">
              <a:latin typeface="Times New Roman"/>
              <a:cs typeface="Times New Roman"/>
            </a:endParaRPr>
          </a:p>
          <a:p>
            <a:pPr marL="11527">
              <a:spcBef>
                <a:spcPts val="49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Possible</a:t>
            </a:r>
            <a:r>
              <a:rPr sz="1543" spc="45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reasons</a:t>
            </a:r>
            <a:endParaRPr sz="1543">
              <a:latin typeface="Times New Roman"/>
              <a:cs typeface="Times New Roman"/>
            </a:endParaRPr>
          </a:p>
          <a:p>
            <a:pPr marL="376917">
              <a:spcBef>
                <a:spcPts val="495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Lucene Indexing cycle </a:t>
            </a:r>
            <a:r>
              <a:rPr sz="1407" spc="14" dirty="0">
                <a:latin typeface="Times New Roman"/>
                <a:cs typeface="Times New Roman"/>
              </a:rPr>
              <a:t>&gt; 24 </a:t>
            </a:r>
            <a:r>
              <a:rPr sz="1407" spc="9" dirty="0">
                <a:latin typeface="Times New Roman"/>
                <a:cs typeface="Times New Roman"/>
              </a:rPr>
              <a:t>hours - Blobs created could </a:t>
            </a:r>
            <a:r>
              <a:rPr sz="1407" spc="14" dirty="0">
                <a:latin typeface="Times New Roman"/>
                <a:cs typeface="Times New Roman"/>
              </a:rPr>
              <a:t>be </a:t>
            </a:r>
            <a:r>
              <a:rPr sz="1407" spc="9" dirty="0">
                <a:latin typeface="Times New Roman"/>
                <a:cs typeface="Times New Roman"/>
              </a:rPr>
              <a:t>deleted if Blob </a:t>
            </a:r>
            <a:r>
              <a:rPr sz="1407" spc="14" dirty="0">
                <a:latin typeface="Times New Roman"/>
                <a:cs typeface="Times New Roman"/>
              </a:rPr>
              <a:t>GC </a:t>
            </a:r>
            <a:r>
              <a:rPr sz="1407" spc="9" dirty="0">
                <a:latin typeface="Times New Roman"/>
                <a:cs typeface="Times New Roman"/>
              </a:rPr>
              <a:t>run</a:t>
            </a:r>
            <a:r>
              <a:rPr sz="1407" spc="-100" dirty="0">
                <a:latin typeface="Times New Roman"/>
                <a:cs typeface="Times New Roman"/>
              </a:rPr>
              <a:t> </a:t>
            </a:r>
            <a:r>
              <a:rPr sz="1407" spc="14" dirty="0">
                <a:latin typeface="Times New Roman"/>
                <a:cs typeface="Times New Roman"/>
              </a:rPr>
              <a:t>mid-way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Inadvertent sharing </a:t>
            </a:r>
            <a:r>
              <a:rPr sz="1407" spc="5" dirty="0">
                <a:latin typeface="Times New Roman"/>
                <a:cs typeface="Times New Roman"/>
              </a:rPr>
              <a:t>of </a:t>
            </a:r>
            <a:r>
              <a:rPr sz="1407" spc="9" dirty="0">
                <a:latin typeface="Times New Roman"/>
                <a:cs typeface="Times New Roman"/>
              </a:rPr>
              <a:t>DataStore </a:t>
            </a:r>
            <a:r>
              <a:rPr sz="1407" spc="5" dirty="0">
                <a:latin typeface="Times New Roman"/>
                <a:cs typeface="Times New Roman"/>
              </a:rPr>
              <a:t>prior </a:t>
            </a:r>
            <a:r>
              <a:rPr sz="1407" spc="9" dirty="0">
                <a:latin typeface="Times New Roman"/>
                <a:cs typeface="Times New Roman"/>
              </a:rPr>
              <a:t>to </a:t>
            </a:r>
            <a:r>
              <a:rPr sz="1407" spc="18" dirty="0">
                <a:latin typeface="Times New Roman"/>
                <a:cs typeface="Times New Roman"/>
              </a:rPr>
              <a:t>AEM </a:t>
            </a:r>
            <a:r>
              <a:rPr sz="1407" spc="9" dirty="0">
                <a:latin typeface="Times New Roman"/>
                <a:cs typeface="Times New Roman"/>
              </a:rPr>
              <a:t>6.1 (fixed with</a:t>
            </a:r>
            <a:r>
              <a:rPr sz="1407" spc="-59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6.2)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504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14" dirty="0">
                <a:latin typeface="Times New Roman"/>
                <a:cs typeface="Times New Roman"/>
              </a:rPr>
              <a:t>Cloned systems </a:t>
            </a:r>
            <a:r>
              <a:rPr sz="1407" spc="9" dirty="0">
                <a:latin typeface="Times New Roman"/>
                <a:cs typeface="Times New Roman"/>
              </a:rPr>
              <a:t>not having executed</a:t>
            </a:r>
            <a:r>
              <a:rPr sz="140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resetclusterid</a:t>
            </a:r>
            <a:endParaRPr sz="1407">
              <a:latin typeface="Times New Roman"/>
              <a:cs typeface="Times New Roman"/>
            </a:endParaRPr>
          </a:p>
          <a:p>
            <a:pPr marL="11527">
              <a:spcBef>
                <a:spcPts val="472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Mitigation</a:t>
            </a:r>
            <a:endParaRPr sz="1543">
              <a:latin typeface="Times New Roman"/>
              <a:cs typeface="Times New Roman"/>
            </a:endParaRPr>
          </a:p>
          <a:p>
            <a:pPr marL="376917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Disable </a:t>
            </a:r>
            <a:r>
              <a:rPr sz="1407" spc="18" dirty="0">
                <a:latin typeface="Times New Roman"/>
                <a:cs typeface="Times New Roman"/>
              </a:rPr>
              <a:t>GC </a:t>
            </a:r>
            <a:r>
              <a:rPr sz="1407" spc="14" dirty="0">
                <a:latin typeface="Times New Roman"/>
                <a:cs typeface="Times New Roman"/>
              </a:rPr>
              <a:t>when </a:t>
            </a:r>
            <a:r>
              <a:rPr sz="1407" spc="9" dirty="0">
                <a:latin typeface="Times New Roman"/>
                <a:cs typeface="Times New Roman"/>
              </a:rPr>
              <a:t>running a </a:t>
            </a:r>
            <a:r>
              <a:rPr sz="1407" spc="5" dirty="0">
                <a:latin typeface="Times New Roman"/>
                <a:cs typeface="Times New Roman"/>
              </a:rPr>
              <a:t>full </a:t>
            </a:r>
            <a:r>
              <a:rPr sz="1407" spc="9" dirty="0">
                <a:latin typeface="Times New Roman"/>
                <a:cs typeface="Times New Roman"/>
              </a:rPr>
              <a:t>re-indexing cycle on very large</a:t>
            </a:r>
            <a:r>
              <a:rPr sz="1407" spc="-50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repositories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Reset clusterId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cloned </a:t>
            </a:r>
            <a:r>
              <a:rPr sz="1407" spc="14" dirty="0">
                <a:latin typeface="Times New Roman"/>
                <a:cs typeface="Times New Roman"/>
              </a:rPr>
              <a:t>systems </a:t>
            </a:r>
            <a:r>
              <a:rPr sz="1407" spc="9" dirty="0">
                <a:latin typeface="Times New Roman"/>
                <a:cs typeface="Times New Roman"/>
              </a:rPr>
              <a:t>before</a:t>
            </a:r>
            <a:r>
              <a:rPr sz="1407" spc="-18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starting</a:t>
            </a:r>
            <a:endParaRPr sz="1407">
              <a:latin typeface="Times New Roman"/>
              <a:cs typeface="Times New Roman"/>
            </a:endParaRPr>
          </a:p>
          <a:p>
            <a:pPr marL="11527">
              <a:spcBef>
                <a:spcPts val="49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Identification</a:t>
            </a:r>
            <a:endParaRPr sz="1543">
              <a:latin typeface="Times New Roman"/>
              <a:cs typeface="Times New Roman"/>
            </a:endParaRPr>
          </a:p>
          <a:p>
            <a:pPr marL="376917">
              <a:spcBef>
                <a:spcPts val="495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407" spc="14" dirty="0">
                <a:latin typeface="Times New Roman"/>
                <a:cs typeface="Times New Roman"/>
              </a:rPr>
              <a:t>Run </a:t>
            </a:r>
            <a:r>
              <a:rPr sz="1407" spc="18" dirty="0">
                <a:latin typeface="Times New Roman"/>
                <a:cs typeface="Times New Roman"/>
              </a:rPr>
              <a:t>JMX</a:t>
            </a:r>
            <a:r>
              <a:rPr sz="1407" spc="54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BlobGC#consistencyCheck</a:t>
            </a:r>
            <a:endParaRPr sz="1407">
              <a:latin typeface="Times New Roman"/>
              <a:cs typeface="Times New Roman"/>
            </a:endParaRPr>
          </a:p>
          <a:p>
            <a:pPr marL="376917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 </a:t>
            </a:r>
            <a:r>
              <a:rPr sz="1407" spc="9" dirty="0">
                <a:latin typeface="Times New Roman"/>
                <a:cs typeface="Times New Roman"/>
              </a:rPr>
              <a:t>oak-run </a:t>
            </a:r>
            <a:r>
              <a:rPr sz="1407" spc="5" dirty="0">
                <a:latin typeface="Times New Roman"/>
                <a:cs typeface="Times New Roman"/>
              </a:rPr>
              <a:t>tool </a:t>
            </a:r>
            <a:r>
              <a:rPr sz="1407" spc="9" dirty="0">
                <a:latin typeface="Times New Roman"/>
                <a:cs typeface="Times New Roman"/>
              </a:rPr>
              <a:t>datastorecheck</a:t>
            </a:r>
            <a:r>
              <a:rPr sz="1407" spc="14" dirty="0">
                <a:latin typeface="Times New Roman"/>
                <a:cs typeface="Times New Roman"/>
              </a:rPr>
              <a:t> command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4704357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2069587" algn="l"/>
              </a:tabLst>
            </a:pPr>
            <a:r>
              <a:rPr spc="14" dirty="0"/>
              <a:t>Troubleshooting	Rapid DataStore</a:t>
            </a:r>
            <a:r>
              <a:rPr spc="-32" dirty="0"/>
              <a:t> </a:t>
            </a:r>
            <a:r>
              <a:rPr spc="14" dirty="0"/>
              <a:t>growth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222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1" y="1564477"/>
            <a:ext cx="9397189" cy="2657028"/>
          </a:xfrm>
          <a:prstGeom prst="rect">
            <a:avLst/>
          </a:prstGeom>
        </p:spPr>
        <p:txBody>
          <a:bodyPr vert="horz" wrap="square" lIns="0" tIns="78377" rIns="0" bIns="0" rtlCol="0">
            <a:spAutoFit/>
          </a:bodyPr>
          <a:lstStyle/>
          <a:p>
            <a:pPr marL="11527">
              <a:spcBef>
                <a:spcPts val="617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Possible</a:t>
            </a:r>
            <a:r>
              <a:rPr sz="1543" spc="45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Reasons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9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18" dirty="0">
                <a:latin typeface="Times New Roman"/>
                <a:cs typeface="Times New Roman"/>
              </a:rPr>
              <a:t>No </a:t>
            </a:r>
            <a:r>
              <a:rPr sz="1407" spc="9" dirty="0">
                <a:latin typeface="Times New Roman"/>
                <a:cs typeface="Times New Roman"/>
              </a:rPr>
              <a:t>DataStore </a:t>
            </a:r>
            <a:r>
              <a:rPr sz="1407" spc="18" dirty="0">
                <a:latin typeface="Times New Roman"/>
                <a:cs typeface="Times New Roman"/>
              </a:rPr>
              <a:t>GC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a</a:t>
            </a:r>
            <a:r>
              <a:rPr sz="1407" spc="-64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while</a:t>
            </a:r>
            <a:endParaRPr sz="1407">
              <a:latin typeface="Times New Roman"/>
              <a:cs typeface="Times New Roman"/>
            </a:endParaRPr>
          </a:p>
          <a:p>
            <a:pPr marL="194222">
              <a:spcBef>
                <a:spcPts val="499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Lucene indexes stored in the DataStore </a:t>
            </a:r>
            <a:r>
              <a:rPr sz="1407" spc="14" dirty="0">
                <a:latin typeface="Times New Roman"/>
                <a:cs typeface="Times New Roman"/>
              </a:rPr>
              <a:t>may </a:t>
            </a:r>
            <a:r>
              <a:rPr sz="1407" spc="9" dirty="0">
                <a:latin typeface="Times New Roman"/>
                <a:cs typeface="Times New Roman"/>
              </a:rPr>
              <a:t>cause repository </a:t>
            </a:r>
            <a:r>
              <a:rPr sz="1407" spc="14" dirty="0">
                <a:latin typeface="Times New Roman"/>
                <a:cs typeface="Times New Roman"/>
              </a:rPr>
              <a:t>growth </a:t>
            </a:r>
            <a:r>
              <a:rPr sz="1407" spc="9" dirty="0">
                <a:latin typeface="Times New Roman"/>
                <a:cs typeface="Times New Roman"/>
              </a:rPr>
              <a:t>disproportionate to the</a:t>
            </a:r>
            <a:r>
              <a:rPr sz="1407" spc="-118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content</a:t>
            </a:r>
            <a:endParaRPr sz="1407">
              <a:latin typeface="Times New Roman"/>
              <a:cs typeface="Times New Roman"/>
            </a:endParaRPr>
          </a:p>
          <a:p>
            <a:pPr marL="509472" marR="4611" indent="-133131">
              <a:lnSpc>
                <a:spcPts val="1389"/>
              </a:lnSpc>
              <a:spcBef>
                <a:spcPts val="531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Enhancement </a:t>
            </a:r>
            <a:r>
              <a:rPr sz="1180" spc="-5" dirty="0">
                <a:latin typeface="Times New Roman"/>
                <a:cs typeface="Times New Roman"/>
              </a:rPr>
              <a:t>in </a:t>
            </a:r>
            <a:r>
              <a:rPr sz="1180" spc="-9" dirty="0">
                <a:latin typeface="Times New Roman"/>
                <a:cs typeface="Times New Roman"/>
              </a:rPr>
              <a:t>AEM 6.4 for </a:t>
            </a:r>
            <a:r>
              <a:rPr sz="1180" spc="-5" dirty="0">
                <a:latin typeface="Times New Roman"/>
                <a:cs typeface="Times New Roman"/>
              </a:rPr>
              <a:t>active </a:t>
            </a:r>
            <a:r>
              <a:rPr sz="1180" spc="-9" dirty="0">
                <a:latin typeface="Times New Roman"/>
                <a:cs typeface="Times New Roman"/>
              </a:rPr>
              <a:t>deletion of unused lucene blobs. With </a:t>
            </a:r>
            <a:r>
              <a:rPr sz="1180" spc="-5" dirty="0">
                <a:latin typeface="Times New Roman"/>
                <a:cs typeface="Times New Roman"/>
              </a:rPr>
              <a:t>regularly </a:t>
            </a:r>
            <a:r>
              <a:rPr sz="1180" spc="-9" dirty="0">
                <a:latin typeface="Times New Roman"/>
                <a:cs typeface="Times New Roman"/>
              </a:rPr>
              <a:t>scheduled deletes during </a:t>
            </a:r>
            <a:r>
              <a:rPr sz="1180" spc="-14" dirty="0">
                <a:latin typeface="Times New Roman"/>
                <a:cs typeface="Times New Roman"/>
              </a:rPr>
              <a:t>the </a:t>
            </a:r>
            <a:r>
              <a:rPr sz="1180" spc="-9" dirty="0">
                <a:latin typeface="Times New Roman"/>
                <a:cs typeface="Times New Roman"/>
              </a:rPr>
              <a:t>day the repository growth would be  under check because of lucene</a:t>
            </a:r>
            <a:r>
              <a:rPr sz="1180" spc="-14" dirty="0">
                <a:latin typeface="Times New Roman"/>
                <a:cs typeface="Times New Roman"/>
              </a:rPr>
              <a:t> </a:t>
            </a:r>
            <a:r>
              <a:rPr sz="1180" spc="-9" dirty="0">
                <a:latin typeface="Times New Roman"/>
                <a:cs typeface="Times New Roman"/>
              </a:rPr>
              <a:t>blobs.</a:t>
            </a:r>
            <a:endParaRPr sz="1180">
              <a:latin typeface="Times New Roman"/>
              <a:cs typeface="Times New Roman"/>
            </a:endParaRPr>
          </a:p>
          <a:p>
            <a:pPr marL="11527">
              <a:spcBef>
                <a:spcPts val="43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Mitigation</a:t>
            </a:r>
            <a:endParaRPr sz="1543">
              <a:latin typeface="Times New Roman"/>
              <a:cs typeface="Times New Roman"/>
            </a:endParaRPr>
          </a:p>
          <a:p>
            <a:pPr marL="194222">
              <a:spcBef>
                <a:spcPts val="495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Ensure that DataStore </a:t>
            </a:r>
            <a:r>
              <a:rPr sz="1407" spc="18" dirty="0">
                <a:latin typeface="Times New Roman"/>
                <a:cs typeface="Times New Roman"/>
              </a:rPr>
              <a:t>GC </a:t>
            </a:r>
            <a:r>
              <a:rPr sz="1407" spc="5" dirty="0">
                <a:latin typeface="Times New Roman"/>
                <a:cs typeface="Times New Roman"/>
              </a:rPr>
              <a:t>is </a:t>
            </a:r>
            <a:r>
              <a:rPr sz="1407" spc="9" dirty="0">
                <a:latin typeface="Times New Roman"/>
                <a:cs typeface="Times New Roman"/>
              </a:rPr>
              <a:t>enabled </a:t>
            </a:r>
            <a:r>
              <a:rPr sz="1407" spc="14" dirty="0">
                <a:latin typeface="Times New Roman"/>
                <a:cs typeface="Times New Roman"/>
              </a:rPr>
              <a:t>and </a:t>
            </a:r>
            <a:r>
              <a:rPr sz="1407" spc="9" dirty="0">
                <a:latin typeface="Times New Roman"/>
                <a:cs typeface="Times New Roman"/>
              </a:rPr>
              <a:t>run</a:t>
            </a:r>
            <a:r>
              <a:rPr sz="1407" spc="-86" dirty="0">
                <a:latin typeface="Times New Roman"/>
                <a:cs typeface="Times New Roman"/>
              </a:rPr>
              <a:t> </a:t>
            </a:r>
            <a:r>
              <a:rPr sz="1407" spc="14" dirty="0">
                <a:latin typeface="Times New Roman"/>
                <a:cs typeface="Times New Roman"/>
              </a:rPr>
              <a:t>weekly</a:t>
            </a:r>
            <a:endParaRPr sz="1407">
              <a:latin typeface="Times New Roman"/>
              <a:cs typeface="Times New Roman"/>
            </a:endParaRPr>
          </a:p>
          <a:p>
            <a:pPr marL="376917" marR="421871" indent="-182695">
              <a:lnSpc>
                <a:spcPct val="102200"/>
              </a:lnSpc>
              <a:spcBef>
                <a:spcPts val="462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14" dirty="0">
                <a:latin typeface="Times New Roman"/>
                <a:cs typeface="Times New Roman"/>
              </a:rPr>
              <a:t>Can </a:t>
            </a:r>
            <a:r>
              <a:rPr sz="1407" spc="9" dirty="0">
                <a:latin typeface="Times New Roman"/>
                <a:cs typeface="Times New Roman"/>
              </a:rPr>
              <a:t>also increase DataStore </a:t>
            </a:r>
            <a:r>
              <a:rPr sz="1407" spc="18" dirty="0">
                <a:latin typeface="Times New Roman"/>
                <a:cs typeface="Times New Roman"/>
              </a:rPr>
              <a:t>GC </a:t>
            </a:r>
            <a:r>
              <a:rPr sz="1407" spc="9" dirty="0">
                <a:latin typeface="Times New Roman"/>
                <a:cs typeface="Times New Roman"/>
              </a:rPr>
              <a:t>frequency (say bi-weekly) and schedule during </a:t>
            </a:r>
            <a:r>
              <a:rPr sz="1407" spc="5" dirty="0">
                <a:latin typeface="Times New Roman"/>
                <a:cs typeface="Times New Roman"/>
              </a:rPr>
              <a:t>off </a:t>
            </a:r>
            <a:r>
              <a:rPr sz="1407" spc="9" dirty="0">
                <a:latin typeface="Times New Roman"/>
                <a:cs typeface="Times New Roman"/>
              </a:rPr>
              <a:t>peak hours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periods </a:t>
            </a:r>
            <a:r>
              <a:rPr sz="1407" spc="14" dirty="0">
                <a:latin typeface="Times New Roman"/>
                <a:cs typeface="Times New Roman"/>
              </a:rPr>
              <a:t>when </a:t>
            </a:r>
            <a:r>
              <a:rPr sz="1407" spc="9" dirty="0">
                <a:latin typeface="Times New Roman"/>
                <a:cs typeface="Times New Roman"/>
              </a:rPr>
              <a:t>large  </a:t>
            </a:r>
            <a:r>
              <a:rPr sz="1407" spc="14" dirty="0">
                <a:latin typeface="Times New Roman"/>
                <a:cs typeface="Times New Roman"/>
              </a:rPr>
              <a:t>number </a:t>
            </a:r>
            <a:r>
              <a:rPr sz="1407" spc="5" dirty="0">
                <a:latin typeface="Times New Roman"/>
                <a:cs typeface="Times New Roman"/>
              </a:rPr>
              <a:t>of uploads</a:t>
            </a:r>
            <a:r>
              <a:rPr sz="1407" spc="-14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requested</a:t>
            </a:r>
            <a:endParaRPr sz="1407">
              <a:latin typeface="Times New Roman"/>
              <a:cs typeface="Times New Roman"/>
            </a:endParaRPr>
          </a:p>
          <a:p>
            <a:pPr marL="194222">
              <a:spcBef>
                <a:spcPts val="481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Ensure that revision clean-up enabled and</a:t>
            </a:r>
            <a:r>
              <a:rPr sz="1407" spc="-59" dirty="0">
                <a:latin typeface="Times New Roman"/>
                <a:cs typeface="Times New Roman"/>
              </a:rPr>
              <a:t> </a:t>
            </a:r>
            <a:r>
              <a:rPr sz="1407" spc="14" dirty="0">
                <a:latin typeface="Times New Roman"/>
                <a:cs typeface="Times New Roman"/>
              </a:rPr>
              <a:t>working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5635086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  <a:tabLst>
                <a:tab pos="2132983" algn="l"/>
              </a:tabLst>
            </a:pPr>
            <a:r>
              <a:rPr spc="14" dirty="0"/>
              <a:t>Troubleshooting	</a:t>
            </a:r>
            <a:r>
              <a:rPr spc="23" dirty="0"/>
              <a:t>GC </a:t>
            </a:r>
            <a:r>
              <a:rPr spc="14" dirty="0"/>
              <a:t>Performance </a:t>
            </a:r>
            <a:r>
              <a:rPr spc="9" dirty="0"/>
              <a:t>-</a:t>
            </a:r>
            <a:r>
              <a:rPr spc="-54" dirty="0"/>
              <a:t> </a:t>
            </a:r>
            <a:r>
              <a:rPr spc="9" dirty="0"/>
              <a:t>Effectiveness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223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0052" y="1557875"/>
            <a:ext cx="8612841" cy="3708623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47258">
              <a:spcBef>
                <a:spcPts val="640"/>
              </a:spcBef>
            </a:pPr>
            <a:r>
              <a:rPr sz="1861" spc="-5" dirty="0">
                <a:latin typeface="Times New Roman"/>
                <a:cs typeface="Times New Roman"/>
              </a:rPr>
              <a:t>Too few blobs deleted / </a:t>
            </a:r>
            <a:r>
              <a:rPr sz="1861" spc="-9" dirty="0">
                <a:latin typeface="Times New Roman"/>
                <a:cs typeface="Times New Roman"/>
              </a:rPr>
              <a:t>Space </a:t>
            </a:r>
            <a:r>
              <a:rPr sz="1861" spc="-5" dirty="0">
                <a:latin typeface="Times New Roman"/>
                <a:cs typeface="Times New Roman"/>
              </a:rPr>
              <a:t>not</a:t>
            </a:r>
            <a:r>
              <a:rPr sz="1861" spc="-23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reclaimed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Possible</a:t>
            </a:r>
            <a:r>
              <a:rPr sz="1543" spc="45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reasons</a:t>
            </a:r>
            <a:endParaRPr sz="1543">
              <a:latin typeface="Times New Roman"/>
              <a:cs typeface="Times New Roman"/>
            </a:endParaRPr>
          </a:p>
          <a:p>
            <a:pPr marL="193646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Revision garbage collection not</a:t>
            </a:r>
            <a:r>
              <a:rPr sz="1407" spc="23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executed</a:t>
            </a:r>
            <a:endParaRPr sz="1407">
              <a:latin typeface="Times New Roman"/>
              <a:cs typeface="Times New Roman"/>
            </a:endParaRPr>
          </a:p>
          <a:p>
            <a:pPr marL="193646">
              <a:spcBef>
                <a:spcPts val="476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BlobTracker cold start problem</a:t>
            </a:r>
            <a:endParaRPr sz="1407">
              <a:latin typeface="Times New Roman"/>
              <a:cs typeface="Times New Roman"/>
            </a:endParaRPr>
          </a:p>
          <a:p>
            <a:pPr marL="326201" marR="46682" indent="-133131">
              <a:lnSpc>
                <a:spcPct val="102200"/>
              </a:lnSpc>
              <a:spcBef>
                <a:spcPts val="462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Blobs </a:t>
            </a:r>
            <a:r>
              <a:rPr sz="1407" spc="5" dirty="0">
                <a:latin typeface="Times New Roman"/>
                <a:cs typeface="Times New Roman"/>
              </a:rPr>
              <a:t>or </a:t>
            </a:r>
            <a:r>
              <a:rPr sz="1407" spc="9" dirty="0">
                <a:latin typeface="Times New Roman"/>
                <a:cs typeface="Times New Roman"/>
              </a:rPr>
              <a:t>older Node revisions not </a:t>
            </a:r>
            <a:r>
              <a:rPr sz="1407" spc="14" dirty="0">
                <a:latin typeface="Times New Roman"/>
                <a:cs typeface="Times New Roman"/>
              </a:rPr>
              <a:t>aged </a:t>
            </a:r>
            <a:r>
              <a:rPr sz="1407" spc="9" dirty="0">
                <a:latin typeface="Times New Roman"/>
                <a:cs typeface="Times New Roman"/>
              </a:rPr>
              <a:t>enough depending upon the </a:t>
            </a:r>
            <a:r>
              <a:rPr sz="1407" spc="14" dirty="0">
                <a:latin typeface="Times New Roman"/>
                <a:cs typeface="Times New Roman"/>
              </a:rPr>
              <a:t>age </a:t>
            </a:r>
            <a:r>
              <a:rPr sz="1407" spc="9" dirty="0">
                <a:latin typeface="Times New Roman"/>
                <a:cs typeface="Times New Roman"/>
              </a:rPr>
              <a:t>setting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Revision GC/Compaction and  DataStore</a:t>
            </a:r>
            <a:r>
              <a:rPr sz="1407" spc="-5" dirty="0">
                <a:latin typeface="Times New Roman"/>
                <a:cs typeface="Times New Roman"/>
              </a:rPr>
              <a:t> </a:t>
            </a:r>
            <a:r>
              <a:rPr sz="1407" spc="18" dirty="0">
                <a:latin typeface="Times New Roman"/>
                <a:cs typeface="Times New Roman"/>
              </a:rPr>
              <a:t>GC</a:t>
            </a:r>
            <a:endParaRPr sz="1407">
              <a:latin typeface="Times New Roman"/>
              <a:cs typeface="Times New Roman"/>
            </a:endParaRPr>
          </a:p>
          <a:p>
            <a:pPr marL="11527">
              <a:spcBef>
                <a:spcPts val="499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Mitigation</a:t>
            </a:r>
            <a:endParaRPr sz="1543">
              <a:latin typeface="Times New Roman"/>
              <a:cs typeface="Times New Roman"/>
            </a:endParaRPr>
          </a:p>
          <a:p>
            <a:pPr marL="193646">
              <a:spcBef>
                <a:spcPts val="495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Not </a:t>
            </a:r>
            <a:r>
              <a:rPr sz="1407" spc="14" dirty="0">
                <a:latin typeface="Times New Roman"/>
                <a:cs typeface="Times New Roman"/>
              </a:rPr>
              <a:t>recommended </a:t>
            </a:r>
            <a:r>
              <a:rPr sz="1407" spc="9" dirty="0">
                <a:latin typeface="Times New Roman"/>
                <a:cs typeface="Times New Roman"/>
              </a:rPr>
              <a:t>to change the age intervals on production</a:t>
            </a:r>
            <a:r>
              <a:rPr sz="1407" spc="-36" dirty="0">
                <a:latin typeface="Times New Roman"/>
                <a:cs typeface="Times New Roman"/>
              </a:rPr>
              <a:t> </a:t>
            </a:r>
            <a:r>
              <a:rPr sz="1407" spc="14" dirty="0">
                <a:latin typeface="Times New Roman"/>
                <a:cs typeface="Times New Roman"/>
              </a:rPr>
              <a:t>systems</a:t>
            </a:r>
            <a:endParaRPr sz="1407">
              <a:latin typeface="Times New Roman"/>
              <a:cs typeface="Times New Roman"/>
            </a:endParaRPr>
          </a:p>
          <a:p>
            <a:pPr marL="193646">
              <a:spcBef>
                <a:spcPts val="481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Specifically,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14" dirty="0">
                <a:latin typeface="Times New Roman"/>
                <a:cs typeface="Times New Roman"/>
              </a:rPr>
              <a:t>S3 </a:t>
            </a:r>
            <a:r>
              <a:rPr sz="1407" spc="9" dirty="0">
                <a:latin typeface="Times New Roman"/>
                <a:cs typeface="Times New Roman"/>
              </a:rPr>
              <a:t>check if versioning enabled because older versions if not purged </a:t>
            </a:r>
            <a:r>
              <a:rPr sz="1407" spc="14" dirty="0">
                <a:latin typeface="Times New Roman"/>
                <a:cs typeface="Times New Roman"/>
              </a:rPr>
              <a:t>can </a:t>
            </a:r>
            <a:r>
              <a:rPr sz="1407" spc="9" dirty="0">
                <a:latin typeface="Times New Roman"/>
                <a:cs typeface="Times New Roman"/>
              </a:rPr>
              <a:t>take up significant space</a:t>
            </a:r>
            <a:endParaRPr sz="1407">
              <a:latin typeface="Times New Roman"/>
              <a:cs typeface="Times New Roman"/>
            </a:endParaRPr>
          </a:p>
          <a:p>
            <a:pPr marL="327353">
              <a:spcBef>
                <a:spcPts val="486"/>
              </a:spcBef>
            </a:pPr>
            <a:r>
              <a:rPr sz="817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180" spc="-9" dirty="0">
                <a:latin typeface="Times New Roman"/>
                <a:cs typeface="Times New Roman"/>
              </a:rPr>
              <a:t>Define </a:t>
            </a:r>
            <a:r>
              <a:rPr sz="1180" spc="-5" dirty="0">
                <a:latin typeface="Times New Roman"/>
                <a:cs typeface="Times New Roman"/>
              </a:rPr>
              <a:t>a policy </a:t>
            </a:r>
            <a:r>
              <a:rPr sz="1180" spc="-9" dirty="0">
                <a:latin typeface="Times New Roman"/>
                <a:cs typeface="Times New Roman"/>
              </a:rPr>
              <a:t>to purge versions </a:t>
            </a:r>
            <a:r>
              <a:rPr sz="1180" spc="-5" dirty="0">
                <a:latin typeface="Times New Roman"/>
                <a:cs typeface="Times New Roman"/>
              </a:rPr>
              <a:t>greater </a:t>
            </a:r>
            <a:r>
              <a:rPr sz="1180" spc="-9" dirty="0">
                <a:latin typeface="Times New Roman"/>
                <a:cs typeface="Times New Roman"/>
              </a:rPr>
              <a:t>than </a:t>
            </a:r>
            <a:r>
              <a:rPr sz="1180" spc="-5" dirty="0">
                <a:latin typeface="Times New Roman"/>
                <a:cs typeface="Times New Roman"/>
              </a:rPr>
              <a:t>1 or </a:t>
            </a:r>
            <a:r>
              <a:rPr sz="1180" spc="-9" dirty="0">
                <a:latin typeface="Times New Roman"/>
                <a:cs typeface="Times New Roman"/>
              </a:rPr>
              <a:t>purge versions </a:t>
            </a:r>
            <a:r>
              <a:rPr sz="1180" spc="-5" dirty="0">
                <a:latin typeface="Times New Roman"/>
                <a:cs typeface="Times New Roman"/>
              </a:rPr>
              <a:t>older </a:t>
            </a:r>
            <a:r>
              <a:rPr sz="1180" spc="-9" dirty="0">
                <a:latin typeface="Times New Roman"/>
                <a:cs typeface="Times New Roman"/>
              </a:rPr>
              <a:t>than </a:t>
            </a:r>
            <a:r>
              <a:rPr sz="1180" spc="-5" dirty="0">
                <a:latin typeface="Times New Roman"/>
                <a:cs typeface="Times New Roman"/>
              </a:rPr>
              <a:t>a configured</a:t>
            </a:r>
            <a:r>
              <a:rPr sz="1180" spc="5" dirty="0">
                <a:latin typeface="Times New Roman"/>
                <a:cs typeface="Times New Roman"/>
              </a:rPr>
              <a:t> </a:t>
            </a:r>
            <a:r>
              <a:rPr sz="1180" spc="-9" dirty="0">
                <a:latin typeface="Times New Roman"/>
                <a:cs typeface="Times New Roman"/>
              </a:rPr>
              <a:t>time</a:t>
            </a:r>
            <a:endParaRPr sz="1180">
              <a:latin typeface="Times New Roman"/>
              <a:cs typeface="Times New Roman"/>
            </a:endParaRPr>
          </a:p>
          <a:p>
            <a:pPr marL="11527">
              <a:spcBef>
                <a:spcPts val="454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50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5" dirty="0">
                <a:latin typeface="Times New Roman"/>
                <a:cs typeface="Times New Roman"/>
              </a:rPr>
              <a:t>Identification</a:t>
            </a:r>
            <a:endParaRPr sz="1543">
              <a:latin typeface="Times New Roman"/>
              <a:cs typeface="Times New Roman"/>
            </a:endParaRPr>
          </a:p>
          <a:p>
            <a:pPr marL="193646">
              <a:spcBef>
                <a:spcPts val="517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18" dirty="0">
                <a:latin typeface="Times New Roman"/>
                <a:cs typeface="Times New Roman"/>
              </a:rPr>
              <a:t>GC </a:t>
            </a:r>
            <a:r>
              <a:rPr sz="1407" spc="9" dirty="0">
                <a:latin typeface="Times New Roman"/>
                <a:cs typeface="Times New Roman"/>
              </a:rPr>
              <a:t>logs the candidates identified as garbage and the </a:t>
            </a:r>
            <a:r>
              <a:rPr sz="1407" spc="14" dirty="0">
                <a:latin typeface="Times New Roman"/>
                <a:cs typeface="Times New Roman"/>
              </a:rPr>
              <a:t>number </a:t>
            </a:r>
            <a:r>
              <a:rPr sz="1407" spc="5" dirty="0">
                <a:latin typeface="Times New Roman"/>
                <a:cs typeface="Times New Roman"/>
              </a:rPr>
              <a:t>of </a:t>
            </a:r>
            <a:r>
              <a:rPr sz="1407" spc="9" dirty="0">
                <a:latin typeface="Times New Roman"/>
                <a:cs typeface="Times New Roman"/>
              </a:rPr>
              <a:t>blobs</a:t>
            </a:r>
            <a:r>
              <a:rPr sz="1407" spc="-59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deleted</a:t>
            </a:r>
            <a:endParaRPr sz="1407">
              <a:latin typeface="Times New Roman"/>
              <a:cs typeface="Times New Roman"/>
            </a:endParaRPr>
          </a:p>
          <a:p>
            <a:pPr marL="193646">
              <a:spcBef>
                <a:spcPts val="476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14" dirty="0">
                <a:latin typeface="Times New Roman"/>
                <a:cs typeface="Times New Roman"/>
              </a:rPr>
              <a:t>Check </a:t>
            </a:r>
            <a:r>
              <a:rPr sz="1407" spc="9" dirty="0">
                <a:latin typeface="Times New Roman"/>
                <a:cs typeface="Times New Roman"/>
              </a:rPr>
              <a:t>with the oak-run datastorecheck</a:t>
            </a:r>
            <a:r>
              <a:rPr sz="1407" spc="-18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utility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2" y="132900"/>
            <a:ext cx="180440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Trouble</a:t>
            </a:r>
            <a:r>
              <a:rPr spc="5" dirty="0"/>
              <a:t>s</a:t>
            </a:r>
            <a:r>
              <a:rPr spc="14" dirty="0"/>
              <a:t>hooti</a:t>
            </a:r>
            <a:r>
              <a:rPr spc="5" dirty="0"/>
              <a:t>n</a:t>
            </a:r>
            <a:r>
              <a:rPr spc="14" dirty="0"/>
              <a:t>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224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8477" y="982951"/>
            <a:ext cx="1843015" cy="336890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2087" spc="23" dirty="0">
                <a:solidFill>
                  <a:srgbClr val="646E77"/>
                </a:solidFill>
                <a:latin typeface="Times New Roman"/>
                <a:cs typeface="Times New Roman"/>
              </a:rPr>
              <a:t>GC</a:t>
            </a:r>
            <a:r>
              <a:rPr sz="2087" spc="-41" dirty="0">
                <a:solidFill>
                  <a:srgbClr val="646E77"/>
                </a:solidFill>
                <a:latin typeface="Times New Roman"/>
                <a:cs typeface="Times New Roman"/>
              </a:rPr>
              <a:t> </a:t>
            </a:r>
            <a:r>
              <a:rPr sz="2087" spc="14" dirty="0">
                <a:solidFill>
                  <a:srgbClr val="646E77"/>
                </a:solidFill>
                <a:latin typeface="Times New Roman"/>
                <a:cs typeface="Times New Roman"/>
              </a:rPr>
              <a:t>Performance</a:t>
            </a:r>
            <a:endParaRPr sz="2087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8200" y="982951"/>
            <a:ext cx="577455" cy="336890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1527">
              <a:spcBef>
                <a:spcPts val="123"/>
              </a:spcBef>
            </a:pPr>
            <a:r>
              <a:rPr sz="2087" spc="18" dirty="0">
                <a:solidFill>
                  <a:srgbClr val="646E77"/>
                </a:solidFill>
                <a:latin typeface="Times New Roman"/>
                <a:cs typeface="Times New Roman"/>
              </a:rPr>
              <a:t>Slow</a:t>
            </a:r>
            <a:endParaRPr sz="2087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0052" y="1557875"/>
            <a:ext cx="1909290" cy="950624"/>
          </a:xfrm>
          <a:prstGeom prst="rect">
            <a:avLst/>
          </a:prstGeom>
        </p:spPr>
        <p:txBody>
          <a:bodyPr vert="horz" wrap="square" lIns="0" tIns="81259" rIns="0" bIns="0" rtlCol="0">
            <a:spAutoFit/>
          </a:bodyPr>
          <a:lstStyle/>
          <a:p>
            <a:pPr marL="47258">
              <a:spcBef>
                <a:spcPts val="640"/>
              </a:spcBef>
            </a:pPr>
            <a:r>
              <a:rPr sz="1861" spc="-5" dirty="0">
                <a:latin typeface="Times New Roman"/>
                <a:cs typeface="Times New Roman"/>
              </a:rPr>
              <a:t>GC finishes </a:t>
            </a:r>
            <a:r>
              <a:rPr sz="1861" spc="-9" dirty="0">
                <a:latin typeface="Times New Roman"/>
                <a:cs typeface="Times New Roman"/>
              </a:rPr>
              <a:t>in</a:t>
            </a:r>
            <a:r>
              <a:rPr sz="1861" spc="-73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days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95"/>
              </a:spcBef>
            </a:pPr>
            <a:r>
              <a:rPr sz="1089" spc="5" dirty="0">
                <a:solidFill>
                  <a:srgbClr val="6A727A"/>
                </a:solidFill>
                <a:latin typeface="Times New Roman"/>
                <a:cs typeface="Times New Roman"/>
              </a:rPr>
              <a:t>§</a:t>
            </a:r>
            <a:r>
              <a:rPr sz="1089" spc="281" dirty="0">
                <a:solidFill>
                  <a:srgbClr val="6A727A"/>
                </a:solidFill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Possible</a:t>
            </a:r>
            <a:r>
              <a:rPr sz="1543" spc="32" dirty="0">
                <a:latin typeface="Times New Roman"/>
                <a:cs typeface="Times New Roman"/>
              </a:rPr>
              <a:t> </a:t>
            </a:r>
            <a:r>
              <a:rPr sz="1543" spc="9" dirty="0">
                <a:latin typeface="Times New Roman"/>
                <a:cs typeface="Times New Roman"/>
              </a:rPr>
              <a:t>Reasons</a:t>
            </a:r>
            <a:endParaRPr sz="1543">
              <a:latin typeface="Times New Roman"/>
              <a:cs typeface="Times New Roman"/>
            </a:endParaRPr>
          </a:p>
          <a:p>
            <a:pPr marL="193646"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407" spc="9" dirty="0">
                <a:latin typeface="Times New Roman"/>
                <a:cs typeface="Times New Roman"/>
              </a:rPr>
              <a:t>Large repository</a:t>
            </a:r>
            <a:r>
              <a:rPr sz="1407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size</a:t>
            </a:r>
            <a:endParaRPr sz="140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0137" y="2268534"/>
            <a:ext cx="4187990" cy="231664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1527">
              <a:spcBef>
                <a:spcPts val="118"/>
              </a:spcBef>
            </a:pPr>
            <a:r>
              <a:rPr sz="1407" spc="18" dirty="0">
                <a:latin typeface="Times New Roman"/>
                <a:cs typeface="Times New Roman"/>
              </a:rPr>
              <a:t>GC </a:t>
            </a:r>
            <a:r>
              <a:rPr sz="1407" spc="9" dirty="0">
                <a:latin typeface="Times New Roman"/>
                <a:cs typeface="Times New Roman"/>
              </a:rPr>
              <a:t>performance proportional to repository/datastore</a:t>
            </a:r>
            <a:r>
              <a:rPr sz="1407" spc="-82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size</a:t>
            </a:r>
            <a:endParaRPr sz="140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2004252" y="1656870"/>
            <a:ext cx="9543570" cy="3929221"/>
          </a:xfrm>
          <a:prstGeom prst="rect">
            <a:avLst/>
          </a:prstGeom>
        </p:spPr>
        <p:txBody>
          <a:bodyPr vert="horz" wrap="square" lIns="0" tIns="69156" rIns="0" bIns="0" rtlCol="0">
            <a:spAutoFit/>
          </a:bodyPr>
          <a:lstStyle/>
          <a:p>
            <a:pPr marL="193646">
              <a:lnSpc>
                <a:spcPct val="100000"/>
              </a:lnSpc>
              <a:spcBef>
                <a:spcPts val="545"/>
              </a:spcBef>
            </a:pPr>
            <a:r>
              <a:rPr sz="998" spc="-5" dirty="0">
                <a:solidFill>
                  <a:srgbClr val="6A727A"/>
                </a:solidFill>
              </a:rPr>
              <a:t>§ </a:t>
            </a:r>
            <a:r>
              <a:rPr spc="9" dirty="0"/>
              <a:t>DataStore </a:t>
            </a:r>
            <a:r>
              <a:rPr spc="18" dirty="0"/>
              <a:t>GC </a:t>
            </a:r>
            <a:r>
              <a:rPr spc="9" dirty="0"/>
              <a:t>executed </a:t>
            </a:r>
            <a:r>
              <a:rPr spc="5" dirty="0"/>
              <a:t>for </a:t>
            </a:r>
            <a:r>
              <a:rPr spc="9" dirty="0"/>
              <a:t>the </a:t>
            </a:r>
            <a:r>
              <a:rPr spc="5" dirty="0"/>
              <a:t>first </a:t>
            </a:r>
            <a:r>
              <a:rPr spc="9" dirty="0"/>
              <a:t>time </a:t>
            </a:r>
            <a:r>
              <a:rPr spc="5" dirty="0"/>
              <a:t>or </a:t>
            </a:r>
            <a:r>
              <a:rPr spc="9" dirty="0"/>
              <a:t>after a long</a:t>
            </a:r>
            <a:r>
              <a:rPr spc="-32" dirty="0"/>
              <a:t> </a:t>
            </a:r>
            <a:r>
              <a:rPr spc="9" dirty="0"/>
              <a:t>gap</a:t>
            </a:r>
            <a:endParaRPr sz="998"/>
          </a:p>
          <a:p>
            <a:pPr marL="11527">
              <a:lnSpc>
                <a:spcPct val="100000"/>
              </a:lnSpc>
              <a:spcBef>
                <a:spcPts val="499"/>
              </a:spcBef>
            </a:pPr>
            <a:r>
              <a:rPr sz="1089" spc="5" dirty="0">
                <a:solidFill>
                  <a:srgbClr val="6A727A"/>
                </a:solidFill>
              </a:rPr>
              <a:t>§</a:t>
            </a:r>
            <a:r>
              <a:rPr sz="1089" spc="50" dirty="0">
                <a:solidFill>
                  <a:srgbClr val="6A727A"/>
                </a:solidFill>
              </a:rPr>
              <a:t> </a:t>
            </a:r>
            <a:r>
              <a:rPr sz="1543" spc="5" dirty="0"/>
              <a:t>Identification</a:t>
            </a:r>
            <a:endParaRPr sz="1543"/>
          </a:p>
          <a:p>
            <a:pPr marL="193646">
              <a:lnSpc>
                <a:spcPct val="100000"/>
              </a:lnSpc>
              <a:spcBef>
                <a:spcPts val="495"/>
              </a:spcBef>
            </a:pPr>
            <a:r>
              <a:rPr sz="998" spc="-5" dirty="0">
                <a:solidFill>
                  <a:srgbClr val="6A727A"/>
                </a:solidFill>
              </a:rPr>
              <a:t>§ </a:t>
            </a:r>
            <a:r>
              <a:rPr spc="18" dirty="0"/>
              <a:t>GC </a:t>
            </a:r>
            <a:r>
              <a:rPr spc="9" dirty="0"/>
              <a:t>has info level logs </a:t>
            </a:r>
            <a:r>
              <a:rPr spc="5" dirty="0"/>
              <a:t>for </a:t>
            </a:r>
            <a:r>
              <a:rPr spc="9" dirty="0"/>
              <a:t>each phase and </a:t>
            </a:r>
            <a:r>
              <a:rPr spc="5" dirty="0"/>
              <a:t>it </a:t>
            </a:r>
            <a:r>
              <a:rPr spc="9" dirty="0"/>
              <a:t>is easy to identify the phase taking the longest</a:t>
            </a:r>
            <a:r>
              <a:rPr spc="-82" dirty="0"/>
              <a:t> </a:t>
            </a:r>
            <a:r>
              <a:rPr spc="9" dirty="0"/>
              <a:t>time</a:t>
            </a:r>
            <a:endParaRPr sz="998"/>
          </a:p>
          <a:p>
            <a:pPr marL="193646">
              <a:lnSpc>
                <a:spcPct val="100000"/>
              </a:lnSpc>
              <a:spcBef>
                <a:spcPts val="499"/>
              </a:spcBef>
            </a:pPr>
            <a:r>
              <a:rPr sz="998" spc="-5" dirty="0">
                <a:solidFill>
                  <a:srgbClr val="6A727A"/>
                </a:solidFill>
              </a:rPr>
              <a:t>§ </a:t>
            </a:r>
            <a:r>
              <a:rPr spc="9" dirty="0"/>
              <a:t>Empirically, deletions could take the </a:t>
            </a:r>
            <a:r>
              <a:rPr spc="14" dirty="0"/>
              <a:t>maximum </a:t>
            </a:r>
            <a:r>
              <a:rPr spc="9" dirty="0"/>
              <a:t>time even spilling over </a:t>
            </a:r>
            <a:r>
              <a:rPr spc="14" dirty="0"/>
              <a:t>24 </a:t>
            </a:r>
            <a:r>
              <a:rPr spc="9" dirty="0"/>
              <a:t>hours </a:t>
            </a:r>
            <a:r>
              <a:rPr spc="5" dirty="0"/>
              <a:t>if </a:t>
            </a:r>
            <a:r>
              <a:rPr spc="9" dirty="0"/>
              <a:t>large </a:t>
            </a:r>
            <a:r>
              <a:rPr spc="14" dirty="0"/>
              <a:t>number </a:t>
            </a:r>
            <a:r>
              <a:rPr spc="5" dirty="0"/>
              <a:t>of </a:t>
            </a:r>
            <a:r>
              <a:rPr spc="9" dirty="0"/>
              <a:t>blobs to </a:t>
            </a:r>
            <a:r>
              <a:rPr spc="14" dirty="0"/>
              <a:t>be</a:t>
            </a:r>
            <a:r>
              <a:rPr spc="-36" dirty="0"/>
              <a:t> </a:t>
            </a:r>
            <a:r>
              <a:rPr spc="9" dirty="0"/>
              <a:t>deleted</a:t>
            </a:r>
            <a:endParaRPr sz="998"/>
          </a:p>
          <a:p>
            <a:pPr marL="11527">
              <a:lnSpc>
                <a:spcPct val="100000"/>
              </a:lnSpc>
              <a:spcBef>
                <a:spcPts val="499"/>
              </a:spcBef>
            </a:pPr>
            <a:r>
              <a:rPr sz="1089" spc="5" dirty="0">
                <a:solidFill>
                  <a:srgbClr val="6A727A"/>
                </a:solidFill>
              </a:rPr>
              <a:t>§</a:t>
            </a:r>
            <a:r>
              <a:rPr sz="1089" spc="50" dirty="0">
                <a:solidFill>
                  <a:srgbClr val="6A727A"/>
                </a:solidFill>
              </a:rPr>
              <a:t> </a:t>
            </a:r>
            <a:r>
              <a:rPr sz="1543" spc="9" dirty="0"/>
              <a:t>Mitigation</a:t>
            </a:r>
            <a:endParaRPr sz="1543"/>
          </a:p>
          <a:p>
            <a:pPr marL="193646">
              <a:lnSpc>
                <a:spcPct val="100000"/>
              </a:lnSpc>
              <a:spcBef>
                <a:spcPts val="495"/>
              </a:spcBef>
            </a:pPr>
            <a:r>
              <a:rPr sz="998" spc="-5" dirty="0">
                <a:solidFill>
                  <a:srgbClr val="6A727A"/>
                </a:solidFill>
              </a:rPr>
              <a:t>§ </a:t>
            </a:r>
            <a:r>
              <a:rPr spc="9" dirty="0"/>
              <a:t>Regular DataStore</a:t>
            </a:r>
            <a:r>
              <a:rPr spc="41" dirty="0"/>
              <a:t> </a:t>
            </a:r>
            <a:r>
              <a:rPr spc="18" dirty="0"/>
              <a:t>GC</a:t>
            </a:r>
            <a:endParaRPr sz="998"/>
          </a:p>
          <a:p>
            <a:pPr marL="327353">
              <a:lnSpc>
                <a:spcPct val="100000"/>
              </a:lnSpc>
              <a:spcBef>
                <a:spcPts val="462"/>
              </a:spcBef>
            </a:pPr>
            <a:r>
              <a:rPr sz="817" dirty="0">
                <a:solidFill>
                  <a:srgbClr val="6A727A"/>
                </a:solidFill>
              </a:rPr>
              <a:t>§ </a:t>
            </a:r>
            <a:r>
              <a:rPr sz="1180" spc="-9" dirty="0"/>
              <a:t>Mark phase </a:t>
            </a:r>
            <a:r>
              <a:rPr sz="1180" spc="-5" dirty="0"/>
              <a:t>(collection of </a:t>
            </a:r>
            <a:r>
              <a:rPr sz="1180" spc="-9" dirty="0"/>
              <a:t>blob references used) </a:t>
            </a:r>
            <a:r>
              <a:rPr sz="1180" spc="-5" dirty="0"/>
              <a:t>can affect </a:t>
            </a:r>
            <a:r>
              <a:rPr sz="1180" spc="-9" dirty="0"/>
              <a:t>general repository performance </a:t>
            </a:r>
            <a:r>
              <a:rPr sz="1180" spc="-5" dirty="0"/>
              <a:t>critically </a:t>
            </a:r>
            <a:r>
              <a:rPr sz="1180" spc="-9" dirty="0"/>
              <a:t>so, should be scheduled during off-peak</a:t>
            </a:r>
            <a:r>
              <a:rPr sz="1180" spc="204" dirty="0"/>
              <a:t> </a:t>
            </a:r>
            <a:r>
              <a:rPr sz="1180" spc="-9" dirty="0"/>
              <a:t>hours</a:t>
            </a:r>
            <a:endParaRPr sz="1180"/>
          </a:p>
          <a:p>
            <a:pPr marL="327353">
              <a:lnSpc>
                <a:spcPct val="100000"/>
              </a:lnSpc>
              <a:spcBef>
                <a:spcPts val="444"/>
              </a:spcBef>
            </a:pPr>
            <a:r>
              <a:rPr sz="817" dirty="0">
                <a:solidFill>
                  <a:srgbClr val="6A727A"/>
                </a:solidFill>
              </a:rPr>
              <a:t>§ </a:t>
            </a:r>
            <a:r>
              <a:rPr sz="1180" spc="-9" dirty="0"/>
              <a:t>Sweep phase should not </a:t>
            </a:r>
            <a:r>
              <a:rPr sz="1180" spc="-5" dirty="0"/>
              <a:t>critically affect </a:t>
            </a:r>
            <a:r>
              <a:rPr sz="1180" spc="-9" dirty="0"/>
              <a:t>system performance </a:t>
            </a:r>
            <a:r>
              <a:rPr sz="1180" spc="-5" dirty="0"/>
              <a:t>so, </a:t>
            </a:r>
            <a:r>
              <a:rPr sz="1180" spc="-9" dirty="0"/>
              <a:t>Ok to have </a:t>
            </a:r>
            <a:r>
              <a:rPr sz="1180" spc="-5" dirty="0"/>
              <a:t>it </a:t>
            </a:r>
            <a:r>
              <a:rPr sz="1180" spc="-9" dirty="0"/>
              <a:t>continue </a:t>
            </a:r>
            <a:r>
              <a:rPr sz="1180" spc="-5" dirty="0"/>
              <a:t>if it </a:t>
            </a:r>
            <a:r>
              <a:rPr sz="1180" spc="-9" dirty="0"/>
              <a:t>spill over to normal working</a:t>
            </a:r>
            <a:r>
              <a:rPr sz="1180" spc="91" dirty="0"/>
              <a:t> </a:t>
            </a:r>
            <a:r>
              <a:rPr sz="1180" spc="-9" dirty="0"/>
              <a:t>hours</a:t>
            </a:r>
            <a:endParaRPr sz="118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2801983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8" dirty="0"/>
              <a:t>Upcoming</a:t>
            </a:r>
            <a:r>
              <a:rPr spc="-32" dirty="0"/>
              <a:t> </a:t>
            </a:r>
            <a:r>
              <a:rPr spc="14" dirty="0"/>
              <a:t>Enhancements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225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2" y="1551376"/>
            <a:ext cx="8235939" cy="2185566"/>
          </a:xfrm>
          <a:prstGeom prst="rect">
            <a:avLst/>
          </a:prstGeom>
        </p:spPr>
        <p:txBody>
          <a:bodyPr vert="horz" wrap="square" lIns="0" tIns="87598" rIns="0" bIns="0" rtlCol="0">
            <a:spAutoFit/>
          </a:bodyPr>
          <a:lstStyle/>
          <a:p>
            <a:pPr marL="11527">
              <a:spcBef>
                <a:spcPts val="690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Active deletion of lucene</a:t>
            </a:r>
            <a:r>
              <a:rPr sz="1861" spc="-272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blobs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9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Help in resolving lot of rapid DataStore </a:t>
            </a:r>
            <a:r>
              <a:rPr sz="1407" spc="14" dirty="0">
                <a:latin typeface="Times New Roman"/>
                <a:cs typeface="Times New Roman"/>
              </a:rPr>
              <a:t>growth </a:t>
            </a:r>
            <a:r>
              <a:rPr sz="1407" spc="9" dirty="0">
                <a:latin typeface="Times New Roman"/>
                <a:cs typeface="Times New Roman"/>
              </a:rPr>
              <a:t>problems due to lucene</a:t>
            </a:r>
            <a:r>
              <a:rPr sz="1407" spc="-145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indexes</a:t>
            </a:r>
            <a:endParaRPr sz="1407">
              <a:latin typeface="Times New Roman"/>
              <a:cs typeface="Times New Roman"/>
            </a:endParaRPr>
          </a:p>
          <a:p>
            <a:pPr marL="11527">
              <a:spcBef>
                <a:spcPts val="445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Enhancements to the oak-run</a:t>
            </a:r>
            <a:r>
              <a:rPr sz="1861" spc="-227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datastorecheckcommand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9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14" dirty="0">
                <a:latin typeface="Times New Roman"/>
                <a:cs typeface="Times New Roman"/>
              </a:rPr>
              <a:t>Missing </a:t>
            </a:r>
            <a:r>
              <a:rPr sz="1407" spc="9" dirty="0">
                <a:latin typeface="Times New Roman"/>
                <a:cs typeface="Times New Roman"/>
              </a:rPr>
              <a:t>blobs reporting node paths from </a:t>
            </a:r>
            <a:r>
              <a:rPr sz="1407" spc="14" dirty="0">
                <a:latin typeface="Times New Roman"/>
                <a:cs typeface="Times New Roman"/>
              </a:rPr>
              <a:t>which </a:t>
            </a:r>
            <a:r>
              <a:rPr sz="1407" spc="9" dirty="0">
                <a:latin typeface="Times New Roman"/>
                <a:cs typeface="Times New Roman"/>
              </a:rPr>
              <a:t>referenced to </a:t>
            </a:r>
            <a:r>
              <a:rPr sz="1407" spc="14" dirty="0">
                <a:latin typeface="Times New Roman"/>
                <a:cs typeface="Times New Roman"/>
              </a:rPr>
              <a:t>make </a:t>
            </a:r>
            <a:r>
              <a:rPr sz="1407" spc="5" dirty="0">
                <a:latin typeface="Times New Roman"/>
                <a:cs typeface="Times New Roman"/>
              </a:rPr>
              <a:t>it </a:t>
            </a:r>
            <a:r>
              <a:rPr sz="1407" spc="9" dirty="0">
                <a:latin typeface="Times New Roman"/>
                <a:cs typeface="Times New Roman"/>
              </a:rPr>
              <a:t>easier to restore and resolve</a:t>
            </a:r>
            <a:r>
              <a:rPr sz="1407" spc="-23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problems</a:t>
            </a:r>
            <a:endParaRPr sz="1407">
              <a:latin typeface="Times New Roman"/>
              <a:cs typeface="Times New Roman"/>
            </a:endParaRPr>
          </a:p>
          <a:p>
            <a:pPr marL="11527">
              <a:spcBef>
                <a:spcPts val="467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CompositeDataStore (wishlist)</a:t>
            </a:r>
            <a:r>
              <a:rPr sz="1861" spc="-250" dirty="0">
                <a:latin typeface="Times New Roman"/>
                <a:cs typeface="Times New Roman"/>
              </a:rPr>
              <a:t> </a:t>
            </a:r>
            <a:r>
              <a:rPr sz="1861" spc="-5" dirty="0">
                <a:latin typeface="Times New Roman"/>
                <a:cs typeface="Times New Roman"/>
              </a:rPr>
              <a:t>-</a:t>
            </a:r>
            <a:endParaRPr sz="1861">
              <a:latin typeface="Times New Roman"/>
              <a:cs typeface="Times New Roman"/>
            </a:endParaRPr>
          </a:p>
          <a:p>
            <a:pPr marL="194222">
              <a:spcBef>
                <a:spcPts val="499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Separate storage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binaries (e.g.</a:t>
            </a:r>
            <a:r>
              <a:rPr sz="1407" spc="-32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lucene)</a:t>
            </a:r>
            <a:endParaRPr sz="1407">
              <a:latin typeface="Times New Roman"/>
              <a:cs typeface="Times New Roman"/>
            </a:endParaRPr>
          </a:p>
          <a:p>
            <a:pPr marL="194222">
              <a:spcBef>
                <a:spcPts val="504"/>
              </a:spcBef>
              <a:tabLst>
                <a:tab pos="376917" algn="l"/>
              </a:tabLst>
            </a:pPr>
            <a:r>
              <a:rPr sz="998" spc="-5" dirty="0">
                <a:solidFill>
                  <a:srgbClr val="6A727A"/>
                </a:solidFill>
                <a:latin typeface="Times New Roman"/>
                <a:cs typeface="Times New Roman"/>
              </a:rPr>
              <a:t>§	</a:t>
            </a:r>
            <a:r>
              <a:rPr sz="1407" spc="9" dirty="0">
                <a:latin typeface="Times New Roman"/>
                <a:cs typeface="Times New Roman"/>
              </a:rPr>
              <a:t>Archival storage </a:t>
            </a:r>
            <a:r>
              <a:rPr sz="1407" spc="5" dirty="0">
                <a:latin typeface="Times New Roman"/>
                <a:cs typeface="Times New Roman"/>
              </a:rPr>
              <a:t>for </a:t>
            </a:r>
            <a:r>
              <a:rPr sz="1407" spc="9" dirty="0">
                <a:latin typeface="Times New Roman"/>
                <a:cs typeface="Times New Roman"/>
              </a:rPr>
              <a:t>automated backup </a:t>
            </a:r>
            <a:r>
              <a:rPr sz="1407" spc="23" dirty="0">
                <a:latin typeface="Times New Roman"/>
                <a:cs typeface="Times New Roman"/>
              </a:rPr>
              <a:t>&amp;</a:t>
            </a:r>
            <a:r>
              <a:rPr sz="1407" spc="-59" dirty="0">
                <a:latin typeface="Times New Roman"/>
                <a:cs typeface="Times New Roman"/>
              </a:rPr>
              <a:t> </a:t>
            </a:r>
            <a:r>
              <a:rPr sz="1407" spc="9" dirty="0">
                <a:latin typeface="Times New Roman"/>
                <a:cs typeface="Times New Roman"/>
              </a:rPr>
              <a:t>restore</a:t>
            </a:r>
            <a:endParaRPr sz="140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821" y="132900"/>
            <a:ext cx="1220609" cy="2047037"/>
          </a:xfrm>
          <a:prstGeom prst="rect">
            <a:avLst/>
          </a:prstGeom>
        </p:spPr>
        <p:txBody>
          <a:bodyPr vert="horz" wrap="square" lIns="0" tIns="1556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23"/>
              </a:spcBef>
            </a:pPr>
            <a:r>
              <a:rPr spc="14" dirty="0"/>
              <a:t>References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66870" y="6480861"/>
            <a:ext cx="2087245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2017 Adobe Systems Incorporated. All Rights Reserved. Adobe</a:t>
            </a:r>
            <a:r>
              <a:rPr lang="en-US" spc="20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266870" y="6480861"/>
            <a:ext cx="2087880" cy="7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04"/>
              </a:lnSpc>
            </a:pPr>
            <a:r>
              <a:rPr lang="en-US"/>
              <a:t>' 2016 Adobe Systems Incorporated. All Rights Reserved.</a:t>
            </a:r>
            <a:r>
              <a:rPr lang="en-US" spc="25"/>
              <a:t> </a:t>
            </a:r>
            <a:r>
              <a:rPr lang="en-US"/>
              <a:t>Adobe Confidential.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74209" y="5870264"/>
            <a:ext cx="1917358" cy="76292"/>
          </a:xfrm>
          <a:prstGeom prst="rect">
            <a:avLst/>
          </a:prstGeom>
        </p:spPr>
        <p:txBody>
          <a:bodyPr vert="horz" wrap="square" lIns="0" tIns="6339" rIns="0" bIns="0" rtlCol="0">
            <a:spAutoFit/>
          </a:bodyPr>
          <a:lstStyle/>
          <a:p>
            <a:pPr marL="11527">
              <a:spcBef>
                <a:spcPts val="50"/>
              </a:spcBef>
            </a:pP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' 2017 Adobe Systems Incorporated. All Rights Reserved. Adobe</a:t>
            </a:r>
            <a:r>
              <a:rPr sz="454" spc="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4" dirty="0">
                <a:solidFill>
                  <a:srgbClr val="FFFFFF"/>
                </a:solidFill>
                <a:latin typeface="Times New Roman"/>
                <a:cs typeface="Times New Roman"/>
              </a:rPr>
              <a:t>Confidential.</a:t>
            </a:r>
            <a:endParaRPr sz="4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5618" y="5874656"/>
            <a:ext cx="147533" cy="84963"/>
          </a:xfrm>
          <a:prstGeom prst="rect">
            <a:avLst/>
          </a:prstGeom>
        </p:spPr>
        <p:txBody>
          <a:bodyPr vert="horz" wrap="square" lIns="0" tIns="8068" rIns="0" bIns="0" rtlCol="0">
            <a:spAutoFit/>
          </a:bodyPr>
          <a:lstStyle/>
          <a:p>
            <a:pPr marL="35732">
              <a:spcBef>
                <a:spcPts val="64"/>
              </a:spcBef>
            </a:pPr>
            <a:fld id="{81D60167-4931-47E6-BA6A-407CBD079E47}" type="slidenum">
              <a:rPr sz="499" spc="14" dirty="0">
                <a:solidFill>
                  <a:srgbClr val="FFFFFF"/>
                </a:solidFill>
                <a:latin typeface="Times New Roman"/>
                <a:cs typeface="Times New Roman"/>
              </a:rPr>
              <a:pPr marL="35732">
                <a:spcBef>
                  <a:spcPts val="64"/>
                </a:spcBef>
              </a:pPr>
              <a:t>226</a:t>
            </a:fld>
            <a:endParaRPr sz="49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22" y="1571582"/>
            <a:ext cx="9353966" cy="1328943"/>
          </a:xfrm>
          <a:prstGeom prst="rect">
            <a:avLst/>
          </a:prstGeom>
        </p:spPr>
        <p:txBody>
          <a:bodyPr vert="horz" wrap="square" lIns="0" tIns="67427" rIns="0" bIns="0" rtlCol="0">
            <a:spAutoFit/>
          </a:bodyPr>
          <a:lstStyle/>
          <a:p>
            <a:pPr marL="11527">
              <a:spcBef>
                <a:spcPts val="531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Oak Documentation </a:t>
            </a:r>
            <a:r>
              <a:rPr sz="186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1861" u="sng" spc="-22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6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hlinkClick r:id="rId2"/>
              </a:rPr>
              <a:t>http://jackrabbit.apache.org/oak/docs/plugins/blobstore.h</a:t>
            </a:r>
            <a:r>
              <a:rPr sz="1861" spc="-5" dirty="0">
                <a:latin typeface="Times New Roman"/>
                <a:cs typeface="Times New Roman"/>
                <a:hlinkClick r:id="rId2"/>
              </a:rPr>
              <a:t>tml</a:t>
            </a:r>
            <a:endParaRPr sz="1861">
              <a:latin typeface="Times New Roman"/>
              <a:cs typeface="Times New Roman"/>
            </a:endParaRPr>
          </a:p>
          <a:p>
            <a:pPr marL="193646" marR="4611" indent="-182695">
              <a:spcBef>
                <a:spcPts val="445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AEM DataStore Documentati</a:t>
            </a:r>
            <a:r>
              <a:rPr sz="186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 - https://docs.adobe.com/docs/en/aem/6-3/deploy/platform/da</a:t>
            </a:r>
            <a:r>
              <a:rPr sz="1861" spc="-5" dirty="0">
                <a:latin typeface="Times New Roman"/>
                <a:cs typeface="Times New Roman"/>
              </a:rPr>
              <a:t>ta-  </a:t>
            </a:r>
            <a:r>
              <a:rPr sz="186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store-config.htm</a:t>
            </a:r>
            <a:r>
              <a:rPr sz="1861" spc="-5" dirty="0">
                <a:latin typeface="Times New Roman"/>
                <a:cs typeface="Times New Roman"/>
              </a:rPr>
              <a:t>l</a:t>
            </a:r>
            <a:endParaRPr sz="1861">
              <a:latin typeface="Times New Roman"/>
              <a:cs typeface="Times New Roman"/>
            </a:endParaRPr>
          </a:p>
          <a:p>
            <a:pPr marL="11527">
              <a:spcBef>
                <a:spcPts val="467"/>
              </a:spcBef>
            </a:pPr>
            <a:r>
              <a:rPr sz="1271" spc="14" dirty="0">
                <a:solidFill>
                  <a:srgbClr val="6A727A"/>
                </a:solidFill>
                <a:latin typeface="Times New Roman"/>
                <a:cs typeface="Times New Roman"/>
              </a:rPr>
              <a:t>§ </a:t>
            </a:r>
            <a:r>
              <a:rPr sz="1861" spc="-5" dirty="0">
                <a:latin typeface="Times New Roman"/>
                <a:cs typeface="Times New Roman"/>
              </a:rPr>
              <a:t>Oak </a:t>
            </a:r>
            <a:r>
              <a:rPr sz="1861" spc="-9" dirty="0">
                <a:latin typeface="Times New Roman"/>
                <a:cs typeface="Times New Roman"/>
              </a:rPr>
              <a:t>Run </a:t>
            </a:r>
            <a:r>
              <a:rPr sz="1861" spc="-5" dirty="0">
                <a:latin typeface="Times New Roman"/>
                <a:cs typeface="Times New Roman"/>
              </a:rPr>
              <a:t>Readme </a:t>
            </a:r>
            <a:r>
              <a:rPr sz="186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1861" u="sng" spc="-2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6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https://github.com/apache/jackrabbit-oak/tree/trunk/oak-r</a:t>
            </a:r>
            <a:r>
              <a:rPr sz="1861" spc="-5" dirty="0">
                <a:latin typeface="Times New Roman"/>
                <a:cs typeface="Times New Roman"/>
              </a:rPr>
              <a:t>un</a:t>
            </a:r>
            <a:endParaRPr sz="186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3398521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650"/>
                </a:lnTo>
              </a:path>
            </a:pathLst>
          </a:custGeom>
          <a:ln w="19050">
            <a:solidFill>
              <a:srgbClr val="636B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8541" y="2363215"/>
            <a:ext cx="2621915" cy="8483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60" dirty="0"/>
              <a:t>B</a:t>
            </a:r>
            <a:r>
              <a:rPr sz="5400" spc="-295" dirty="0"/>
              <a:t>A</a:t>
            </a:r>
            <a:r>
              <a:rPr sz="5400" spc="-95" dirty="0"/>
              <a:t>CK</a:t>
            </a:r>
            <a:r>
              <a:rPr sz="5400" spc="-90" dirty="0"/>
              <a:t>U</a:t>
            </a:r>
            <a:r>
              <a:rPr sz="5400" dirty="0"/>
              <a:t>P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2288540" y="3467480"/>
            <a:ext cx="237236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spcBef>
                <a:spcPts val="105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404040"/>
                </a:solidFill>
                <a:latin typeface="Garamond"/>
                <a:cs typeface="Garamond"/>
              </a:rPr>
              <a:t>Why</a:t>
            </a:r>
            <a:r>
              <a:rPr sz="2000" spc="-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Garamond"/>
                <a:cs typeface="Garamond"/>
              </a:rPr>
              <a:t>backup</a:t>
            </a:r>
            <a:endParaRPr sz="2000">
              <a:latin typeface="Garamond"/>
              <a:cs typeface="Garamond"/>
            </a:endParaRPr>
          </a:p>
          <a:p>
            <a:pPr marL="355600" indent="-343535">
              <a:buClr>
                <a:srgbClr val="D16248"/>
              </a:buClr>
              <a:buSzPct val="8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5" dirty="0">
                <a:solidFill>
                  <a:srgbClr val="404040"/>
                </a:solidFill>
                <a:latin typeface="Garamond"/>
                <a:cs typeface="Garamond"/>
              </a:rPr>
              <a:t>Storage</a:t>
            </a:r>
            <a:r>
              <a:rPr sz="2000" spc="-2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04040"/>
                </a:solidFill>
                <a:latin typeface="Garamond"/>
                <a:cs typeface="Garamond"/>
              </a:rPr>
              <a:t>elements</a:t>
            </a:r>
            <a:endParaRPr sz="2000">
              <a:latin typeface="Garamond"/>
              <a:cs typeface="Garamond"/>
            </a:endParaRPr>
          </a:p>
          <a:p>
            <a:pPr marL="355600" indent="-343535">
              <a:buClr>
                <a:srgbClr val="D16248"/>
              </a:buClr>
              <a:buSzPct val="8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404040"/>
                </a:solidFill>
                <a:latin typeface="Garamond"/>
                <a:cs typeface="Garamond"/>
              </a:rPr>
              <a:t>Planning </a:t>
            </a:r>
            <a:r>
              <a:rPr sz="2000" dirty="0">
                <a:solidFill>
                  <a:srgbClr val="404040"/>
                </a:solidFill>
                <a:latin typeface="Garamond"/>
                <a:cs typeface="Garamond"/>
              </a:rPr>
              <a:t>for</a:t>
            </a:r>
            <a:r>
              <a:rPr sz="2000" spc="-3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Garamond"/>
                <a:cs typeface="Garamond"/>
              </a:rPr>
              <a:t>backup</a:t>
            </a:r>
            <a:endParaRPr sz="2000">
              <a:latin typeface="Garamond"/>
              <a:cs typeface="Garamond"/>
            </a:endParaRPr>
          </a:p>
          <a:p>
            <a:pPr marL="355600" indent="-343535">
              <a:buClr>
                <a:srgbClr val="D16248"/>
              </a:buClr>
              <a:buSzPct val="8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404040"/>
                </a:solidFill>
                <a:latin typeface="Garamond"/>
                <a:cs typeface="Garamond"/>
              </a:rPr>
              <a:t>Online</a:t>
            </a:r>
            <a:r>
              <a:rPr sz="2000" spc="2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Garamond"/>
                <a:cs typeface="Garamond"/>
              </a:rPr>
              <a:t>backup</a:t>
            </a:r>
            <a:endParaRPr sz="2000">
              <a:latin typeface="Garamond"/>
              <a:cs typeface="Garamond"/>
            </a:endParaRPr>
          </a:p>
          <a:p>
            <a:pPr marL="355600" indent="-343535">
              <a:buClr>
                <a:srgbClr val="D16248"/>
              </a:buClr>
              <a:buSzPct val="8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404040"/>
                </a:solidFill>
                <a:latin typeface="Garamond"/>
                <a:cs typeface="Garamond"/>
              </a:rPr>
              <a:t>Offline</a:t>
            </a:r>
            <a:r>
              <a:rPr sz="2000" spc="2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Garamond"/>
                <a:cs typeface="Garamond"/>
              </a:rPr>
              <a:t>backup</a:t>
            </a:r>
            <a:endParaRPr sz="2000">
              <a:latin typeface="Garamond"/>
              <a:cs typeface="Garamond"/>
            </a:endParaRPr>
          </a:p>
          <a:p>
            <a:pPr marL="355600" indent="-343535">
              <a:buClr>
                <a:srgbClr val="D16248"/>
              </a:buClr>
              <a:buSzPct val="8500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404040"/>
                </a:solidFill>
                <a:latin typeface="Garamond"/>
                <a:cs typeface="Garamond"/>
              </a:rPr>
              <a:t>Other</a:t>
            </a:r>
            <a:r>
              <a:rPr sz="2000" spc="-2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Garamond"/>
                <a:cs typeface="Garamond"/>
              </a:rPr>
              <a:t>approaches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3262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Why</a:t>
            </a:r>
            <a:r>
              <a:rPr spc="-295" dirty="0"/>
              <a:t> </a:t>
            </a:r>
            <a:r>
              <a:rPr spc="-95" dirty="0"/>
              <a:t>Backup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270762"/>
            <a:ext cx="7997190" cy="4805931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94945" marR="399415" indent="-182880">
              <a:lnSpc>
                <a:spcPts val="2600"/>
              </a:lnSpc>
              <a:spcBef>
                <a:spcPts val="42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25" dirty="0">
                <a:latin typeface="Garamond"/>
                <a:cs typeface="Garamond"/>
              </a:rPr>
              <a:t>Typically </a:t>
            </a:r>
            <a:r>
              <a:rPr sz="2400" spc="-5" dirty="0">
                <a:latin typeface="Garamond"/>
                <a:cs typeface="Garamond"/>
              </a:rPr>
              <a:t>there </a:t>
            </a:r>
            <a:r>
              <a:rPr sz="2400" dirty="0">
                <a:latin typeface="Garamond"/>
                <a:cs typeface="Garamond"/>
              </a:rPr>
              <a:t>is enough </a:t>
            </a:r>
            <a:r>
              <a:rPr sz="2400" spc="-5" dirty="0">
                <a:latin typeface="Garamond"/>
                <a:cs typeface="Garamond"/>
              </a:rPr>
              <a:t>redundancy of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AEM instances </a:t>
            </a:r>
            <a:r>
              <a:rPr sz="2400" dirty="0">
                <a:latin typeface="Garamond"/>
                <a:cs typeface="Garamond"/>
              </a:rPr>
              <a:t>to  </a:t>
            </a:r>
            <a:r>
              <a:rPr sz="2400" spc="-5" dirty="0">
                <a:latin typeface="Garamond"/>
                <a:cs typeface="Garamond"/>
              </a:rPr>
              <a:t>fallback on when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5" dirty="0">
                <a:latin typeface="Garamond"/>
                <a:cs typeface="Garamond"/>
              </a:rPr>
              <a:t>server</a:t>
            </a:r>
            <a:r>
              <a:rPr sz="2400" spc="-1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fails</a:t>
            </a:r>
            <a:endParaRPr sz="2400">
              <a:latin typeface="Garamond"/>
              <a:cs typeface="Garamond"/>
            </a:endParaRPr>
          </a:p>
          <a:p>
            <a:pPr marL="194945" marR="166370" indent="-182880">
              <a:lnSpc>
                <a:spcPts val="2590"/>
              </a:lnSpc>
              <a:spcBef>
                <a:spcPts val="57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0" dirty="0">
                <a:latin typeface="Garamond"/>
                <a:cs typeface="Garamond"/>
              </a:rPr>
              <a:t>Author </a:t>
            </a:r>
            <a:r>
              <a:rPr sz="2400" dirty="0">
                <a:latin typeface="Garamond"/>
                <a:cs typeface="Garamond"/>
              </a:rPr>
              <a:t>is configured in primary/standby mode – </a:t>
            </a:r>
            <a:r>
              <a:rPr sz="2400" spc="-10" dirty="0">
                <a:latin typeface="Garamond"/>
                <a:cs typeface="Garamond"/>
              </a:rPr>
              <a:t>standby </a:t>
            </a:r>
            <a:r>
              <a:rPr sz="2400" dirty="0">
                <a:latin typeface="Garamond"/>
                <a:cs typeface="Garamond"/>
              </a:rPr>
              <a:t>can </a:t>
            </a:r>
            <a:r>
              <a:rPr sz="2400" spc="-5" dirty="0">
                <a:latin typeface="Garamond"/>
                <a:cs typeface="Garamond"/>
              </a:rPr>
              <a:t>be  </a:t>
            </a:r>
            <a:r>
              <a:rPr sz="2400" dirty="0">
                <a:latin typeface="Garamond"/>
                <a:cs typeface="Garamond"/>
              </a:rPr>
              <a:t>used in </a:t>
            </a:r>
            <a:r>
              <a:rPr sz="2400" spc="-5" dirty="0">
                <a:latin typeface="Garamond"/>
                <a:cs typeface="Garamond"/>
              </a:rPr>
              <a:t>case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primary</a:t>
            </a:r>
            <a:r>
              <a:rPr sz="2400" spc="-20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fails</a:t>
            </a:r>
            <a:endParaRPr sz="2400">
              <a:latin typeface="Garamond"/>
              <a:cs typeface="Garamond"/>
            </a:endParaRPr>
          </a:p>
          <a:p>
            <a:pPr marL="194945" marR="433705" indent="-182880">
              <a:lnSpc>
                <a:spcPct val="90000"/>
              </a:lnSpc>
              <a:spcBef>
                <a:spcPts val="54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Publish is configured </a:t>
            </a:r>
            <a:r>
              <a:rPr sz="2400" spc="-5" dirty="0">
                <a:latin typeface="Garamond"/>
                <a:cs typeface="Garamond"/>
              </a:rPr>
              <a:t>as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set of </a:t>
            </a:r>
            <a:r>
              <a:rPr sz="2400" spc="15" dirty="0">
                <a:latin typeface="Garamond"/>
                <a:cs typeface="Garamond"/>
              </a:rPr>
              <a:t>farms </a:t>
            </a:r>
            <a:r>
              <a:rPr sz="2400" spc="-5" dirty="0">
                <a:latin typeface="Garamond"/>
                <a:cs typeface="Garamond"/>
              </a:rPr>
              <a:t>with multiple publish  instances </a:t>
            </a:r>
            <a:r>
              <a:rPr sz="2400" dirty="0">
                <a:latin typeface="Garamond"/>
                <a:cs typeface="Garamond"/>
              </a:rPr>
              <a:t>in </a:t>
            </a:r>
            <a:r>
              <a:rPr sz="2400" spc="-15" dirty="0">
                <a:latin typeface="Garamond"/>
                <a:cs typeface="Garamond"/>
              </a:rPr>
              <a:t>each </a:t>
            </a:r>
            <a:r>
              <a:rPr sz="2400" spc="15" dirty="0">
                <a:latin typeface="Garamond"/>
                <a:cs typeface="Garamond"/>
              </a:rPr>
              <a:t>farm. </a:t>
            </a:r>
            <a:r>
              <a:rPr sz="2400" spc="-5" dirty="0">
                <a:latin typeface="Garamond"/>
                <a:cs typeface="Garamond"/>
              </a:rPr>
              <a:t>Other instances acts as </a:t>
            </a:r>
            <a:r>
              <a:rPr sz="2400" spc="-10" dirty="0">
                <a:latin typeface="Garamond"/>
                <a:cs typeface="Garamond"/>
              </a:rPr>
              <a:t>fallback </a:t>
            </a:r>
            <a:r>
              <a:rPr sz="2400" spc="-5" dirty="0">
                <a:latin typeface="Garamond"/>
                <a:cs typeface="Garamond"/>
              </a:rPr>
              <a:t>when </a:t>
            </a:r>
            <a:r>
              <a:rPr sz="2400" dirty="0">
                <a:latin typeface="Garamond"/>
                <a:cs typeface="Garamond"/>
              </a:rPr>
              <a:t>a  </a:t>
            </a:r>
            <a:r>
              <a:rPr sz="2400" spc="-5" dirty="0">
                <a:latin typeface="Garamond"/>
                <a:cs typeface="Garamond"/>
              </a:rPr>
              <a:t>publish instance</a:t>
            </a:r>
            <a:r>
              <a:rPr sz="2400" spc="-10" dirty="0">
                <a:latin typeface="Garamond"/>
                <a:cs typeface="Garamond"/>
              </a:rPr>
              <a:t> </a:t>
            </a:r>
            <a:r>
              <a:rPr sz="2400" spc="-20" dirty="0">
                <a:latin typeface="Garamond"/>
                <a:cs typeface="Garamond"/>
              </a:rPr>
              <a:t>fails.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29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But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lnSpc>
                <a:spcPts val="2280"/>
              </a:lnSpc>
              <a:spcBef>
                <a:spcPts val="27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Standby author </a:t>
            </a:r>
            <a:r>
              <a:rPr sz="2000" dirty="0">
                <a:latin typeface="Garamond"/>
                <a:cs typeface="Garamond"/>
              </a:rPr>
              <a:t>is in </a:t>
            </a:r>
            <a:r>
              <a:rPr sz="2000" spc="-5" dirty="0">
                <a:latin typeface="Garamond"/>
                <a:cs typeface="Garamond"/>
              </a:rPr>
              <a:t>near </a:t>
            </a:r>
            <a:r>
              <a:rPr sz="2000" dirty="0">
                <a:latin typeface="Garamond"/>
                <a:cs typeface="Garamond"/>
              </a:rPr>
              <a:t>real-time sync with </a:t>
            </a:r>
            <a:r>
              <a:rPr sz="2000" spc="-15" dirty="0">
                <a:latin typeface="Garamond"/>
                <a:cs typeface="Garamond"/>
              </a:rPr>
              <a:t>primary. </a:t>
            </a:r>
            <a:r>
              <a:rPr sz="2000" dirty="0">
                <a:latin typeface="Garamond"/>
                <a:cs typeface="Garamond"/>
              </a:rPr>
              <a:t>If  </a:t>
            </a:r>
            <a:r>
              <a:rPr sz="2000" spc="5" dirty="0">
                <a:latin typeface="Garamond"/>
                <a:cs typeface="Garamond"/>
              </a:rPr>
              <a:t>primary</a:t>
            </a:r>
            <a:r>
              <a:rPr sz="2000" spc="-245" dirty="0">
                <a:latin typeface="Garamond"/>
                <a:cs typeface="Garamond"/>
              </a:rPr>
              <a:t> </a:t>
            </a:r>
            <a:r>
              <a:rPr sz="2000" spc="10" dirty="0">
                <a:latin typeface="Garamond"/>
                <a:cs typeface="Garamond"/>
              </a:rPr>
              <a:t>gets</a:t>
            </a:r>
            <a:endParaRPr sz="2000">
              <a:latin typeface="Garamond"/>
              <a:cs typeface="Garamond"/>
            </a:endParaRPr>
          </a:p>
          <a:p>
            <a:pPr marL="469900">
              <a:lnSpc>
                <a:spcPts val="2280"/>
              </a:lnSpc>
            </a:pPr>
            <a:r>
              <a:rPr sz="2000" spc="10" dirty="0">
                <a:latin typeface="Garamond"/>
                <a:cs typeface="Garamond"/>
              </a:rPr>
              <a:t>corrupted, </a:t>
            </a:r>
            <a:r>
              <a:rPr sz="2000" spc="-5" dirty="0">
                <a:latin typeface="Garamond"/>
                <a:cs typeface="Garamond"/>
              </a:rPr>
              <a:t>standby also </a:t>
            </a:r>
            <a:r>
              <a:rPr sz="2000" spc="10" dirty="0">
                <a:latin typeface="Garamond"/>
                <a:cs typeface="Garamond"/>
              </a:rPr>
              <a:t>gets corrupted </a:t>
            </a:r>
            <a:r>
              <a:rPr sz="2000" spc="-5" dirty="0">
                <a:latin typeface="Garamond"/>
                <a:cs typeface="Garamond"/>
              </a:rPr>
              <a:t>because of  </a:t>
            </a:r>
            <a:r>
              <a:rPr sz="2000" dirty="0">
                <a:latin typeface="Garamond"/>
                <a:cs typeface="Garamond"/>
              </a:rPr>
              <a:t>this </a:t>
            </a:r>
            <a:r>
              <a:rPr sz="2000" spc="-5" dirty="0">
                <a:latin typeface="Garamond"/>
                <a:cs typeface="Garamond"/>
              </a:rPr>
              <a:t>near </a:t>
            </a:r>
            <a:r>
              <a:rPr sz="2000" dirty="0">
                <a:latin typeface="Garamond"/>
                <a:cs typeface="Garamond"/>
              </a:rPr>
              <a:t>real-time</a:t>
            </a:r>
            <a:r>
              <a:rPr sz="2000" spc="-260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sync</a:t>
            </a:r>
            <a:endParaRPr sz="2000">
              <a:latin typeface="Garamond"/>
              <a:cs typeface="Garamond"/>
            </a:endParaRPr>
          </a:p>
          <a:p>
            <a:pPr marL="469900" marR="12065" lvl="1" indent="-183515">
              <a:lnSpc>
                <a:spcPts val="2160"/>
              </a:lnSpc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All publish </a:t>
            </a:r>
            <a:r>
              <a:rPr sz="2000" dirty="0">
                <a:latin typeface="Garamond"/>
                <a:cs typeface="Garamond"/>
              </a:rPr>
              <a:t>instances </a:t>
            </a:r>
            <a:r>
              <a:rPr sz="2000" spc="-5" dirty="0">
                <a:latin typeface="Garamond"/>
                <a:cs typeface="Garamond"/>
              </a:rPr>
              <a:t>across </a:t>
            </a:r>
            <a:r>
              <a:rPr sz="2000" spc="15" dirty="0">
                <a:latin typeface="Garamond"/>
                <a:cs typeface="Garamond"/>
              </a:rPr>
              <a:t>farms </a:t>
            </a:r>
            <a:r>
              <a:rPr sz="2000" dirty="0">
                <a:latin typeface="Garamond"/>
                <a:cs typeface="Garamond"/>
              </a:rPr>
              <a:t>are </a:t>
            </a:r>
            <a:r>
              <a:rPr sz="2000" spc="-5" dirty="0">
                <a:latin typeface="Garamond"/>
                <a:cs typeface="Garamond"/>
              </a:rPr>
              <a:t>kept </a:t>
            </a:r>
            <a:r>
              <a:rPr sz="2000" dirty="0">
                <a:latin typeface="Garamond"/>
                <a:cs typeface="Garamond"/>
              </a:rPr>
              <a:t>in </a:t>
            </a:r>
            <a:r>
              <a:rPr sz="2000" spc="-10" dirty="0">
                <a:latin typeface="Garamond"/>
                <a:cs typeface="Garamond"/>
              </a:rPr>
              <a:t>sync. </a:t>
            </a:r>
            <a:r>
              <a:rPr sz="2000" dirty="0">
                <a:latin typeface="Garamond"/>
                <a:cs typeface="Garamond"/>
              </a:rPr>
              <a:t>When a user (maliciously  </a:t>
            </a:r>
            <a:r>
              <a:rPr sz="2000" spc="-5" dirty="0">
                <a:latin typeface="Garamond"/>
                <a:cs typeface="Garamond"/>
              </a:rPr>
              <a:t>or </a:t>
            </a:r>
            <a:r>
              <a:rPr sz="2000" dirty="0">
                <a:latin typeface="Garamond"/>
                <a:cs typeface="Garamond"/>
              </a:rPr>
              <a:t>inadvertently) deletes a </a:t>
            </a:r>
            <a:r>
              <a:rPr sz="2000" spc="-5" dirty="0">
                <a:latin typeface="Garamond"/>
                <a:cs typeface="Garamond"/>
              </a:rPr>
              <a:t>bulk of content, </a:t>
            </a:r>
            <a:r>
              <a:rPr sz="2000" dirty="0">
                <a:latin typeface="Garamond"/>
                <a:cs typeface="Garamond"/>
              </a:rPr>
              <a:t>it </a:t>
            </a:r>
            <a:r>
              <a:rPr sz="2000" spc="10" dirty="0">
                <a:latin typeface="Garamond"/>
                <a:cs typeface="Garamond"/>
              </a:rPr>
              <a:t>gets </a:t>
            </a:r>
            <a:r>
              <a:rPr sz="2000" dirty="0">
                <a:latin typeface="Garamond"/>
                <a:cs typeface="Garamond"/>
              </a:rPr>
              <a:t>deleted in </a:t>
            </a:r>
            <a:r>
              <a:rPr sz="2000" spc="-5" dirty="0">
                <a:latin typeface="Garamond"/>
                <a:cs typeface="Garamond"/>
              </a:rPr>
              <a:t>all</a:t>
            </a:r>
            <a:r>
              <a:rPr sz="2000" spc="-254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instances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lnSpc>
                <a:spcPts val="2280"/>
              </a:lnSpc>
              <a:spcBef>
                <a:spcPts val="21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85" dirty="0">
                <a:latin typeface="Garamond"/>
                <a:cs typeface="Garamond"/>
              </a:rPr>
              <a:t>We </a:t>
            </a:r>
            <a:r>
              <a:rPr sz="2000" dirty="0">
                <a:latin typeface="Garamond"/>
                <a:cs typeface="Garamond"/>
              </a:rPr>
              <a:t>need </a:t>
            </a:r>
            <a:r>
              <a:rPr sz="2000" spc="-5" dirty="0">
                <a:latin typeface="Garamond"/>
                <a:cs typeface="Garamond"/>
              </a:rPr>
              <a:t>backup </a:t>
            </a:r>
            <a:r>
              <a:rPr sz="2000" dirty="0">
                <a:latin typeface="Garamond"/>
                <a:cs typeface="Garamond"/>
              </a:rPr>
              <a:t>to restore the system to a state as </a:t>
            </a:r>
            <a:r>
              <a:rPr sz="2000" spc="-5" dirty="0">
                <a:latin typeface="Garamond"/>
                <a:cs typeface="Garamond"/>
              </a:rPr>
              <a:t>at </a:t>
            </a:r>
            <a:r>
              <a:rPr sz="2000" dirty="0">
                <a:latin typeface="Garamond"/>
                <a:cs typeface="Garamond"/>
              </a:rPr>
              <a:t>some </a:t>
            </a:r>
            <a:r>
              <a:rPr sz="2000" spc="-5" dirty="0">
                <a:latin typeface="Garamond"/>
                <a:cs typeface="Garamond"/>
              </a:rPr>
              <a:t>previous point</a:t>
            </a:r>
            <a:r>
              <a:rPr sz="2000" spc="20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in</a:t>
            </a:r>
            <a:endParaRPr sz="2000">
              <a:latin typeface="Garamond"/>
              <a:cs typeface="Garamond"/>
            </a:endParaRPr>
          </a:p>
          <a:p>
            <a:pPr marL="469900">
              <a:lnSpc>
                <a:spcPts val="2280"/>
              </a:lnSpc>
            </a:pPr>
            <a:r>
              <a:rPr sz="2000" dirty="0">
                <a:latin typeface="Garamond"/>
                <a:cs typeface="Garamond"/>
              </a:rPr>
              <a:t>time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316801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Storage</a:t>
            </a:r>
            <a:r>
              <a:rPr spc="-300" dirty="0"/>
              <a:t> </a:t>
            </a:r>
            <a:r>
              <a:rPr spc="-90" dirty="0"/>
              <a:t>elements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159" y="1525521"/>
            <a:ext cx="2589281" cy="21976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33396" y="1527174"/>
            <a:ext cx="2396490" cy="2098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900" b="1" spc="-10" dirty="0">
                <a:latin typeface="Garamond"/>
                <a:cs typeface="Garamond"/>
              </a:rPr>
              <a:t>Software </a:t>
            </a:r>
            <a:r>
              <a:rPr sz="1900" b="1" spc="-5" dirty="0">
                <a:latin typeface="Garamond"/>
                <a:cs typeface="Garamond"/>
              </a:rPr>
              <a:t>&amp;</a:t>
            </a:r>
            <a:endParaRPr sz="1900">
              <a:latin typeface="Garamond"/>
              <a:cs typeface="Garamond"/>
            </a:endParaRPr>
          </a:p>
          <a:p>
            <a:pPr marL="12700">
              <a:lnSpc>
                <a:spcPts val="2105"/>
              </a:lnSpc>
            </a:pPr>
            <a:r>
              <a:rPr sz="1900" b="1" spc="-5" dirty="0">
                <a:latin typeface="Garamond"/>
                <a:cs typeface="Garamond"/>
              </a:rPr>
              <a:t>Configuration</a:t>
            </a:r>
            <a:endParaRPr sz="1900">
              <a:latin typeface="Garamond"/>
              <a:cs typeface="Garamond"/>
            </a:endParaRPr>
          </a:p>
          <a:p>
            <a:pPr marL="127000" marR="5080" indent="-114300">
              <a:lnSpc>
                <a:spcPct val="84300"/>
              </a:lnSpc>
              <a:spcBef>
                <a:spcPts val="76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Garamond"/>
                <a:cs typeface="Garamond"/>
              </a:rPr>
              <a:t>AEM software itself along  with its configuration, </a:t>
            </a:r>
            <a:r>
              <a:rPr sz="1500" spc="-10" dirty="0">
                <a:latin typeface="Garamond"/>
                <a:cs typeface="Garamond"/>
              </a:rPr>
              <a:t>hotfixes  </a:t>
            </a:r>
            <a:r>
              <a:rPr sz="1500" dirty="0">
                <a:latin typeface="Garamond"/>
                <a:cs typeface="Garamond"/>
              </a:rPr>
              <a:t>&amp; </a:t>
            </a:r>
            <a:r>
              <a:rPr sz="1500" spc="5" dirty="0">
                <a:latin typeface="Garamond"/>
                <a:cs typeface="Garamond"/>
              </a:rPr>
              <a:t>service</a:t>
            </a:r>
            <a:r>
              <a:rPr sz="1500" spc="-25" dirty="0">
                <a:latin typeface="Garamond"/>
                <a:cs typeface="Garamond"/>
              </a:rPr>
              <a:t> </a:t>
            </a:r>
            <a:r>
              <a:rPr sz="1500" spc="-10" dirty="0">
                <a:latin typeface="Garamond"/>
                <a:cs typeface="Garamond"/>
              </a:rPr>
              <a:t>packs</a:t>
            </a:r>
            <a:endParaRPr sz="1500">
              <a:latin typeface="Garamond"/>
              <a:cs typeface="Garamond"/>
            </a:endParaRPr>
          </a:p>
          <a:p>
            <a:pPr marL="127000" indent="-114300">
              <a:lnSpc>
                <a:spcPts val="1760"/>
              </a:lnSpc>
              <a:buChar char="•"/>
              <a:tabLst>
                <a:tab pos="127000" algn="l"/>
              </a:tabLst>
            </a:pPr>
            <a:r>
              <a:rPr sz="1500" dirty="0">
                <a:latin typeface="Garamond"/>
                <a:cs typeface="Garamond"/>
              </a:rPr>
              <a:t>Less </a:t>
            </a:r>
            <a:r>
              <a:rPr sz="1500" spc="-5" dirty="0">
                <a:latin typeface="Garamond"/>
                <a:cs typeface="Garamond"/>
              </a:rPr>
              <a:t>frequently</a:t>
            </a:r>
            <a:r>
              <a:rPr sz="1500" spc="-45" dirty="0">
                <a:latin typeface="Garamond"/>
                <a:cs typeface="Garamond"/>
              </a:rPr>
              <a:t> </a:t>
            </a:r>
            <a:r>
              <a:rPr sz="1500" spc="-5" dirty="0">
                <a:latin typeface="Garamond"/>
                <a:cs typeface="Garamond"/>
              </a:rPr>
              <a:t>changed</a:t>
            </a:r>
            <a:endParaRPr sz="1500">
              <a:latin typeface="Garamond"/>
              <a:cs typeface="Garamond"/>
            </a:endParaRPr>
          </a:p>
          <a:p>
            <a:pPr marL="127000" marR="52705" indent="-114300">
              <a:lnSpc>
                <a:spcPct val="84700"/>
              </a:lnSpc>
              <a:spcBef>
                <a:spcPts val="260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Garamond"/>
                <a:cs typeface="Garamond"/>
              </a:rPr>
              <a:t>Includes all </a:t>
            </a:r>
            <a:r>
              <a:rPr sz="1500" spc="-5" dirty="0">
                <a:latin typeface="Garamond"/>
                <a:cs typeface="Garamond"/>
              </a:rPr>
              <a:t>folders </a:t>
            </a:r>
            <a:r>
              <a:rPr sz="1500" dirty="0">
                <a:latin typeface="Garamond"/>
                <a:cs typeface="Garamond"/>
              </a:rPr>
              <a:t>under</a:t>
            </a:r>
            <a:r>
              <a:rPr sz="1500" spc="-110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crx-  </a:t>
            </a:r>
            <a:r>
              <a:rPr sz="1500" spc="-5" dirty="0">
                <a:latin typeface="Garamond"/>
                <a:cs typeface="Garamond"/>
              </a:rPr>
              <a:t>quickstart except </a:t>
            </a:r>
            <a:r>
              <a:rPr sz="1500" spc="5" dirty="0">
                <a:latin typeface="Garamond"/>
                <a:cs typeface="Garamond"/>
              </a:rPr>
              <a:t>repository  </a:t>
            </a:r>
            <a:r>
              <a:rPr sz="1500" spc="-5" dirty="0">
                <a:latin typeface="Garamond"/>
                <a:cs typeface="Garamond"/>
              </a:rPr>
              <a:t>and logs</a:t>
            </a:r>
            <a:r>
              <a:rPr sz="1500" spc="-10" dirty="0">
                <a:latin typeface="Garamond"/>
                <a:cs typeface="Garamond"/>
              </a:rPr>
              <a:t> </a:t>
            </a:r>
            <a:r>
              <a:rPr sz="1500" spc="-5" dirty="0">
                <a:latin typeface="Garamond"/>
                <a:cs typeface="Garamond"/>
              </a:rPr>
              <a:t>folder</a:t>
            </a:r>
            <a:endParaRPr sz="1500">
              <a:latin typeface="Garamond"/>
              <a:cs typeface="Garamon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7943" y="1525521"/>
            <a:ext cx="2589281" cy="21976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77765" y="1447617"/>
            <a:ext cx="2452370" cy="190753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spcBef>
                <a:spcPts val="720"/>
              </a:spcBef>
            </a:pPr>
            <a:r>
              <a:rPr sz="1900" b="1" spc="-10" dirty="0">
                <a:latin typeface="Garamond"/>
                <a:cs typeface="Garamond"/>
              </a:rPr>
              <a:t>Custom</a:t>
            </a:r>
            <a:r>
              <a:rPr sz="1900" b="1" spc="10" dirty="0">
                <a:latin typeface="Garamond"/>
                <a:cs typeface="Garamond"/>
              </a:rPr>
              <a:t> </a:t>
            </a:r>
            <a:r>
              <a:rPr sz="1900" b="1" spc="-10" dirty="0">
                <a:latin typeface="Garamond"/>
                <a:cs typeface="Garamond"/>
              </a:rPr>
              <a:t>Application(s)</a:t>
            </a:r>
            <a:endParaRPr sz="1900">
              <a:latin typeface="Garamond"/>
              <a:cs typeface="Garamond"/>
            </a:endParaRPr>
          </a:p>
          <a:p>
            <a:pPr marL="127000" indent="-114300">
              <a:lnSpc>
                <a:spcPts val="1655"/>
              </a:lnSpc>
              <a:spcBef>
                <a:spcPts val="50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Garamond"/>
                <a:cs typeface="Garamond"/>
              </a:rPr>
              <a:t>Custom developed</a:t>
            </a:r>
            <a:r>
              <a:rPr sz="1500" spc="-30" dirty="0">
                <a:latin typeface="Garamond"/>
                <a:cs typeface="Garamond"/>
              </a:rPr>
              <a:t> </a:t>
            </a:r>
            <a:r>
              <a:rPr sz="1500" spc="-5" dirty="0">
                <a:latin typeface="Garamond"/>
                <a:cs typeface="Garamond"/>
              </a:rPr>
              <a:t>applications</a:t>
            </a:r>
            <a:endParaRPr sz="1500">
              <a:latin typeface="Garamond"/>
              <a:cs typeface="Garamond"/>
            </a:endParaRPr>
          </a:p>
          <a:p>
            <a:pPr marL="127000">
              <a:lnSpc>
                <a:spcPts val="1645"/>
              </a:lnSpc>
            </a:pPr>
            <a:r>
              <a:rPr sz="1500" spc="-5" dirty="0">
                <a:latin typeface="Garamond"/>
                <a:cs typeface="Garamond"/>
              </a:rPr>
              <a:t>that </a:t>
            </a:r>
            <a:r>
              <a:rPr sz="1500" dirty="0">
                <a:latin typeface="Garamond"/>
                <a:cs typeface="Garamond"/>
              </a:rPr>
              <a:t>are</a:t>
            </a:r>
            <a:r>
              <a:rPr sz="1500" spc="-5" dirty="0">
                <a:latin typeface="Garamond"/>
                <a:cs typeface="Garamond"/>
              </a:rPr>
              <a:t> deployed</a:t>
            </a:r>
            <a:endParaRPr sz="1500">
              <a:latin typeface="Garamond"/>
              <a:cs typeface="Garamond"/>
            </a:endParaRPr>
          </a:p>
          <a:p>
            <a:pPr marL="127000" marR="40640" indent="-114300">
              <a:lnSpc>
                <a:spcPts val="1510"/>
              </a:lnSpc>
              <a:spcBef>
                <a:spcPts val="280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Garamond"/>
                <a:cs typeface="Garamond"/>
              </a:rPr>
              <a:t>Changes </a:t>
            </a:r>
            <a:r>
              <a:rPr sz="1500" spc="-5" dirty="0">
                <a:latin typeface="Garamond"/>
                <a:cs typeface="Garamond"/>
              </a:rPr>
              <a:t>for </a:t>
            </a:r>
            <a:r>
              <a:rPr sz="1500" spc="5" dirty="0">
                <a:latin typeface="Garamond"/>
                <a:cs typeface="Garamond"/>
              </a:rPr>
              <a:t>every </a:t>
            </a:r>
            <a:r>
              <a:rPr sz="1500" spc="-5" dirty="0">
                <a:latin typeface="Garamond"/>
                <a:cs typeface="Garamond"/>
              </a:rPr>
              <a:t>new</a:t>
            </a:r>
            <a:r>
              <a:rPr sz="1500" spc="-90" dirty="0">
                <a:latin typeface="Garamond"/>
                <a:cs typeface="Garamond"/>
              </a:rPr>
              <a:t> </a:t>
            </a:r>
            <a:r>
              <a:rPr sz="1500" spc="-5" dirty="0">
                <a:latin typeface="Garamond"/>
                <a:cs typeface="Garamond"/>
              </a:rPr>
              <a:t>version  </a:t>
            </a:r>
            <a:r>
              <a:rPr sz="1500" dirty="0">
                <a:latin typeface="Garamond"/>
                <a:cs typeface="Garamond"/>
              </a:rPr>
              <a:t>released</a:t>
            </a:r>
            <a:endParaRPr sz="1500">
              <a:latin typeface="Garamond"/>
              <a:cs typeface="Garamond"/>
            </a:endParaRPr>
          </a:p>
          <a:p>
            <a:pPr marL="127000" marR="186055" indent="-114300">
              <a:lnSpc>
                <a:spcPct val="84400"/>
              </a:lnSpc>
              <a:spcBef>
                <a:spcPts val="254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Garamond"/>
                <a:cs typeface="Garamond"/>
              </a:rPr>
              <a:t>On </a:t>
            </a:r>
            <a:r>
              <a:rPr sz="1500" spc="-5" dirty="0">
                <a:latin typeface="Garamond"/>
                <a:cs typeface="Garamond"/>
              </a:rPr>
              <a:t>installation, </a:t>
            </a:r>
            <a:r>
              <a:rPr sz="1500" dirty="0">
                <a:latin typeface="Garamond"/>
                <a:cs typeface="Garamond"/>
              </a:rPr>
              <a:t>it gets </a:t>
            </a:r>
            <a:r>
              <a:rPr sz="1500" spc="-5" dirty="0">
                <a:latin typeface="Garamond"/>
                <a:cs typeface="Garamond"/>
              </a:rPr>
              <a:t>stored  as content or </a:t>
            </a:r>
            <a:r>
              <a:rPr sz="1500" spc="-10" dirty="0">
                <a:latin typeface="Garamond"/>
                <a:cs typeface="Garamond"/>
              </a:rPr>
              <a:t>software  </a:t>
            </a:r>
            <a:r>
              <a:rPr sz="1500" spc="-5" dirty="0">
                <a:latin typeface="Garamond"/>
                <a:cs typeface="Garamond"/>
              </a:rPr>
              <a:t>configuration</a:t>
            </a:r>
            <a:endParaRPr sz="1500">
              <a:latin typeface="Garamond"/>
              <a:cs typeface="Garamond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61727" y="1525521"/>
            <a:ext cx="2589281" cy="21976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22185" y="1447616"/>
            <a:ext cx="2444115" cy="210058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spcBef>
                <a:spcPts val="720"/>
              </a:spcBef>
            </a:pPr>
            <a:r>
              <a:rPr sz="1900" b="1" spc="-10" dirty="0">
                <a:latin typeface="Garamond"/>
                <a:cs typeface="Garamond"/>
              </a:rPr>
              <a:t>Content </a:t>
            </a:r>
            <a:r>
              <a:rPr sz="1900" b="1" spc="-5" dirty="0">
                <a:latin typeface="Garamond"/>
                <a:cs typeface="Garamond"/>
              </a:rPr>
              <a:t>-</a:t>
            </a:r>
            <a:r>
              <a:rPr sz="1900" b="1" spc="15" dirty="0">
                <a:latin typeface="Garamond"/>
                <a:cs typeface="Garamond"/>
              </a:rPr>
              <a:t> </a:t>
            </a:r>
            <a:r>
              <a:rPr sz="1900" b="1" spc="-5" dirty="0">
                <a:latin typeface="Garamond"/>
                <a:cs typeface="Garamond"/>
              </a:rPr>
              <a:t>Nodestore</a:t>
            </a:r>
            <a:endParaRPr sz="1900">
              <a:latin typeface="Garamond"/>
              <a:cs typeface="Garamond"/>
            </a:endParaRPr>
          </a:p>
          <a:p>
            <a:pPr marL="127000" marR="186055" indent="-114300">
              <a:lnSpc>
                <a:spcPct val="84200"/>
              </a:lnSpc>
              <a:spcBef>
                <a:spcPts val="785"/>
              </a:spcBef>
              <a:buChar char="•"/>
              <a:tabLst>
                <a:tab pos="127000" algn="l"/>
              </a:tabLst>
            </a:pPr>
            <a:r>
              <a:rPr sz="1500" spc="5" dirty="0">
                <a:latin typeface="Garamond"/>
                <a:cs typeface="Garamond"/>
              </a:rPr>
              <a:t>The repository </a:t>
            </a:r>
            <a:r>
              <a:rPr sz="1500" spc="-5" dirty="0">
                <a:latin typeface="Garamond"/>
                <a:cs typeface="Garamond"/>
              </a:rPr>
              <a:t>tree </a:t>
            </a:r>
            <a:r>
              <a:rPr sz="1500" spc="-10" dirty="0">
                <a:latin typeface="Garamond"/>
                <a:cs typeface="Garamond"/>
              </a:rPr>
              <a:t>which  </a:t>
            </a:r>
            <a:r>
              <a:rPr sz="1500" spc="-5" dirty="0">
                <a:latin typeface="Garamond"/>
                <a:cs typeface="Garamond"/>
              </a:rPr>
              <a:t>holds </a:t>
            </a:r>
            <a:r>
              <a:rPr sz="1500" dirty="0">
                <a:latin typeface="Garamond"/>
                <a:cs typeface="Garamond"/>
              </a:rPr>
              <a:t>all </a:t>
            </a:r>
            <a:r>
              <a:rPr sz="1500" spc="-5" dirty="0">
                <a:latin typeface="Garamond"/>
                <a:cs typeface="Garamond"/>
              </a:rPr>
              <a:t>the content</a:t>
            </a:r>
            <a:r>
              <a:rPr sz="1500" spc="-75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created,  </a:t>
            </a:r>
            <a:r>
              <a:rPr sz="1500" spc="-5" dirty="0">
                <a:latin typeface="Garamond"/>
                <a:cs typeface="Garamond"/>
              </a:rPr>
              <a:t>its version </a:t>
            </a:r>
            <a:r>
              <a:rPr sz="1500" spc="5" dirty="0">
                <a:latin typeface="Garamond"/>
                <a:cs typeface="Garamond"/>
              </a:rPr>
              <a:t>history </a:t>
            </a:r>
            <a:r>
              <a:rPr sz="1500" spc="-5" dirty="0">
                <a:latin typeface="Garamond"/>
                <a:cs typeface="Garamond"/>
              </a:rPr>
              <a:t>and audit  logs</a:t>
            </a:r>
            <a:endParaRPr sz="1500">
              <a:latin typeface="Garamond"/>
              <a:cs typeface="Garamond"/>
            </a:endParaRPr>
          </a:p>
          <a:p>
            <a:pPr marL="127000" indent="-114300">
              <a:lnSpc>
                <a:spcPts val="1764"/>
              </a:lnSpc>
              <a:buChar char="•"/>
              <a:tabLst>
                <a:tab pos="127000" algn="l"/>
              </a:tabLst>
            </a:pPr>
            <a:r>
              <a:rPr sz="1500" spc="-5" dirty="0">
                <a:latin typeface="Garamond"/>
                <a:cs typeface="Garamond"/>
              </a:rPr>
              <a:t>More frequently changed</a:t>
            </a:r>
            <a:endParaRPr sz="1500">
              <a:latin typeface="Garamond"/>
              <a:cs typeface="Garamond"/>
            </a:endParaRPr>
          </a:p>
          <a:p>
            <a:pPr marL="127000" marR="5080" indent="-114300">
              <a:lnSpc>
                <a:spcPct val="84400"/>
              </a:lnSpc>
              <a:spcBef>
                <a:spcPts val="26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Garamond"/>
                <a:cs typeface="Garamond"/>
              </a:rPr>
              <a:t>Stored at  </a:t>
            </a:r>
            <a:r>
              <a:rPr sz="1500" dirty="0">
                <a:latin typeface="Garamond"/>
                <a:cs typeface="Garamond"/>
              </a:rPr>
              <a:t>repository/segmentstore</a:t>
            </a:r>
            <a:r>
              <a:rPr sz="1500" spc="-70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under  </a:t>
            </a:r>
            <a:r>
              <a:rPr sz="1500" spc="-5" dirty="0">
                <a:latin typeface="Garamond"/>
                <a:cs typeface="Garamond"/>
              </a:rPr>
              <a:t>crx-quickstart</a:t>
            </a:r>
            <a:endParaRPr sz="1500">
              <a:latin typeface="Garamond"/>
              <a:cs typeface="Garamond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159" y="3977637"/>
            <a:ext cx="2589281" cy="21976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33396" y="3900430"/>
            <a:ext cx="2416810" cy="17151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spcBef>
                <a:spcPts val="720"/>
              </a:spcBef>
            </a:pPr>
            <a:r>
              <a:rPr sz="1900" b="1" spc="-10" dirty="0">
                <a:latin typeface="Garamond"/>
                <a:cs typeface="Garamond"/>
              </a:rPr>
              <a:t>Content </a:t>
            </a:r>
            <a:r>
              <a:rPr sz="1900" b="1" spc="-5" dirty="0">
                <a:latin typeface="Garamond"/>
                <a:cs typeface="Garamond"/>
              </a:rPr>
              <a:t>–</a:t>
            </a:r>
            <a:r>
              <a:rPr sz="1900" b="1" spc="25" dirty="0">
                <a:latin typeface="Garamond"/>
                <a:cs typeface="Garamond"/>
              </a:rPr>
              <a:t> </a:t>
            </a:r>
            <a:r>
              <a:rPr sz="1900" b="1" spc="-5" dirty="0">
                <a:latin typeface="Garamond"/>
                <a:cs typeface="Garamond"/>
              </a:rPr>
              <a:t>Datastore</a:t>
            </a:r>
            <a:endParaRPr sz="1900">
              <a:latin typeface="Garamond"/>
              <a:cs typeface="Garamond"/>
            </a:endParaRPr>
          </a:p>
          <a:p>
            <a:pPr marL="127000" marR="5080" indent="-114300">
              <a:lnSpc>
                <a:spcPts val="1510"/>
              </a:lnSpc>
              <a:spcBef>
                <a:spcPts val="79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Garamond"/>
                <a:cs typeface="Garamond"/>
              </a:rPr>
              <a:t>Optionally </a:t>
            </a:r>
            <a:r>
              <a:rPr sz="1500" dirty="0">
                <a:latin typeface="Garamond"/>
                <a:cs typeface="Garamond"/>
              </a:rPr>
              <a:t>configured</a:t>
            </a:r>
            <a:r>
              <a:rPr sz="1500" spc="-80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separate  </a:t>
            </a:r>
            <a:r>
              <a:rPr sz="1500" spc="5" dirty="0">
                <a:latin typeface="Garamond"/>
                <a:cs typeface="Garamond"/>
              </a:rPr>
              <a:t>binary </a:t>
            </a:r>
            <a:r>
              <a:rPr sz="1500" dirty="0">
                <a:latin typeface="Garamond"/>
                <a:cs typeface="Garamond"/>
              </a:rPr>
              <a:t>store for large</a:t>
            </a:r>
            <a:r>
              <a:rPr sz="1500" spc="-70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assets</a:t>
            </a:r>
            <a:endParaRPr sz="1500">
              <a:latin typeface="Garamond"/>
              <a:cs typeface="Garamond"/>
            </a:endParaRPr>
          </a:p>
          <a:p>
            <a:pPr marL="127000" marR="280035" indent="-114300">
              <a:lnSpc>
                <a:spcPts val="1510"/>
              </a:lnSpc>
              <a:spcBef>
                <a:spcPts val="270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Garamond"/>
                <a:cs typeface="Garamond"/>
              </a:rPr>
              <a:t>Changes </a:t>
            </a:r>
            <a:r>
              <a:rPr sz="1500" spc="-5" dirty="0">
                <a:latin typeface="Garamond"/>
                <a:cs typeface="Garamond"/>
              </a:rPr>
              <a:t>when </a:t>
            </a:r>
            <a:r>
              <a:rPr sz="1500" dirty="0">
                <a:latin typeface="Garamond"/>
                <a:cs typeface="Garamond"/>
              </a:rPr>
              <a:t>a large</a:t>
            </a:r>
            <a:r>
              <a:rPr sz="1500" spc="-80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asset  gets added </a:t>
            </a:r>
            <a:r>
              <a:rPr sz="1500" spc="-5" dirty="0">
                <a:latin typeface="Garamond"/>
                <a:cs typeface="Garamond"/>
              </a:rPr>
              <a:t>or</a:t>
            </a:r>
            <a:r>
              <a:rPr sz="1500" spc="-25" dirty="0">
                <a:latin typeface="Garamond"/>
                <a:cs typeface="Garamond"/>
              </a:rPr>
              <a:t> </a:t>
            </a:r>
            <a:r>
              <a:rPr sz="1500" spc="-5" dirty="0">
                <a:latin typeface="Garamond"/>
                <a:cs typeface="Garamond"/>
              </a:rPr>
              <a:t>modified</a:t>
            </a:r>
            <a:endParaRPr sz="1500">
              <a:latin typeface="Garamond"/>
              <a:cs typeface="Garamond"/>
            </a:endParaRPr>
          </a:p>
          <a:p>
            <a:pPr marL="127000" marR="271145" indent="-114300">
              <a:lnSpc>
                <a:spcPts val="1520"/>
              </a:lnSpc>
              <a:spcBef>
                <a:spcPts val="260"/>
              </a:spcBef>
              <a:buChar char="•"/>
              <a:tabLst>
                <a:tab pos="127000" algn="l"/>
              </a:tabLst>
            </a:pPr>
            <a:r>
              <a:rPr sz="1500" spc="-20" dirty="0">
                <a:latin typeface="Garamond"/>
                <a:cs typeface="Garamond"/>
              </a:rPr>
              <a:t>Path </a:t>
            </a:r>
            <a:r>
              <a:rPr sz="1500" spc="-5" dirty="0">
                <a:latin typeface="Garamond"/>
                <a:cs typeface="Garamond"/>
              </a:rPr>
              <a:t>configurable, </a:t>
            </a:r>
            <a:r>
              <a:rPr sz="1500" dirty="0">
                <a:latin typeface="Garamond"/>
                <a:cs typeface="Garamond"/>
              </a:rPr>
              <a:t>can </a:t>
            </a:r>
            <a:r>
              <a:rPr sz="1500" spc="-5" dirty="0">
                <a:latin typeface="Garamond"/>
                <a:cs typeface="Garamond"/>
              </a:rPr>
              <a:t>be  </a:t>
            </a:r>
            <a:r>
              <a:rPr sz="1500" dirty="0">
                <a:latin typeface="Garamond"/>
                <a:cs typeface="Garamond"/>
              </a:rPr>
              <a:t>shared </a:t>
            </a:r>
            <a:r>
              <a:rPr sz="1500" spc="-5" dirty="0">
                <a:latin typeface="Garamond"/>
                <a:cs typeface="Garamond"/>
              </a:rPr>
              <a:t>with other</a:t>
            </a:r>
            <a:r>
              <a:rPr sz="1500" spc="-95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instances</a:t>
            </a:r>
            <a:endParaRPr sz="1500">
              <a:latin typeface="Garamond"/>
              <a:cs typeface="Garamon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7943" y="3977637"/>
            <a:ext cx="2589281" cy="219761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77765" y="3900430"/>
            <a:ext cx="2401570" cy="17151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spcBef>
                <a:spcPts val="720"/>
              </a:spcBef>
            </a:pPr>
            <a:r>
              <a:rPr sz="1900" b="1" spc="-15" dirty="0">
                <a:latin typeface="Garamond"/>
                <a:cs typeface="Garamond"/>
              </a:rPr>
              <a:t>Logs</a:t>
            </a:r>
            <a:endParaRPr sz="1900">
              <a:latin typeface="Garamond"/>
              <a:cs typeface="Garamond"/>
            </a:endParaRPr>
          </a:p>
          <a:p>
            <a:pPr marL="127000" marR="52069" indent="-114300">
              <a:lnSpc>
                <a:spcPts val="1510"/>
              </a:lnSpc>
              <a:spcBef>
                <a:spcPts val="79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Garamond"/>
                <a:cs typeface="Garamond"/>
              </a:rPr>
              <a:t>Gets </a:t>
            </a:r>
            <a:r>
              <a:rPr sz="1500" dirty="0">
                <a:latin typeface="Garamond"/>
                <a:cs typeface="Garamond"/>
              </a:rPr>
              <a:t>generated under </a:t>
            </a:r>
            <a:r>
              <a:rPr sz="1500" spc="-5" dirty="0">
                <a:latin typeface="Garamond"/>
                <a:cs typeface="Garamond"/>
              </a:rPr>
              <a:t>the</a:t>
            </a:r>
            <a:r>
              <a:rPr sz="1500" spc="-80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logs  folder</a:t>
            </a:r>
            <a:endParaRPr sz="1500">
              <a:latin typeface="Garamond"/>
              <a:cs typeface="Garamond"/>
            </a:endParaRPr>
          </a:p>
          <a:p>
            <a:pPr marL="127000" marR="137160" indent="-114300">
              <a:lnSpc>
                <a:spcPts val="1510"/>
              </a:lnSpc>
              <a:spcBef>
                <a:spcPts val="270"/>
              </a:spcBef>
              <a:buChar char="•"/>
              <a:tabLst>
                <a:tab pos="127000" algn="l"/>
              </a:tabLst>
            </a:pPr>
            <a:r>
              <a:rPr sz="1500" spc="5" dirty="0">
                <a:latin typeface="Garamond"/>
                <a:cs typeface="Garamond"/>
              </a:rPr>
              <a:t>The </a:t>
            </a:r>
            <a:r>
              <a:rPr sz="1500" spc="-10" dirty="0">
                <a:latin typeface="Garamond"/>
                <a:cs typeface="Garamond"/>
              </a:rPr>
              <a:t>split-up, </a:t>
            </a:r>
            <a:r>
              <a:rPr sz="1500" spc="-25" dirty="0">
                <a:latin typeface="Garamond"/>
                <a:cs typeface="Garamond"/>
              </a:rPr>
              <a:t>no. </a:t>
            </a:r>
            <a:r>
              <a:rPr sz="1500" spc="-5" dirty="0">
                <a:latin typeface="Garamond"/>
                <a:cs typeface="Garamond"/>
              </a:rPr>
              <a:t>of </a:t>
            </a:r>
            <a:r>
              <a:rPr sz="1500" spc="-10" dirty="0">
                <a:latin typeface="Garamond"/>
                <a:cs typeface="Garamond"/>
              </a:rPr>
              <a:t>files, </a:t>
            </a:r>
            <a:r>
              <a:rPr sz="1500" spc="-5" dirty="0">
                <a:latin typeface="Garamond"/>
                <a:cs typeface="Garamond"/>
              </a:rPr>
              <a:t>log  level </a:t>
            </a:r>
            <a:r>
              <a:rPr sz="1500" dirty="0">
                <a:latin typeface="Garamond"/>
                <a:cs typeface="Garamond"/>
              </a:rPr>
              <a:t>&amp; </a:t>
            </a:r>
            <a:r>
              <a:rPr sz="1500" spc="-5" dirty="0">
                <a:latin typeface="Garamond"/>
                <a:cs typeface="Garamond"/>
              </a:rPr>
              <a:t>path </a:t>
            </a:r>
            <a:r>
              <a:rPr sz="1500" dirty="0">
                <a:latin typeface="Garamond"/>
                <a:cs typeface="Garamond"/>
              </a:rPr>
              <a:t>are</a:t>
            </a:r>
            <a:r>
              <a:rPr sz="1500" spc="-105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configurable</a:t>
            </a:r>
            <a:endParaRPr sz="1500">
              <a:latin typeface="Garamond"/>
              <a:cs typeface="Garamond"/>
            </a:endParaRPr>
          </a:p>
          <a:p>
            <a:pPr marL="127000" marR="5080" indent="-114300">
              <a:lnSpc>
                <a:spcPts val="1520"/>
              </a:lnSpc>
              <a:spcBef>
                <a:spcPts val="260"/>
              </a:spcBef>
              <a:buChar char="•"/>
              <a:tabLst>
                <a:tab pos="127000" algn="l"/>
              </a:tabLst>
            </a:pPr>
            <a:r>
              <a:rPr sz="1500" spc="-15" dirty="0">
                <a:latin typeface="Garamond"/>
                <a:cs typeface="Garamond"/>
              </a:rPr>
              <a:t>Typically </a:t>
            </a:r>
            <a:r>
              <a:rPr sz="1500" spc="-5" dirty="0">
                <a:latin typeface="Garamond"/>
                <a:cs typeface="Garamond"/>
              </a:rPr>
              <a:t>not of </a:t>
            </a:r>
            <a:r>
              <a:rPr sz="1500" spc="-15" dirty="0">
                <a:latin typeface="Garamond"/>
                <a:cs typeface="Garamond"/>
              </a:rPr>
              <a:t>much </a:t>
            </a:r>
            <a:r>
              <a:rPr sz="1500" spc="-5" dirty="0">
                <a:latin typeface="Garamond"/>
                <a:cs typeface="Garamond"/>
              </a:rPr>
              <a:t>value to  be </a:t>
            </a:r>
            <a:r>
              <a:rPr sz="1500" spc="-10" dirty="0">
                <a:latin typeface="Garamond"/>
                <a:cs typeface="Garamond"/>
              </a:rPr>
              <a:t>backed </a:t>
            </a:r>
            <a:r>
              <a:rPr sz="1500" dirty="0">
                <a:latin typeface="Garamond"/>
                <a:cs typeface="Garamond"/>
              </a:rPr>
              <a:t>up</a:t>
            </a:r>
            <a:endParaRPr sz="1500">
              <a:latin typeface="Garamond"/>
              <a:cs typeface="Garamon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61727" y="3979157"/>
            <a:ext cx="2589281" cy="219609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822185" y="3900836"/>
            <a:ext cx="2398395" cy="17157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spcBef>
                <a:spcPts val="725"/>
              </a:spcBef>
            </a:pPr>
            <a:r>
              <a:rPr sz="1900" b="1" spc="-5" dirty="0">
                <a:latin typeface="Garamond"/>
                <a:cs typeface="Garamond"/>
              </a:rPr>
              <a:t>Search</a:t>
            </a:r>
            <a:r>
              <a:rPr sz="1900" b="1" spc="-10" dirty="0">
                <a:latin typeface="Garamond"/>
                <a:cs typeface="Garamond"/>
              </a:rPr>
              <a:t> Indexes</a:t>
            </a:r>
            <a:endParaRPr sz="1900">
              <a:latin typeface="Garamond"/>
              <a:cs typeface="Garamond"/>
            </a:endParaRPr>
          </a:p>
          <a:p>
            <a:pPr marL="127000" marR="5080" indent="-114300">
              <a:lnSpc>
                <a:spcPts val="1510"/>
              </a:lnSpc>
              <a:spcBef>
                <a:spcPts val="79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Garamond"/>
                <a:cs typeface="Garamond"/>
              </a:rPr>
              <a:t>Automatically </a:t>
            </a:r>
            <a:r>
              <a:rPr sz="1500" dirty="0">
                <a:latin typeface="Garamond"/>
                <a:cs typeface="Garamond"/>
              </a:rPr>
              <a:t>generated</a:t>
            </a:r>
            <a:r>
              <a:rPr sz="1500" spc="-70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under  repository/index</a:t>
            </a:r>
            <a:endParaRPr sz="1500">
              <a:latin typeface="Garamond"/>
              <a:cs typeface="Garamond"/>
            </a:endParaRPr>
          </a:p>
          <a:p>
            <a:pPr marL="127000" marR="133350" indent="-114300">
              <a:lnSpc>
                <a:spcPts val="1510"/>
              </a:lnSpc>
              <a:spcBef>
                <a:spcPts val="27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Garamond"/>
                <a:cs typeface="Garamond"/>
              </a:rPr>
              <a:t>Can be </a:t>
            </a:r>
            <a:r>
              <a:rPr sz="1500" dirty="0">
                <a:latin typeface="Garamond"/>
                <a:cs typeface="Garamond"/>
              </a:rPr>
              <a:t>regenerated</a:t>
            </a:r>
            <a:r>
              <a:rPr sz="1500" spc="-70" dirty="0">
                <a:latin typeface="Garamond"/>
                <a:cs typeface="Garamond"/>
              </a:rPr>
              <a:t> </a:t>
            </a:r>
            <a:r>
              <a:rPr sz="1500" spc="-5" dirty="0">
                <a:latin typeface="Garamond"/>
                <a:cs typeface="Garamond"/>
              </a:rPr>
              <a:t>manually  when</a:t>
            </a:r>
            <a:r>
              <a:rPr sz="1500" spc="-10" dirty="0">
                <a:latin typeface="Garamond"/>
                <a:cs typeface="Garamond"/>
              </a:rPr>
              <a:t> </a:t>
            </a:r>
            <a:r>
              <a:rPr sz="1500" dirty="0">
                <a:latin typeface="Garamond"/>
                <a:cs typeface="Garamond"/>
              </a:rPr>
              <a:t>needed</a:t>
            </a:r>
            <a:endParaRPr sz="1500">
              <a:latin typeface="Garamond"/>
              <a:cs typeface="Garamond"/>
            </a:endParaRPr>
          </a:p>
          <a:p>
            <a:pPr marL="127000" indent="-114300">
              <a:lnSpc>
                <a:spcPts val="1639"/>
              </a:lnSpc>
              <a:buChar char="•"/>
              <a:tabLst>
                <a:tab pos="127000" algn="l"/>
              </a:tabLst>
            </a:pPr>
            <a:r>
              <a:rPr sz="1500" spc="-5" dirty="0">
                <a:latin typeface="Garamond"/>
                <a:cs typeface="Garamond"/>
              </a:rPr>
              <a:t>Can be </a:t>
            </a:r>
            <a:r>
              <a:rPr sz="1500" dirty="0">
                <a:latin typeface="Garamond"/>
                <a:cs typeface="Garamond"/>
              </a:rPr>
              <a:t>skipped </a:t>
            </a:r>
            <a:r>
              <a:rPr sz="1500" spc="-5" dirty="0">
                <a:latin typeface="Garamond"/>
                <a:cs typeface="Garamond"/>
              </a:rPr>
              <a:t>to</a:t>
            </a:r>
            <a:r>
              <a:rPr sz="1500" spc="-50" dirty="0">
                <a:latin typeface="Garamond"/>
                <a:cs typeface="Garamond"/>
              </a:rPr>
              <a:t> </a:t>
            </a:r>
            <a:r>
              <a:rPr sz="1500" spc="-5" dirty="0">
                <a:latin typeface="Garamond"/>
                <a:cs typeface="Garamond"/>
              </a:rPr>
              <a:t>optimize</a:t>
            </a:r>
            <a:endParaRPr sz="1500">
              <a:latin typeface="Garamond"/>
              <a:cs typeface="Garamond"/>
            </a:endParaRPr>
          </a:p>
          <a:p>
            <a:pPr marL="127000">
              <a:lnSpc>
                <a:spcPts val="1660"/>
              </a:lnSpc>
            </a:pPr>
            <a:r>
              <a:rPr sz="1500" spc="-5" dirty="0">
                <a:latin typeface="Garamond"/>
                <a:cs typeface="Garamond"/>
              </a:rPr>
              <a:t>space </a:t>
            </a:r>
            <a:r>
              <a:rPr sz="1500" dirty="0">
                <a:latin typeface="Garamond"/>
                <a:cs typeface="Garamond"/>
              </a:rPr>
              <a:t>during</a:t>
            </a:r>
            <a:r>
              <a:rPr sz="1500" spc="-35" dirty="0">
                <a:latin typeface="Garamond"/>
                <a:cs typeface="Garamond"/>
              </a:rPr>
              <a:t> </a:t>
            </a:r>
            <a:r>
              <a:rPr sz="1500" spc="-5" dirty="0">
                <a:latin typeface="Garamond"/>
                <a:cs typeface="Garamond"/>
              </a:rPr>
              <a:t>backup</a:t>
            </a:r>
            <a:endParaRPr sz="15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A4A4-B9FA-4250-B082-B4BE1699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20BC7-D604-4CA0-850C-D1DA94B2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9EB17-CC85-4746-B374-F86A7F66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4460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228405"/>
            <a:ext cx="378523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Planning </a:t>
            </a:r>
            <a:r>
              <a:rPr spc="-70" dirty="0"/>
              <a:t>for</a:t>
            </a:r>
            <a:r>
              <a:rPr spc="-434" dirty="0"/>
              <a:t> </a:t>
            </a:r>
            <a:r>
              <a:rPr spc="-95" dirty="0"/>
              <a:t>backup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304291"/>
            <a:ext cx="7988300" cy="5196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271145" indent="-182880" algn="just">
              <a:spcBef>
                <a:spcPts val="10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primary </a:t>
            </a:r>
            <a:r>
              <a:rPr sz="2400" spc="-5" dirty="0">
                <a:latin typeface="Garamond"/>
                <a:cs typeface="Garamond"/>
              </a:rPr>
              <a:t>author and at-least one publish </a:t>
            </a:r>
            <a:r>
              <a:rPr sz="2400" spc="-10" dirty="0">
                <a:latin typeface="Garamond"/>
                <a:cs typeface="Garamond"/>
              </a:rPr>
              <a:t>instance. </a:t>
            </a:r>
            <a:r>
              <a:rPr sz="2400" dirty="0">
                <a:latin typeface="Garamond"/>
                <a:cs typeface="Garamond"/>
              </a:rPr>
              <a:t>If  </a:t>
            </a:r>
            <a:r>
              <a:rPr sz="2400" spc="-5" dirty="0">
                <a:latin typeface="Garamond"/>
                <a:cs typeface="Garamond"/>
              </a:rPr>
              <a:t>spread across data </a:t>
            </a:r>
            <a:r>
              <a:rPr sz="2400" spc="-15" dirty="0">
                <a:latin typeface="Garamond"/>
                <a:cs typeface="Garamond"/>
              </a:rPr>
              <a:t>centers, </a:t>
            </a:r>
            <a:r>
              <a:rPr sz="2400" spc="-5" dirty="0">
                <a:latin typeface="Garamond"/>
                <a:cs typeface="Garamond"/>
              </a:rPr>
              <a:t>plan to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-5" dirty="0">
                <a:latin typeface="Garamond"/>
                <a:cs typeface="Garamond"/>
              </a:rPr>
              <a:t>one instance per data  </a:t>
            </a:r>
            <a:r>
              <a:rPr sz="2400" spc="-10" dirty="0">
                <a:latin typeface="Garamond"/>
                <a:cs typeface="Garamond"/>
              </a:rPr>
              <a:t>center</a:t>
            </a:r>
            <a:endParaRPr sz="2400">
              <a:latin typeface="Garamond"/>
              <a:cs typeface="Garamond"/>
            </a:endParaRPr>
          </a:p>
          <a:p>
            <a:pPr marL="194945" marR="5080" indent="-182880" algn="just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Decide on </a:t>
            </a:r>
            <a:r>
              <a:rPr sz="2400" dirty="0">
                <a:latin typeface="Garamond"/>
                <a:cs typeface="Garamond"/>
              </a:rPr>
              <a:t>using </a:t>
            </a:r>
            <a:r>
              <a:rPr sz="2400" spc="-5" dirty="0">
                <a:latin typeface="Garamond"/>
                <a:cs typeface="Garamond"/>
              </a:rPr>
              <a:t>online or </a:t>
            </a:r>
            <a:r>
              <a:rPr sz="2400" spc="5" dirty="0">
                <a:latin typeface="Garamond"/>
                <a:cs typeface="Garamond"/>
              </a:rPr>
              <a:t>offline </a:t>
            </a:r>
            <a:r>
              <a:rPr sz="2400" spc="-25" dirty="0">
                <a:latin typeface="Garamond"/>
                <a:cs typeface="Garamond"/>
              </a:rPr>
              <a:t>backup. </a:t>
            </a:r>
            <a:r>
              <a:rPr sz="2400" spc="5" dirty="0">
                <a:latin typeface="Garamond"/>
                <a:cs typeface="Garamond"/>
              </a:rPr>
              <a:t>Offline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-5" dirty="0">
                <a:latin typeface="Garamond"/>
                <a:cs typeface="Garamond"/>
              </a:rPr>
              <a:t>requires  </a:t>
            </a:r>
            <a:r>
              <a:rPr sz="2400" spc="-10" dirty="0">
                <a:latin typeface="Garamond"/>
                <a:cs typeface="Garamond"/>
              </a:rPr>
              <a:t>downtime </a:t>
            </a:r>
            <a:r>
              <a:rPr sz="2400" spc="-5" dirty="0">
                <a:latin typeface="Garamond"/>
                <a:cs typeface="Garamond"/>
              </a:rPr>
              <a:t>of </a:t>
            </a:r>
            <a:r>
              <a:rPr sz="2400" dirty="0">
                <a:latin typeface="Garamond"/>
                <a:cs typeface="Garamond"/>
              </a:rPr>
              <a:t>the</a:t>
            </a:r>
            <a:r>
              <a:rPr sz="2400" spc="-27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instance</a:t>
            </a:r>
            <a:endParaRPr sz="2400">
              <a:latin typeface="Garamond"/>
              <a:cs typeface="Garamond"/>
            </a:endParaRPr>
          </a:p>
          <a:p>
            <a:pPr marL="195580" indent="-182880" algn="just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Finalize </a:t>
            </a:r>
            <a:r>
              <a:rPr sz="2400" spc="-15" dirty="0">
                <a:latin typeface="Garamond"/>
                <a:cs typeface="Garamond"/>
              </a:rPr>
              <a:t>how </a:t>
            </a:r>
            <a:r>
              <a:rPr sz="2400" dirty="0">
                <a:latin typeface="Garamond"/>
                <a:cs typeface="Garamond"/>
              </a:rPr>
              <a:t>to split </a:t>
            </a:r>
            <a:r>
              <a:rPr sz="2400" spc="-5" dirty="0">
                <a:latin typeface="Garamond"/>
                <a:cs typeface="Garamond"/>
              </a:rPr>
              <a:t>the </a:t>
            </a:r>
            <a:r>
              <a:rPr sz="2400" spc="-25" dirty="0">
                <a:latin typeface="Garamond"/>
                <a:cs typeface="Garamond"/>
              </a:rPr>
              <a:t>backup. </a:t>
            </a:r>
            <a:r>
              <a:rPr sz="2400" spc="-35" dirty="0">
                <a:latin typeface="Garamond"/>
                <a:cs typeface="Garamond"/>
              </a:rPr>
              <a:t>For</a:t>
            </a:r>
            <a:r>
              <a:rPr sz="2400" spc="40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example</a:t>
            </a:r>
            <a:endParaRPr sz="2400">
              <a:latin typeface="Garamond"/>
              <a:cs typeface="Garamond"/>
            </a:endParaRPr>
          </a:p>
          <a:p>
            <a:pPr marL="469900" marR="264160" lvl="1" indent="-183515" algn="just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Datastore can </a:t>
            </a:r>
            <a:r>
              <a:rPr sz="2000" spc="-5" dirty="0">
                <a:latin typeface="Garamond"/>
                <a:cs typeface="Garamond"/>
              </a:rPr>
              <a:t>be </a:t>
            </a:r>
            <a:r>
              <a:rPr sz="2000" spc="-10" dirty="0">
                <a:latin typeface="Garamond"/>
                <a:cs typeface="Garamond"/>
              </a:rPr>
              <a:t>backed </a:t>
            </a:r>
            <a:r>
              <a:rPr sz="2000" dirty="0">
                <a:latin typeface="Garamond"/>
                <a:cs typeface="Garamond"/>
              </a:rPr>
              <a:t>up using a file copy </a:t>
            </a:r>
            <a:r>
              <a:rPr sz="2000" spc="5" dirty="0">
                <a:latin typeface="Garamond"/>
                <a:cs typeface="Garamond"/>
              </a:rPr>
              <a:t>program </a:t>
            </a:r>
            <a:r>
              <a:rPr sz="2000" spc="-10" dirty="0">
                <a:latin typeface="Garamond"/>
                <a:cs typeface="Garamond"/>
              </a:rPr>
              <a:t>like </a:t>
            </a:r>
            <a:r>
              <a:rPr sz="2000" spc="-5" dirty="0">
                <a:latin typeface="Garamond"/>
                <a:cs typeface="Garamond"/>
              </a:rPr>
              <a:t>rsync </a:t>
            </a:r>
            <a:r>
              <a:rPr sz="2000" dirty="0">
                <a:latin typeface="Garamond"/>
                <a:cs typeface="Garamond"/>
              </a:rPr>
              <a:t>while the  </a:t>
            </a:r>
            <a:r>
              <a:rPr sz="2000" spc="-5" dirty="0">
                <a:latin typeface="Garamond"/>
                <a:cs typeface="Garamond"/>
              </a:rPr>
              <a:t>other </a:t>
            </a:r>
            <a:r>
              <a:rPr sz="2000" dirty="0">
                <a:latin typeface="Garamond"/>
                <a:cs typeface="Garamond"/>
              </a:rPr>
              <a:t>elements can </a:t>
            </a:r>
            <a:r>
              <a:rPr sz="2000" spc="-5" dirty="0">
                <a:latin typeface="Garamond"/>
                <a:cs typeface="Garamond"/>
              </a:rPr>
              <a:t>be </a:t>
            </a:r>
            <a:r>
              <a:rPr sz="2000" spc="-10" dirty="0">
                <a:latin typeface="Garamond"/>
                <a:cs typeface="Garamond"/>
              </a:rPr>
              <a:t>backed </a:t>
            </a:r>
            <a:r>
              <a:rPr sz="2000" dirty="0">
                <a:latin typeface="Garamond"/>
                <a:cs typeface="Garamond"/>
              </a:rPr>
              <a:t>up through </a:t>
            </a:r>
            <a:r>
              <a:rPr sz="2000" spc="-5" dirty="0">
                <a:latin typeface="Garamond"/>
                <a:cs typeface="Garamond"/>
              </a:rPr>
              <a:t>online backup option</a:t>
            </a:r>
            <a:r>
              <a:rPr sz="2000" spc="35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(or)</a:t>
            </a:r>
            <a:endParaRPr sz="2000">
              <a:latin typeface="Garamond"/>
              <a:cs typeface="Garamond"/>
            </a:endParaRPr>
          </a:p>
          <a:p>
            <a:pPr marL="469900" marR="244475" lvl="1" indent="-183515" algn="just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Nodestore </a:t>
            </a:r>
            <a:r>
              <a:rPr sz="2000" spc="-5" dirty="0">
                <a:latin typeface="Garamond"/>
                <a:cs typeface="Garamond"/>
              </a:rPr>
              <a:t>alone </a:t>
            </a:r>
            <a:r>
              <a:rPr sz="2000" dirty="0">
                <a:latin typeface="Garamond"/>
                <a:cs typeface="Garamond"/>
              </a:rPr>
              <a:t>can </a:t>
            </a:r>
            <a:r>
              <a:rPr sz="2000" spc="-5" dirty="0">
                <a:latin typeface="Garamond"/>
                <a:cs typeface="Garamond"/>
              </a:rPr>
              <a:t>be </a:t>
            </a:r>
            <a:r>
              <a:rPr sz="2000" spc="-10" dirty="0">
                <a:latin typeface="Garamond"/>
                <a:cs typeface="Garamond"/>
              </a:rPr>
              <a:t>backed </a:t>
            </a:r>
            <a:r>
              <a:rPr sz="2000" dirty="0">
                <a:latin typeface="Garamond"/>
                <a:cs typeface="Garamond"/>
              </a:rPr>
              <a:t>up using </a:t>
            </a:r>
            <a:r>
              <a:rPr sz="2000" spc="-5" dirty="0">
                <a:latin typeface="Garamond"/>
                <a:cs typeface="Garamond"/>
              </a:rPr>
              <a:t>online backup and other content  </a:t>
            </a:r>
            <a:r>
              <a:rPr sz="2000" dirty="0">
                <a:latin typeface="Garamond"/>
                <a:cs typeface="Garamond"/>
              </a:rPr>
              <a:t>can </a:t>
            </a:r>
            <a:r>
              <a:rPr sz="2000" spc="-5" dirty="0">
                <a:latin typeface="Garamond"/>
                <a:cs typeface="Garamond"/>
              </a:rPr>
              <a:t>be </a:t>
            </a:r>
            <a:r>
              <a:rPr sz="2000" spc="-10" dirty="0">
                <a:latin typeface="Garamond"/>
                <a:cs typeface="Garamond"/>
              </a:rPr>
              <a:t>backed </a:t>
            </a:r>
            <a:r>
              <a:rPr sz="2000" dirty="0">
                <a:latin typeface="Garamond"/>
                <a:cs typeface="Garamond"/>
              </a:rPr>
              <a:t>up using a </a:t>
            </a:r>
            <a:r>
              <a:rPr sz="2000" spc="-5" dirty="0">
                <a:latin typeface="Garamond"/>
                <a:cs typeface="Garamond"/>
              </a:rPr>
              <a:t>file </a:t>
            </a:r>
            <a:r>
              <a:rPr sz="2000" dirty="0">
                <a:latin typeface="Garamond"/>
                <a:cs typeface="Garamond"/>
              </a:rPr>
              <a:t>copy</a:t>
            </a:r>
            <a:r>
              <a:rPr sz="2000" spc="30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program</a:t>
            </a:r>
            <a:endParaRPr sz="2000">
              <a:latin typeface="Garamond"/>
              <a:cs typeface="Garamond"/>
            </a:endParaRPr>
          </a:p>
          <a:p>
            <a:pPr marL="194945" marR="215900" indent="-182880" algn="just">
              <a:spcBef>
                <a:spcPts val="55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Decide what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10" dirty="0">
                <a:latin typeface="Garamond"/>
                <a:cs typeface="Garamond"/>
              </a:rPr>
              <a:t>exclude </a:t>
            </a:r>
            <a:r>
              <a:rPr sz="2400" dirty="0">
                <a:latin typeface="Garamond"/>
                <a:cs typeface="Garamond"/>
              </a:rPr>
              <a:t>from the </a:t>
            </a:r>
            <a:r>
              <a:rPr sz="2400" spc="-25" dirty="0">
                <a:latin typeface="Garamond"/>
                <a:cs typeface="Garamond"/>
              </a:rPr>
              <a:t>backup. </a:t>
            </a:r>
            <a:r>
              <a:rPr sz="2400" spc="-5" dirty="0">
                <a:latin typeface="Garamond"/>
                <a:cs typeface="Garamond"/>
              </a:rPr>
              <a:t>Might </a:t>
            </a:r>
            <a:r>
              <a:rPr sz="2400" spc="-15" dirty="0">
                <a:latin typeface="Garamond"/>
                <a:cs typeface="Garamond"/>
              </a:rPr>
              <a:t>want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10" dirty="0">
                <a:latin typeface="Garamond"/>
                <a:cs typeface="Garamond"/>
              </a:rPr>
              <a:t>exclude  </a:t>
            </a:r>
            <a:r>
              <a:rPr sz="2400" dirty="0">
                <a:latin typeface="Garamond"/>
                <a:cs typeface="Garamond"/>
              </a:rPr>
              <a:t>logs </a:t>
            </a:r>
            <a:r>
              <a:rPr sz="2400" spc="-5" dirty="0">
                <a:latin typeface="Garamond"/>
                <a:cs typeface="Garamond"/>
              </a:rPr>
              <a:t>and </a:t>
            </a:r>
            <a:r>
              <a:rPr sz="2400" spc="-10" dirty="0">
                <a:latin typeface="Garamond"/>
                <a:cs typeface="Garamond"/>
              </a:rPr>
              <a:t>search indexes </a:t>
            </a:r>
            <a:r>
              <a:rPr sz="2400" dirty="0">
                <a:latin typeface="Garamond"/>
                <a:cs typeface="Garamond"/>
              </a:rPr>
              <a:t>from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-5" dirty="0">
                <a:latin typeface="Garamond"/>
                <a:cs typeface="Garamond"/>
              </a:rPr>
              <a:t>to optimize</a:t>
            </a:r>
            <a:r>
              <a:rPr sz="2400" spc="2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space</a:t>
            </a:r>
            <a:endParaRPr sz="2400">
              <a:latin typeface="Garamond"/>
              <a:cs typeface="Garamond"/>
            </a:endParaRPr>
          </a:p>
          <a:p>
            <a:pPr marL="481330" marR="514350">
              <a:spcBef>
                <a:spcPts val="1535"/>
              </a:spcBef>
            </a:pPr>
            <a:r>
              <a:rPr sz="1600" spc="-10" dirty="0">
                <a:latin typeface="Garamond"/>
                <a:cs typeface="Garamond"/>
              </a:rPr>
              <a:t>AEM </a:t>
            </a:r>
            <a:r>
              <a:rPr sz="1600" spc="-15" dirty="0">
                <a:latin typeface="Garamond"/>
                <a:cs typeface="Garamond"/>
              </a:rPr>
              <a:t>backup </a:t>
            </a:r>
            <a:r>
              <a:rPr sz="1600" spc="-10" dirty="0">
                <a:latin typeface="Garamond"/>
                <a:cs typeface="Garamond"/>
              </a:rPr>
              <a:t>takes </a:t>
            </a:r>
            <a:r>
              <a:rPr sz="1600" spc="-5" dirty="0">
                <a:latin typeface="Garamond"/>
                <a:cs typeface="Garamond"/>
              </a:rPr>
              <a:t>a </a:t>
            </a:r>
            <a:r>
              <a:rPr sz="1600" spc="-10" dirty="0">
                <a:latin typeface="Garamond"/>
                <a:cs typeface="Garamond"/>
              </a:rPr>
              <a:t>copy </a:t>
            </a:r>
            <a:r>
              <a:rPr sz="1600" spc="-5" dirty="0">
                <a:latin typeface="Garamond"/>
                <a:cs typeface="Garamond"/>
              </a:rPr>
              <a:t>of everything under the installation </a:t>
            </a:r>
            <a:r>
              <a:rPr sz="1600" spc="-15" dirty="0">
                <a:latin typeface="Garamond"/>
                <a:cs typeface="Garamond"/>
              </a:rPr>
              <a:t>folder. </a:t>
            </a:r>
            <a:r>
              <a:rPr sz="1600" spc="-5" dirty="0">
                <a:latin typeface="Garamond"/>
                <a:cs typeface="Garamond"/>
              </a:rPr>
              <a:t>Organize the </a:t>
            </a:r>
            <a:r>
              <a:rPr sz="1600" spc="-10" dirty="0">
                <a:latin typeface="Garamond"/>
                <a:cs typeface="Garamond"/>
              </a:rPr>
              <a:t>paths  accordingly </a:t>
            </a:r>
            <a:r>
              <a:rPr sz="1600" spc="-5" dirty="0">
                <a:latin typeface="Garamond"/>
                <a:cs typeface="Garamond"/>
              </a:rPr>
              <a:t>to </a:t>
            </a:r>
            <a:r>
              <a:rPr sz="1600" spc="-10" dirty="0">
                <a:latin typeface="Garamond"/>
                <a:cs typeface="Garamond"/>
              </a:rPr>
              <a:t>exclude </a:t>
            </a:r>
            <a:r>
              <a:rPr sz="1600" dirty="0">
                <a:latin typeface="Garamond"/>
                <a:cs typeface="Garamond"/>
              </a:rPr>
              <a:t>certain </a:t>
            </a:r>
            <a:r>
              <a:rPr sz="1600" spc="-10" dirty="0">
                <a:latin typeface="Garamond"/>
                <a:cs typeface="Garamond"/>
              </a:rPr>
              <a:t>elements from</a:t>
            </a:r>
            <a:r>
              <a:rPr sz="1600" spc="55" dirty="0">
                <a:latin typeface="Garamond"/>
                <a:cs typeface="Garamond"/>
              </a:rPr>
              <a:t> </a:t>
            </a:r>
            <a:r>
              <a:rPr sz="1600" spc="-15" dirty="0">
                <a:latin typeface="Garamond"/>
                <a:cs typeface="Garamond"/>
              </a:rPr>
              <a:t>backup</a:t>
            </a:r>
            <a:endParaRPr sz="16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1" y="6044718"/>
            <a:ext cx="240385" cy="228117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283845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Offline</a:t>
            </a:r>
            <a:r>
              <a:rPr spc="-295" dirty="0"/>
              <a:t> </a:t>
            </a:r>
            <a:r>
              <a:rPr spc="-95" dirty="0"/>
              <a:t>backup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383158"/>
            <a:ext cx="7831455" cy="51648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580" indent="-182880">
              <a:spcBef>
                <a:spcPts val="6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There </a:t>
            </a:r>
            <a:r>
              <a:rPr sz="2400" spc="-5" dirty="0">
                <a:latin typeface="Garamond"/>
                <a:cs typeface="Garamond"/>
              </a:rPr>
              <a:t>are </a:t>
            </a:r>
            <a:r>
              <a:rPr sz="2400" spc="-25" dirty="0">
                <a:latin typeface="Garamond"/>
                <a:cs typeface="Garamond"/>
              </a:rPr>
              <a:t>two </a:t>
            </a:r>
            <a:r>
              <a:rPr sz="2400" spc="-10" dirty="0">
                <a:latin typeface="Garamond"/>
                <a:cs typeface="Garamond"/>
              </a:rPr>
              <a:t>approaches </a:t>
            </a:r>
            <a:r>
              <a:rPr sz="2400" dirty="0">
                <a:latin typeface="Garamond"/>
                <a:cs typeface="Garamond"/>
              </a:rPr>
              <a:t>to do </a:t>
            </a:r>
            <a:r>
              <a:rPr sz="2400" spc="5" dirty="0">
                <a:latin typeface="Garamond"/>
                <a:cs typeface="Garamond"/>
              </a:rPr>
              <a:t>offline</a:t>
            </a:r>
            <a:r>
              <a:rPr sz="2400" spc="20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backup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5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standard </a:t>
            </a:r>
            <a:r>
              <a:rPr sz="2400" spc="-10" dirty="0">
                <a:latin typeface="Garamond"/>
                <a:cs typeface="Garamond"/>
              </a:rPr>
              <a:t>approach </a:t>
            </a:r>
            <a:r>
              <a:rPr sz="2400" dirty="0">
                <a:latin typeface="Garamond"/>
                <a:cs typeface="Garamond"/>
              </a:rPr>
              <a:t>is</a:t>
            </a:r>
            <a:r>
              <a:rPr sz="2400" spc="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to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Stop the </a:t>
            </a:r>
            <a:r>
              <a:rPr sz="2000" spc="-5" dirty="0">
                <a:latin typeface="Garamond"/>
                <a:cs typeface="Garamond"/>
              </a:rPr>
              <a:t>AEM </a:t>
            </a:r>
            <a:r>
              <a:rPr sz="2000" dirty="0">
                <a:latin typeface="Garamond"/>
                <a:cs typeface="Garamond"/>
              </a:rPr>
              <a:t>instance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Use </a:t>
            </a:r>
            <a:r>
              <a:rPr sz="2000" dirty="0">
                <a:latin typeface="Garamond"/>
                <a:cs typeface="Garamond"/>
              </a:rPr>
              <a:t>a file copy </a:t>
            </a:r>
            <a:r>
              <a:rPr sz="2000" spc="5" dirty="0">
                <a:latin typeface="Garamond"/>
                <a:cs typeface="Garamond"/>
              </a:rPr>
              <a:t>program </a:t>
            </a:r>
            <a:r>
              <a:rPr sz="2000" spc="-10" dirty="0">
                <a:latin typeface="Garamond"/>
                <a:cs typeface="Garamond"/>
              </a:rPr>
              <a:t>like </a:t>
            </a:r>
            <a:r>
              <a:rPr sz="2000" spc="-5" dirty="0">
                <a:latin typeface="Garamond"/>
                <a:cs typeface="Garamond"/>
              </a:rPr>
              <a:t>rsync </a:t>
            </a:r>
            <a:r>
              <a:rPr sz="2000" dirty="0">
                <a:latin typeface="Garamond"/>
                <a:cs typeface="Garamond"/>
              </a:rPr>
              <a:t>to </a:t>
            </a:r>
            <a:r>
              <a:rPr sz="2000" spc="-10" dirty="0">
                <a:latin typeface="Garamond"/>
                <a:cs typeface="Garamond"/>
              </a:rPr>
              <a:t>take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snapshot of </a:t>
            </a:r>
            <a:r>
              <a:rPr sz="2000" dirty="0">
                <a:latin typeface="Garamond"/>
                <a:cs typeface="Garamond"/>
              </a:rPr>
              <a:t>the AEM</a:t>
            </a:r>
            <a:r>
              <a:rPr sz="2000" spc="-195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folder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10" dirty="0">
                <a:latin typeface="Garamond"/>
                <a:cs typeface="Garamond"/>
              </a:rPr>
              <a:t>Start </a:t>
            </a:r>
            <a:r>
              <a:rPr sz="2000" dirty="0">
                <a:latin typeface="Garamond"/>
                <a:cs typeface="Garamond"/>
              </a:rPr>
              <a:t>the instance </a:t>
            </a:r>
            <a:r>
              <a:rPr sz="2000" spc="-5" dirty="0">
                <a:latin typeface="Garamond"/>
                <a:cs typeface="Garamond"/>
              </a:rPr>
              <a:t>after </a:t>
            </a:r>
            <a:r>
              <a:rPr sz="2000" dirty="0">
                <a:latin typeface="Garamond"/>
                <a:cs typeface="Garamond"/>
              </a:rPr>
              <a:t>the copy is</a:t>
            </a:r>
            <a:r>
              <a:rPr sz="2000" spc="-30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complete</a:t>
            </a:r>
            <a:endParaRPr sz="2000">
              <a:latin typeface="Garamond"/>
              <a:cs typeface="Garamond"/>
            </a:endParaRPr>
          </a:p>
          <a:p>
            <a:pPr marL="195580" indent="-182880">
              <a:spcBef>
                <a:spcPts val="55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5" dirty="0">
                <a:latin typeface="Garamond"/>
                <a:cs typeface="Garamond"/>
              </a:rPr>
              <a:t>The </a:t>
            </a:r>
            <a:r>
              <a:rPr sz="2400" spc="-10" dirty="0">
                <a:latin typeface="Garamond"/>
                <a:cs typeface="Garamond"/>
              </a:rPr>
              <a:t>other </a:t>
            </a:r>
            <a:r>
              <a:rPr sz="2400" spc="-5" dirty="0">
                <a:latin typeface="Garamond"/>
                <a:cs typeface="Garamond"/>
              </a:rPr>
              <a:t>option </a:t>
            </a:r>
            <a:r>
              <a:rPr sz="2400" dirty="0">
                <a:latin typeface="Garamond"/>
                <a:cs typeface="Garamond"/>
              </a:rPr>
              <a:t>is to </a:t>
            </a:r>
            <a:r>
              <a:rPr sz="2400" spc="-10" dirty="0">
                <a:latin typeface="Garamond"/>
                <a:cs typeface="Garamond"/>
              </a:rPr>
              <a:t>block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repository </a:t>
            </a:r>
            <a:r>
              <a:rPr sz="2400" spc="-10" dirty="0">
                <a:latin typeface="Garamond"/>
                <a:cs typeface="Garamond"/>
              </a:rPr>
              <a:t>writes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05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Execute </a:t>
            </a:r>
            <a:r>
              <a:rPr sz="2000" dirty="0">
                <a:latin typeface="Garamond"/>
                <a:cs typeface="Garamond"/>
              </a:rPr>
              <a:t>the method </a:t>
            </a:r>
            <a:r>
              <a:rPr sz="2000" spc="-5" dirty="0">
                <a:latin typeface="Garamond"/>
                <a:cs typeface="Garamond"/>
              </a:rPr>
              <a:t>blockRepositoryWrites on </a:t>
            </a:r>
            <a:r>
              <a:rPr sz="2000" dirty="0">
                <a:latin typeface="Garamond"/>
                <a:cs typeface="Garamond"/>
              </a:rPr>
              <a:t>the</a:t>
            </a:r>
            <a:r>
              <a:rPr sz="2000" spc="-15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mbean</a:t>
            </a:r>
            <a:endParaRPr sz="2000">
              <a:latin typeface="Garamond"/>
              <a:cs typeface="Garamond"/>
            </a:endParaRPr>
          </a:p>
          <a:p>
            <a:pPr marL="469900">
              <a:spcBef>
                <a:spcPts val="5"/>
              </a:spcBef>
            </a:pPr>
            <a:r>
              <a:rPr sz="2000" dirty="0">
                <a:latin typeface="Garamond"/>
                <a:cs typeface="Garamond"/>
              </a:rPr>
              <a:t>“com.adobe.granite (Repository)” </a:t>
            </a:r>
            <a:r>
              <a:rPr sz="2000" spc="5" dirty="0">
                <a:latin typeface="Garamond"/>
                <a:cs typeface="Garamond"/>
              </a:rPr>
              <a:t>to </a:t>
            </a:r>
            <a:r>
              <a:rPr sz="2000" spc="-10" dirty="0">
                <a:latin typeface="Garamond"/>
                <a:cs typeface="Garamond"/>
              </a:rPr>
              <a:t>block </a:t>
            </a:r>
            <a:r>
              <a:rPr sz="2000" dirty="0">
                <a:latin typeface="Garamond"/>
                <a:cs typeface="Garamond"/>
              </a:rPr>
              <a:t>the</a:t>
            </a:r>
            <a:r>
              <a:rPr sz="2000" spc="-10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repository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Use </a:t>
            </a:r>
            <a:r>
              <a:rPr sz="2000" dirty="0">
                <a:latin typeface="Garamond"/>
                <a:cs typeface="Garamond"/>
              </a:rPr>
              <a:t>a file copy </a:t>
            </a:r>
            <a:r>
              <a:rPr sz="2000" spc="5" dirty="0">
                <a:latin typeface="Garamond"/>
                <a:cs typeface="Garamond"/>
              </a:rPr>
              <a:t>program </a:t>
            </a:r>
            <a:r>
              <a:rPr sz="2000" dirty="0">
                <a:latin typeface="Garamond"/>
                <a:cs typeface="Garamond"/>
              </a:rPr>
              <a:t>to </a:t>
            </a:r>
            <a:r>
              <a:rPr sz="2000" spc="-5" dirty="0">
                <a:latin typeface="Garamond"/>
                <a:cs typeface="Garamond"/>
              </a:rPr>
              <a:t>take </a:t>
            </a:r>
            <a:r>
              <a:rPr sz="2000" dirty="0">
                <a:latin typeface="Garamond"/>
                <a:cs typeface="Garamond"/>
              </a:rPr>
              <a:t>the snapshot </a:t>
            </a:r>
            <a:r>
              <a:rPr sz="2000" spc="-5" dirty="0">
                <a:latin typeface="Garamond"/>
                <a:cs typeface="Garamond"/>
              </a:rPr>
              <a:t>of </a:t>
            </a:r>
            <a:r>
              <a:rPr sz="2000" dirty="0">
                <a:latin typeface="Garamond"/>
                <a:cs typeface="Garamond"/>
              </a:rPr>
              <a:t>the AEM</a:t>
            </a:r>
            <a:r>
              <a:rPr sz="2000" spc="-280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folder</a:t>
            </a:r>
            <a:endParaRPr sz="2000">
              <a:latin typeface="Garamond"/>
              <a:cs typeface="Garamond"/>
            </a:endParaRPr>
          </a:p>
          <a:p>
            <a:pPr marL="469900" marR="1362710" lvl="1" indent="-183515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Execute </a:t>
            </a:r>
            <a:r>
              <a:rPr sz="2000" dirty="0">
                <a:latin typeface="Garamond"/>
                <a:cs typeface="Garamond"/>
              </a:rPr>
              <a:t>the method </a:t>
            </a:r>
            <a:r>
              <a:rPr sz="2000" spc="-5" dirty="0">
                <a:latin typeface="Garamond"/>
                <a:cs typeface="Garamond"/>
              </a:rPr>
              <a:t>unblockRepositoryWrites on </a:t>
            </a:r>
            <a:r>
              <a:rPr sz="2000" dirty="0">
                <a:latin typeface="Garamond"/>
                <a:cs typeface="Garamond"/>
              </a:rPr>
              <a:t>the mbean  “com.adobe.granite (Repository)” to </a:t>
            </a:r>
            <a:r>
              <a:rPr sz="2000" spc="-5" dirty="0">
                <a:latin typeface="Garamond"/>
                <a:cs typeface="Garamond"/>
              </a:rPr>
              <a:t>unblock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5" dirty="0">
                <a:latin typeface="Garamond"/>
                <a:cs typeface="Garamond"/>
              </a:rPr>
              <a:t>repository</a:t>
            </a:r>
            <a:endParaRPr sz="2000">
              <a:latin typeface="Garamond"/>
              <a:cs typeface="Garamond"/>
            </a:endParaRPr>
          </a:p>
          <a:p>
            <a:pPr marL="481330" marR="92710">
              <a:spcBef>
                <a:spcPts val="1770"/>
              </a:spcBef>
            </a:pPr>
            <a:r>
              <a:rPr sz="1600" spc="-5" dirty="0">
                <a:latin typeface="Garamond"/>
                <a:cs typeface="Garamond"/>
              </a:rPr>
              <a:t>When </a:t>
            </a:r>
            <a:r>
              <a:rPr sz="1600" spc="-10" dirty="0">
                <a:latin typeface="Garamond"/>
                <a:cs typeface="Garamond"/>
              </a:rPr>
              <a:t>using </a:t>
            </a:r>
            <a:r>
              <a:rPr sz="1600" spc="-5" dirty="0">
                <a:latin typeface="Garamond"/>
                <a:cs typeface="Garamond"/>
              </a:rPr>
              <a:t>offline </a:t>
            </a:r>
            <a:r>
              <a:rPr sz="1600" spc="-25" dirty="0">
                <a:latin typeface="Garamond"/>
                <a:cs typeface="Garamond"/>
              </a:rPr>
              <a:t>backup, </a:t>
            </a:r>
            <a:r>
              <a:rPr sz="1600" spc="-10" dirty="0">
                <a:latin typeface="Garamond"/>
                <a:cs typeface="Garamond"/>
              </a:rPr>
              <a:t>take </a:t>
            </a:r>
            <a:r>
              <a:rPr sz="1600" spc="-5" dirty="0">
                <a:latin typeface="Garamond"/>
                <a:cs typeface="Garamond"/>
              </a:rPr>
              <a:t>the snapshot of the </a:t>
            </a:r>
            <a:r>
              <a:rPr sz="1600" spc="-10" dirty="0">
                <a:latin typeface="Garamond"/>
                <a:cs typeface="Garamond"/>
              </a:rPr>
              <a:t>AEM </a:t>
            </a:r>
            <a:r>
              <a:rPr sz="1600" spc="-5" dirty="0">
                <a:latin typeface="Garamond"/>
                <a:cs typeface="Garamond"/>
              </a:rPr>
              <a:t>folder to the </a:t>
            </a:r>
            <a:r>
              <a:rPr sz="1600" dirty="0">
                <a:latin typeface="Garamond"/>
                <a:cs typeface="Garamond"/>
              </a:rPr>
              <a:t>target </a:t>
            </a:r>
            <a:r>
              <a:rPr sz="1600" spc="-10" dirty="0">
                <a:latin typeface="Garamond"/>
                <a:cs typeface="Garamond"/>
              </a:rPr>
              <a:t>path once  before </a:t>
            </a:r>
            <a:r>
              <a:rPr sz="1600" spc="-5" dirty="0">
                <a:latin typeface="Garamond"/>
                <a:cs typeface="Garamond"/>
              </a:rPr>
              <a:t>stopping or </a:t>
            </a:r>
            <a:r>
              <a:rPr sz="1600" spc="-10" dirty="0">
                <a:latin typeface="Garamond"/>
                <a:cs typeface="Garamond"/>
              </a:rPr>
              <a:t>blocking </a:t>
            </a:r>
            <a:r>
              <a:rPr sz="1600" spc="-5" dirty="0">
                <a:latin typeface="Garamond"/>
                <a:cs typeface="Garamond"/>
              </a:rPr>
              <a:t>the </a:t>
            </a:r>
            <a:r>
              <a:rPr sz="1600" spc="-15" dirty="0">
                <a:latin typeface="Garamond"/>
                <a:cs typeface="Garamond"/>
              </a:rPr>
              <a:t>server. </a:t>
            </a:r>
            <a:r>
              <a:rPr sz="1600" dirty="0">
                <a:latin typeface="Garamond"/>
                <a:cs typeface="Garamond"/>
              </a:rPr>
              <a:t>This </a:t>
            </a:r>
            <a:r>
              <a:rPr sz="1600" spc="-20" dirty="0">
                <a:latin typeface="Garamond"/>
                <a:cs typeface="Garamond"/>
              </a:rPr>
              <a:t>way </a:t>
            </a:r>
            <a:r>
              <a:rPr sz="1600" spc="-10" dirty="0">
                <a:latin typeface="Garamond"/>
                <a:cs typeface="Garamond"/>
              </a:rPr>
              <a:t>only </a:t>
            </a:r>
            <a:r>
              <a:rPr sz="1600" spc="-5" dirty="0">
                <a:latin typeface="Garamond"/>
                <a:cs typeface="Garamond"/>
              </a:rPr>
              <a:t>the differential </a:t>
            </a:r>
            <a:r>
              <a:rPr sz="1600" spc="-15" dirty="0">
                <a:latin typeface="Garamond"/>
                <a:cs typeface="Garamond"/>
              </a:rPr>
              <a:t>would </a:t>
            </a:r>
            <a:r>
              <a:rPr sz="1600" dirty="0">
                <a:latin typeface="Garamond"/>
                <a:cs typeface="Garamond"/>
              </a:rPr>
              <a:t>get </a:t>
            </a:r>
            <a:r>
              <a:rPr sz="1600" spc="-10" dirty="0">
                <a:latin typeface="Garamond"/>
                <a:cs typeface="Garamond"/>
              </a:rPr>
              <a:t>copied </a:t>
            </a:r>
            <a:r>
              <a:rPr sz="1600" spc="-5" dirty="0">
                <a:latin typeface="Garamond"/>
                <a:cs typeface="Garamond"/>
              </a:rPr>
              <a:t>when  taking snapshot </a:t>
            </a:r>
            <a:r>
              <a:rPr sz="1600" spc="-10" dirty="0">
                <a:latin typeface="Garamond"/>
                <a:cs typeface="Garamond"/>
              </a:rPr>
              <a:t>after </a:t>
            </a:r>
            <a:r>
              <a:rPr sz="1600" spc="-5" dirty="0">
                <a:latin typeface="Garamond"/>
                <a:cs typeface="Garamond"/>
              </a:rPr>
              <a:t>stopping the</a:t>
            </a:r>
            <a:r>
              <a:rPr sz="1600" spc="-40" dirty="0">
                <a:latin typeface="Garamond"/>
                <a:cs typeface="Garamond"/>
              </a:rPr>
              <a:t> </a:t>
            </a:r>
            <a:r>
              <a:rPr sz="1600" spc="-5" dirty="0">
                <a:latin typeface="Garamond"/>
                <a:cs typeface="Garamond"/>
              </a:rPr>
              <a:t>server</a:t>
            </a:r>
            <a:endParaRPr sz="16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1" y="5791289"/>
            <a:ext cx="240385" cy="228117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277431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Online</a:t>
            </a:r>
            <a:r>
              <a:rPr spc="-275" dirty="0"/>
              <a:t> </a:t>
            </a:r>
            <a:r>
              <a:rPr spc="-95" dirty="0"/>
              <a:t>backup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423161"/>
            <a:ext cx="7809865" cy="45914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94945" marR="198755" indent="-182880">
              <a:lnSpc>
                <a:spcPts val="2600"/>
              </a:lnSpc>
              <a:spcBef>
                <a:spcPts val="42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Online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-5" dirty="0">
                <a:latin typeface="Garamond"/>
                <a:cs typeface="Garamond"/>
              </a:rPr>
              <a:t>creates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-5" dirty="0">
                <a:latin typeface="Garamond"/>
                <a:cs typeface="Garamond"/>
              </a:rPr>
              <a:t>of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entire AEM installation  </a:t>
            </a:r>
            <a:r>
              <a:rPr sz="2400" dirty="0">
                <a:latin typeface="Garamond"/>
                <a:cs typeface="Garamond"/>
              </a:rPr>
              <a:t>folder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24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Format of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dirty="0">
                <a:latin typeface="Garamond"/>
                <a:cs typeface="Garamond"/>
              </a:rPr>
              <a:t>is </a:t>
            </a:r>
            <a:r>
              <a:rPr sz="2400" spc="-5" dirty="0">
                <a:latin typeface="Garamond"/>
                <a:cs typeface="Garamond"/>
              </a:rPr>
              <a:t>decided based on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target</a:t>
            </a:r>
            <a:r>
              <a:rPr sz="2400" spc="-27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path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lnSpc>
                <a:spcPts val="2280"/>
              </a:lnSpc>
              <a:spcBef>
                <a:spcPts val="27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If the </a:t>
            </a:r>
            <a:r>
              <a:rPr sz="2000" spc="5" dirty="0">
                <a:latin typeface="Garamond"/>
                <a:cs typeface="Garamond"/>
              </a:rPr>
              <a:t>target </a:t>
            </a:r>
            <a:r>
              <a:rPr sz="2000" spc="-5" dirty="0">
                <a:latin typeface="Garamond"/>
                <a:cs typeface="Garamond"/>
              </a:rPr>
              <a:t>path </a:t>
            </a:r>
            <a:r>
              <a:rPr sz="2000" dirty="0">
                <a:latin typeface="Garamond"/>
                <a:cs typeface="Garamond"/>
              </a:rPr>
              <a:t>is a file </a:t>
            </a:r>
            <a:r>
              <a:rPr sz="2000" spc="-5" dirty="0">
                <a:latin typeface="Garamond"/>
                <a:cs typeface="Garamond"/>
              </a:rPr>
              <a:t>with </a:t>
            </a:r>
            <a:r>
              <a:rPr sz="2000" dirty="0">
                <a:latin typeface="Garamond"/>
                <a:cs typeface="Garamond"/>
              </a:rPr>
              <a:t>.zip </a:t>
            </a:r>
            <a:r>
              <a:rPr sz="2000" spc="-5" dirty="0">
                <a:latin typeface="Garamond"/>
                <a:cs typeface="Garamond"/>
              </a:rPr>
              <a:t>extension, backup </a:t>
            </a:r>
            <a:r>
              <a:rPr sz="2000" dirty="0">
                <a:latin typeface="Garamond"/>
                <a:cs typeface="Garamond"/>
              </a:rPr>
              <a:t>is stored </a:t>
            </a:r>
            <a:r>
              <a:rPr sz="2000" spc="-5" dirty="0">
                <a:latin typeface="Garamond"/>
                <a:cs typeface="Garamond"/>
              </a:rPr>
              <a:t>as</a:t>
            </a:r>
            <a:r>
              <a:rPr sz="2000" spc="-260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a</a:t>
            </a:r>
            <a:endParaRPr sz="2000">
              <a:latin typeface="Garamond"/>
              <a:cs typeface="Garamond"/>
            </a:endParaRPr>
          </a:p>
          <a:p>
            <a:pPr marL="469900">
              <a:lnSpc>
                <a:spcPts val="2280"/>
              </a:lnSpc>
            </a:pPr>
            <a:r>
              <a:rPr sz="2000" dirty="0">
                <a:latin typeface="Garamond"/>
                <a:cs typeface="Garamond"/>
              </a:rPr>
              <a:t>compressed </a:t>
            </a:r>
            <a:r>
              <a:rPr sz="2000" spc="-5" dirty="0">
                <a:latin typeface="Garamond"/>
                <a:cs typeface="Garamond"/>
              </a:rPr>
              <a:t>zip</a:t>
            </a:r>
            <a:r>
              <a:rPr sz="2000" spc="-35" dirty="0">
                <a:latin typeface="Garamond"/>
                <a:cs typeface="Garamond"/>
              </a:rPr>
              <a:t> </a:t>
            </a:r>
            <a:r>
              <a:rPr sz="2000" spc="-5" dirty="0">
                <a:latin typeface="Garamond"/>
                <a:cs typeface="Garamond"/>
              </a:rPr>
              <a:t>file</a:t>
            </a:r>
            <a:endParaRPr sz="2000">
              <a:latin typeface="Garamond"/>
              <a:cs typeface="Garamond"/>
            </a:endParaRPr>
          </a:p>
          <a:p>
            <a:pPr marL="469900" marR="19685" lvl="1" indent="-183515">
              <a:lnSpc>
                <a:spcPts val="2160"/>
              </a:lnSpc>
              <a:spcBef>
                <a:spcPts val="515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If the </a:t>
            </a:r>
            <a:r>
              <a:rPr sz="2000" spc="5" dirty="0">
                <a:latin typeface="Garamond"/>
                <a:cs typeface="Garamond"/>
              </a:rPr>
              <a:t>target </a:t>
            </a:r>
            <a:r>
              <a:rPr sz="2000" spc="-5" dirty="0">
                <a:latin typeface="Garamond"/>
                <a:cs typeface="Garamond"/>
              </a:rPr>
              <a:t>path </a:t>
            </a:r>
            <a:r>
              <a:rPr sz="2000" dirty="0">
                <a:latin typeface="Garamond"/>
                <a:cs typeface="Garamond"/>
              </a:rPr>
              <a:t>is a </a:t>
            </a:r>
            <a:r>
              <a:rPr sz="2000" spc="-10" dirty="0">
                <a:latin typeface="Garamond"/>
                <a:cs typeface="Garamond"/>
              </a:rPr>
              <a:t>directory, </a:t>
            </a:r>
            <a:r>
              <a:rPr sz="2000" dirty="0">
                <a:latin typeface="Garamond"/>
                <a:cs typeface="Garamond"/>
              </a:rPr>
              <a:t>snapshot </a:t>
            </a:r>
            <a:r>
              <a:rPr sz="2000" spc="-5" dirty="0">
                <a:latin typeface="Garamond"/>
                <a:cs typeface="Garamond"/>
              </a:rPr>
              <a:t>of </a:t>
            </a:r>
            <a:r>
              <a:rPr sz="2000" dirty="0">
                <a:latin typeface="Garamond"/>
                <a:cs typeface="Garamond"/>
              </a:rPr>
              <a:t>AEM installation is created in  this </a:t>
            </a:r>
            <a:r>
              <a:rPr sz="2000" spc="5" dirty="0">
                <a:latin typeface="Garamond"/>
                <a:cs typeface="Garamond"/>
              </a:rPr>
              <a:t>target</a:t>
            </a:r>
            <a:r>
              <a:rPr sz="2000" spc="-20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directory</a:t>
            </a:r>
            <a:endParaRPr sz="2000">
              <a:latin typeface="Garamond"/>
              <a:cs typeface="Garamond"/>
            </a:endParaRPr>
          </a:p>
          <a:p>
            <a:pPr marL="195580" indent="-182880">
              <a:lnSpc>
                <a:spcPts val="2735"/>
              </a:lnSpc>
              <a:spcBef>
                <a:spcPts val="22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20" dirty="0">
                <a:latin typeface="Garamond"/>
                <a:cs typeface="Garamond"/>
              </a:rPr>
              <a:t>Invoke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method startBackup on </a:t>
            </a:r>
            <a:r>
              <a:rPr sz="2400" dirty="0">
                <a:latin typeface="Garamond"/>
                <a:cs typeface="Garamond"/>
              </a:rPr>
              <a:t>the jmx</a:t>
            </a:r>
            <a:r>
              <a:rPr sz="2400" spc="50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bean</a:t>
            </a:r>
            <a:endParaRPr sz="2400">
              <a:latin typeface="Garamond"/>
              <a:cs typeface="Garamond"/>
            </a:endParaRPr>
          </a:p>
          <a:p>
            <a:pPr marL="194945">
              <a:lnSpc>
                <a:spcPts val="2735"/>
              </a:lnSpc>
            </a:pPr>
            <a:r>
              <a:rPr sz="2400" spc="-5" dirty="0">
                <a:latin typeface="Garamond"/>
                <a:cs typeface="Garamond"/>
              </a:rPr>
              <a:t>“com.adobe.granite (Repository)”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5" dirty="0">
                <a:latin typeface="Garamond"/>
                <a:cs typeface="Garamond"/>
              </a:rPr>
              <a:t>start </a:t>
            </a:r>
            <a:r>
              <a:rPr sz="2400" dirty="0">
                <a:latin typeface="Garamond"/>
                <a:cs typeface="Garamond"/>
              </a:rPr>
              <a:t>the</a:t>
            </a:r>
            <a:r>
              <a:rPr sz="2400" spc="15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backup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29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Or </a:t>
            </a:r>
            <a:r>
              <a:rPr sz="2400" dirty="0">
                <a:latin typeface="Garamond"/>
                <a:cs typeface="Garamond"/>
              </a:rPr>
              <a:t>use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dirty="0">
                <a:latin typeface="Garamond"/>
                <a:cs typeface="Garamond"/>
              </a:rPr>
              <a:t>tool</a:t>
            </a:r>
            <a:r>
              <a:rPr sz="2400" spc="1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at</a:t>
            </a:r>
            <a:endParaRPr sz="2400">
              <a:latin typeface="Garamond"/>
              <a:cs typeface="Garamond"/>
            </a:endParaRPr>
          </a:p>
          <a:p>
            <a:pPr marL="286385">
              <a:spcBef>
                <a:spcPts val="270"/>
              </a:spcBef>
            </a:pPr>
            <a:r>
              <a:rPr sz="2000" dirty="0">
                <a:latin typeface="Garamond"/>
                <a:cs typeface="Garamond"/>
              </a:rPr>
              <a:t>http://&lt;</a:t>
            </a:r>
            <a:r>
              <a:rPr sz="2000" i="1" dirty="0">
                <a:latin typeface="Garamond"/>
                <a:cs typeface="Garamond"/>
              </a:rPr>
              <a:t>hostname</a:t>
            </a:r>
            <a:r>
              <a:rPr sz="2000" dirty="0">
                <a:latin typeface="Garamond"/>
                <a:cs typeface="Garamond"/>
              </a:rPr>
              <a:t>&gt;:&lt;</a:t>
            </a:r>
            <a:r>
              <a:rPr sz="2000" i="1" dirty="0">
                <a:latin typeface="Garamond"/>
                <a:cs typeface="Garamond"/>
              </a:rPr>
              <a:t>port-number</a:t>
            </a:r>
            <a:r>
              <a:rPr sz="2000" dirty="0">
                <a:latin typeface="Garamond"/>
                <a:cs typeface="Garamond"/>
              </a:rPr>
              <a:t>&gt;/libs/granite/backup/content/admin.html</a:t>
            </a:r>
            <a:endParaRPr sz="2000">
              <a:latin typeface="Garamond"/>
              <a:cs typeface="Garamond"/>
            </a:endParaRPr>
          </a:p>
          <a:p>
            <a:pPr marL="194945" marR="231140" indent="-182880">
              <a:lnSpc>
                <a:spcPts val="2590"/>
              </a:lnSpc>
              <a:spcBef>
                <a:spcPts val="59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A file </a:t>
            </a:r>
            <a:r>
              <a:rPr sz="2400" spc="-10" dirty="0">
                <a:latin typeface="Garamond"/>
                <a:cs typeface="Garamond"/>
              </a:rPr>
              <a:t>named backupInProgress.txt </a:t>
            </a:r>
            <a:r>
              <a:rPr sz="2400" spc="-5" dirty="0">
                <a:latin typeface="Garamond"/>
                <a:cs typeface="Garamond"/>
              </a:rPr>
              <a:t>will </a:t>
            </a:r>
            <a:r>
              <a:rPr sz="2400" dirty="0">
                <a:latin typeface="Garamond"/>
                <a:cs typeface="Garamond"/>
              </a:rPr>
              <a:t>be </a:t>
            </a:r>
            <a:r>
              <a:rPr sz="2400" spc="-10" dirty="0">
                <a:latin typeface="Garamond"/>
                <a:cs typeface="Garamond"/>
              </a:rPr>
              <a:t>present </a:t>
            </a:r>
            <a:r>
              <a:rPr sz="2400" spc="-5" dirty="0">
                <a:latin typeface="Garamond"/>
                <a:cs typeface="Garamond"/>
              </a:rPr>
              <a:t>at </a:t>
            </a:r>
            <a:r>
              <a:rPr sz="2400" spc="-1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target  </a:t>
            </a:r>
            <a:r>
              <a:rPr sz="2400" spc="-5" dirty="0">
                <a:latin typeface="Garamond"/>
                <a:cs typeface="Garamond"/>
              </a:rPr>
              <a:t>path </a:t>
            </a:r>
            <a:r>
              <a:rPr sz="2400" dirty="0">
                <a:latin typeface="Garamond"/>
                <a:cs typeface="Garamond"/>
              </a:rPr>
              <a:t>till the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5" dirty="0">
                <a:latin typeface="Garamond"/>
                <a:cs typeface="Garamond"/>
              </a:rPr>
              <a:t>gets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completed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562927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Online </a:t>
            </a:r>
            <a:r>
              <a:rPr spc="-95" dirty="0"/>
              <a:t>backup </a:t>
            </a:r>
            <a:r>
              <a:rPr spc="-5" dirty="0"/>
              <a:t>– </a:t>
            </a:r>
            <a:r>
              <a:rPr spc="-85" dirty="0"/>
              <a:t>Other</a:t>
            </a:r>
            <a:r>
              <a:rPr spc="-700" dirty="0"/>
              <a:t> </a:t>
            </a:r>
            <a:r>
              <a:rPr spc="-85" dirty="0"/>
              <a:t>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379579"/>
            <a:ext cx="8017509" cy="4507003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95580" indent="-182880">
              <a:spcBef>
                <a:spcPts val="70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When </a:t>
            </a:r>
            <a:r>
              <a:rPr sz="2400" spc="-5" dirty="0">
                <a:latin typeface="Garamond"/>
                <a:cs typeface="Garamond"/>
              </a:rPr>
              <a:t>creating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dirty="0">
                <a:latin typeface="Garamond"/>
                <a:cs typeface="Garamond"/>
              </a:rPr>
              <a:t>to a</a:t>
            </a:r>
            <a:r>
              <a:rPr sz="2400" spc="5" dirty="0">
                <a:latin typeface="Garamond"/>
                <a:cs typeface="Garamond"/>
              </a:rPr>
              <a:t> directory</a:t>
            </a:r>
            <a:endParaRPr sz="2400">
              <a:latin typeface="Garamond"/>
              <a:cs typeface="Garamond"/>
            </a:endParaRPr>
          </a:p>
          <a:p>
            <a:pPr marL="469900" marR="146685" lvl="1" indent="-183515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20" dirty="0">
                <a:latin typeface="Garamond"/>
                <a:cs typeface="Garamond"/>
              </a:rPr>
              <a:t>Taking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backup </a:t>
            </a:r>
            <a:r>
              <a:rPr sz="2000" dirty="0">
                <a:latin typeface="Garamond"/>
                <a:cs typeface="Garamond"/>
              </a:rPr>
              <a:t>to the same </a:t>
            </a:r>
            <a:r>
              <a:rPr sz="2000" spc="5" dirty="0">
                <a:latin typeface="Garamond"/>
                <a:cs typeface="Garamond"/>
              </a:rPr>
              <a:t>directory </a:t>
            </a:r>
            <a:r>
              <a:rPr sz="2000" dirty="0">
                <a:latin typeface="Garamond"/>
                <a:cs typeface="Garamond"/>
              </a:rPr>
              <a:t>where the </a:t>
            </a:r>
            <a:r>
              <a:rPr sz="2000" spc="-5" dirty="0">
                <a:latin typeface="Garamond"/>
                <a:cs typeface="Garamond"/>
              </a:rPr>
              <a:t>previous backup </a:t>
            </a:r>
            <a:r>
              <a:rPr sz="2000" dirty="0">
                <a:latin typeface="Garamond"/>
                <a:cs typeface="Garamond"/>
              </a:rPr>
              <a:t>is </a:t>
            </a:r>
            <a:r>
              <a:rPr sz="2000" spc="-5" dirty="0">
                <a:latin typeface="Garamond"/>
                <a:cs typeface="Garamond"/>
              </a:rPr>
              <a:t>kept  </a:t>
            </a:r>
            <a:r>
              <a:rPr sz="2000" dirty="0">
                <a:latin typeface="Garamond"/>
                <a:cs typeface="Garamond"/>
              </a:rPr>
              <a:t>copies </a:t>
            </a:r>
            <a:r>
              <a:rPr sz="2000" spc="-5" dirty="0">
                <a:latin typeface="Garamond"/>
                <a:cs typeface="Garamond"/>
              </a:rPr>
              <a:t>only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differential. </a:t>
            </a:r>
            <a:r>
              <a:rPr sz="2000" spc="5" dirty="0">
                <a:latin typeface="Garamond"/>
                <a:cs typeface="Garamond"/>
              </a:rPr>
              <a:t>This </a:t>
            </a:r>
            <a:r>
              <a:rPr sz="2000" spc="-5" dirty="0">
                <a:latin typeface="Garamond"/>
                <a:cs typeface="Garamond"/>
              </a:rPr>
              <a:t>significantly </a:t>
            </a:r>
            <a:r>
              <a:rPr sz="2000" spc="-10" dirty="0">
                <a:latin typeface="Garamond"/>
                <a:cs typeface="Garamond"/>
              </a:rPr>
              <a:t>improves</a:t>
            </a:r>
            <a:r>
              <a:rPr sz="2000" spc="70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performance</a:t>
            </a:r>
            <a:endParaRPr sz="2000">
              <a:latin typeface="Garamond"/>
              <a:cs typeface="Garamond"/>
            </a:endParaRPr>
          </a:p>
          <a:p>
            <a:pPr marL="195580" indent="-182880">
              <a:spcBef>
                <a:spcPts val="55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Do </a:t>
            </a:r>
            <a:r>
              <a:rPr sz="2400" spc="-5" dirty="0">
                <a:latin typeface="Garamond"/>
                <a:cs typeface="Garamond"/>
              </a:rPr>
              <a:t>not </a:t>
            </a:r>
            <a:r>
              <a:rPr sz="2400" dirty="0">
                <a:latin typeface="Garamond"/>
                <a:cs typeface="Garamond"/>
              </a:rPr>
              <a:t>use </a:t>
            </a:r>
            <a:r>
              <a:rPr sz="2400" spc="-5" dirty="0">
                <a:latin typeface="Garamond"/>
                <a:cs typeface="Garamond"/>
              </a:rPr>
              <a:t>the zip </a:t>
            </a:r>
            <a:r>
              <a:rPr sz="2400" spc="10" dirty="0">
                <a:latin typeface="Garamond"/>
                <a:cs typeface="Garamond"/>
              </a:rPr>
              <a:t>format </a:t>
            </a:r>
            <a:r>
              <a:rPr sz="2400" dirty="0">
                <a:latin typeface="Garamond"/>
                <a:cs typeface="Garamond"/>
              </a:rPr>
              <a:t>for</a:t>
            </a:r>
            <a:r>
              <a:rPr sz="2400" spc="-15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backup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Requires </a:t>
            </a:r>
            <a:r>
              <a:rPr sz="2000" dirty="0">
                <a:latin typeface="Garamond"/>
                <a:cs typeface="Garamond"/>
              </a:rPr>
              <a:t>twice the space needed for </a:t>
            </a:r>
            <a:r>
              <a:rPr sz="2000" spc="10" dirty="0">
                <a:latin typeface="Garamond"/>
                <a:cs typeface="Garamond"/>
              </a:rPr>
              <a:t>directory </a:t>
            </a:r>
            <a:r>
              <a:rPr sz="2000" spc="-5" dirty="0">
                <a:latin typeface="Garamond"/>
                <a:cs typeface="Garamond"/>
              </a:rPr>
              <a:t>backup while </a:t>
            </a:r>
            <a:r>
              <a:rPr sz="2000" dirty="0">
                <a:latin typeface="Garamond"/>
                <a:cs typeface="Garamond"/>
              </a:rPr>
              <a:t>in</a:t>
            </a:r>
            <a:r>
              <a:rPr sz="2000" spc="-65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progress</a:t>
            </a:r>
            <a:endParaRPr sz="2000">
              <a:latin typeface="Garamond"/>
              <a:cs typeface="Garamond"/>
            </a:endParaRPr>
          </a:p>
          <a:p>
            <a:pPr marL="469900" marR="231775" lvl="1" indent="-183515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10" dirty="0">
                <a:latin typeface="Garamond"/>
                <a:cs typeface="Garamond"/>
              </a:rPr>
              <a:t>The </a:t>
            </a:r>
            <a:r>
              <a:rPr sz="2000" dirty="0">
                <a:latin typeface="Garamond"/>
                <a:cs typeface="Garamond"/>
              </a:rPr>
              <a:t>compression </a:t>
            </a:r>
            <a:r>
              <a:rPr sz="2000" spc="5" dirty="0">
                <a:latin typeface="Garamond"/>
                <a:cs typeface="Garamond"/>
              </a:rPr>
              <a:t>step </a:t>
            </a:r>
            <a:r>
              <a:rPr sz="2000" dirty="0">
                <a:latin typeface="Garamond"/>
                <a:cs typeface="Garamond"/>
              </a:rPr>
              <a:t>impacts the </a:t>
            </a:r>
            <a:r>
              <a:rPr sz="2000" spc="5" dirty="0">
                <a:latin typeface="Garamond"/>
                <a:cs typeface="Garamond"/>
              </a:rPr>
              <a:t>performance </a:t>
            </a:r>
            <a:r>
              <a:rPr sz="2000" spc="-5" dirty="0">
                <a:latin typeface="Garamond"/>
                <a:cs typeface="Garamond"/>
              </a:rPr>
              <a:t>of </a:t>
            </a:r>
            <a:r>
              <a:rPr sz="2000" dirty="0">
                <a:latin typeface="Garamond"/>
                <a:cs typeface="Garamond"/>
              </a:rPr>
              <a:t>AEM </a:t>
            </a:r>
            <a:r>
              <a:rPr sz="2000" spc="-5" dirty="0">
                <a:latin typeface="Garamond"/>
                <a:cs typeface="Garamond"/>
              </a:rPr>
              <a:t>and takes </a:t>
            </a:r>
            <a:r>
              <a:rPr sz="2000" spc="5" dirty="0">
                <a:latin typeface="Garamond"/>
                <a:cs typeface="Garamond"/>
              </a:rPr>
              <a:t>longer  </a:t>
            </a:r>
            <a:r>
              <a:rPr sz="2000" dirty="0">
                <a:latin typeface="Garamond"/>
                <a:cs typeface="Garamond"/>
              </a:rPr>
              <a:t>time to </a:t>
            </a:r>
            <a:r>
              <a:rPr sz="2000" spc="-5" dirty="0">
                <a:latin typeface="Garamond"/>
                <a:cs typeface="Garamond"/>
              </a:rPr>
              <a:t>complete </a:t>
            </a:r>
            <a:r>
              <a:rPr sz="2000" dirty="0">
                <a:latin typeface="Garamond"/>
                <a:cs typeface="Garamond"/>
              </a:rPr>
              <a:t>(use </a:t>
            </a:r>
            <a:r>
              <a:rPr sz="2000" spc="5" dirty="0">
                <a:latin typeface="Garamond"/>
                <a:cs typeface="Garamond"/>
              </a:rPr>
              <a:t>external </a:t>
            </a:r>
            <a:r>
              <a:rPr sz="2000" dirty="0">
                <a:latin typeface="Garamond"/>
                <a:cs typeface="Garamond"/>
              </a:rPr>
              <a:t>compression tool if</a:t>
            </a:r>
            <a:r>
              <a:rPr sz="2000" spc="225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needed)</a:t>
            </a:r>
            <a:endParaRPr sz="2000">
              <a:latin typeface="Garamond"/>
              <a:cs typeface="Garamond"/>
            </a:endParaRPr>
          </a:p>
          <a:p>
            <a:pPr marL="469900" marR="5080" lvl="1" indent="-183515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Does </a:t>
            </a:r>
            <a:r>
              <a:rPr sz="2000" spc="-5" dirty="0">
                <a:latin typeface="Garamond"/>
                <a:cs typeface="Garamond"/>
              </a:rPr>
              <a:t>not take advantage of </a:t>
            </a:r>
            <a:r>
              <a:rPr sz="2000" dirty="0">
                <a:latin typeface="Garamond"/>
                <a:cs typeface="Garamond"/>
              </a:rPr>
              <a:t>differential </a:t>
            </a:r>
            <a:r>
              <a:rPr sz="2000" spc="-35" dirty="0">
                <a:latin typeface="Garamond"/>
                <a:cs typeface="Garamond"/>
              </a:rPr>
              <a:t>copy, </a:t>
            </a:r>
            <a:r>
              <a:rPr sz="2000" spc="-5" dirty="0">
                <a:latin typeface="Garamond"/>
                <a:cs typeface="Garamond"/>
              </a:rPr>
              <a:t>when online backup </a:t>
            </a:r>
            <a:r>
              <a:rPr sz="2000" dirty="0">
                <a:latin typeface="Garamond"/>
                <a:cs typeface="Garamond"/>
              </a:rPr>
              <a:t>is </a:t>
            </a:r>
            <a:r>
              <a:rPr sz="2000" spc="-5" dirty="0">
                <a:latin typeface="Garamond"/>
                <a:cs typeface="Garamond"/>
              </a:rPr>
              <a:t>done </a:t>
            </a:r>
            <a:r>
              <a:rPr sz="2000" dirty="0">
                <a:latin typeface="Garamond"/>
                <a:cs typeface="Garamond"/>
              </a:rPr>
              <a:t>to  the same</a:t>
            </a:r>
            <a:r>
              <a:rPr sz="2000" spc="-15" dirty="0">
                <a:latin typeface="Garamond"/>
                <a:cs typeface="Garamond"/>
              </a:rPr>
              <a:t> </a:t>
            </a:r>
            <a:r>
              <a:rPr sz="2000" spc="-5" dirty="0">
                <a:latin typeface="Garamond"/>
                <a:cs typeface="Garamond"/>
              </a:rPr>
              <a:t>path</a:t>
            </a:r>
            <a:endParaRPr sz="2000">
              <a:latin typeface="Garamond"/>
              <a:cs typeface="Garamond"/>
            </a:endParaRPr>
          </a:p>
          <a:p>
            <a:pPr marL="195580" indent="-182880">
              <a:spcBef>
                <a:spcPts val="55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-5" dirty="0">
                <a:latin typeface="Garamond"/>
                <a:cs typeface="Garamond"/>
              </a:rPr>
              <a:t>specific</a:t>
            </a:r>
            <a:r>
              <a:rPr sz="2400" spc="15" dirty="0">
                <a:latin typeface="Garamond"/>
                <a:cs typeface="Garamond"/>
              </a:rPr>
              <a:t> </a:t>
            </a:r>
            <a:r>
              <a:rPr sz="2400" spc="5" dirty="0">
                <a:latin typeface="Garamond"/>
                <a:cs typeface="Garamond"/>
              </a:rPr>
              <a:t>directory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Specify the source </a:t>
            </a:r>
            <a:r>
              <a:rPr sz="2000" spc="-5" dirty="0">
                <a:latin typeface="Garamond"/>
                <a:cs typeface="Garamond"/>
              </a:rPr>
              <a:t>path </a:t>
            </a:r>
            <a:r>
              <a:rPr sz="2000" dirty="0">
                <a:latin typeface="Garamond"/>
                <a:cs typeface="Garamond"/>
              </a:rPr>
              <a:t>to </a:t>
            </a:r>
            <a:r>
              <a:rPr sz="2000" spc="-5" dirty="0">
                <a:latin typeface="Garamond"/>
                <a:cs typeface="Garamond"/>
              </a:rPr>
              <a:t>take backup of </a:t>
            </a:r>
            <a:r>
              <a:rPr sz="2000" dirty="0">
                <a:latin typeface="Garamond"/>
                <a:cs typeface="Garamond"/>
              </a:rPr>
              <a:t>a specific </a:t>
            </a:r>
            <a:r>
              <a:rPr sz="2000" spc="5" dirty="0">
                <a:latin typeface="Garamond"/>
                <a:cs typeface="Garamond"/>
              </a:rPr>
              <a:t>directory </a:t>
            </a:r>
            <a:r>
              <a:rPr sz="2000" dirty="0">
                <a:latin typeface="Garamond"/>
                <a:cs typeface="Garamond"/>
              </a:rPr>
              <a:t>under</a:t>
            </a:r>
            <a:r>
              <a:rPr sz="2000" spc="-265" dirty="0">
                <a:latin typeface="Garamond"/>
                <a:cs typeface="Garamond"/>
              </a:rPr>
              <a:t> </a:t>
            </a:r>
            <a:r>
              <a:rPr sz="2000" spc="-5" dirty="0">
                <a:latin typeface="Garamond"/>
                <a:cs typeface="Garamond"/>
              </a:rPr>
              <a:t>AEM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Can be leveraged to </a:t>
            </a:r>
            <a:r>
              <a:rPr sz="2000" spc="-5" dirty="0">
                <a:latin typeface="Garamond"/>
                <a:cs typeface="Garamond"/>
              </a:rPr>
              <a:t>take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backup </a:t>
            </a:r>
            <a:r>
              <a:rPr sz="2000" dirty="0">
                <a:latin typeface="Garamond"/>
                <a:cs typeface="Garamond"/>
              </a:rPr>
              <a:t>of the nodestore </a:t>
            </a:r>
            <a:r>
              <a:rPr sz="2000" spc="-5" dirty="0">
                <a:latin typeface="Garamond"/>
                <a:cs typeface="Garamond"/>
              </a:rPr>
              <a:t>more</a:t>
            </a:r>
            <a:r>
              <a:rPr sz="2000" spc="-295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frequently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3367404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Other</a:t>
            </a:r>
            <a:r>
              <a:rPr spc="-265" dirty="0"/>
              <a:t> </a:t>
            </a:r>
            <a:r>
              <a:rPr spc="-100" dirty="0"/>
              <a:t>approaches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379579"/>
            <a:ext cx="8095615" cy="496887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95580" indent="-182880">
              <a:spcBef>
                <a:spcPts val="70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30" dirty="0">
                <a:latin typeface="Garamond"/>
                <a:cs typeface="Garamond"/>
              </a:rPr>
              <a:t>Don’t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5" dirty="0">
                <a:latin typeface="Garamond"/>
                <a:cs typeface="Garamond"/>
              </a:rPr>
              <a:t>primary </a:t>
            </a:r>
            <a:r>
              <a:rPr sz="2400" spc="-20" dirty="0">
                <a:latin typeface="Garamond"/>
                <a:cs typeface="Garamond"/>
              </a:rPr>
              <a:t>author.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10" dirty="0">
                <a:latin typeface="Garamond"/>
                <a:cs typeface="Garamond"/>
              </a:rPr>
              <a:t>standby</a:t>
            </a:r>
            <a:r>
              <a:rPr sz="2400" spc="9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instead</a:t>
            </a:r>
            <a:endParaRPr sz="2400">
              <a:latin typeface="Garamond"/>
              <a:cs typeface="Garamond"/>
            </a:endParaRPr>
          </a:p>
          <a:p>
            <a:pPr marL="469900" marR="563245" lvl="1" indent="-183515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Bringing </a:t>
            </a:r>
            <a:r>
              <a:rPr sz="2000" spc="-5" dirty="0">
                <a:latin typeface="Garamond"/>
                <a:cs typeface="Garamond"/>
              </a:rPr>
              <a:t>down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standby </a:t>
            </a:r>
            <a:r>
              <a:rPr sz="2000" dirty="0">
                <a:latin typeface="Garamond"/>
                <a:cs typeface="Garamond"/>
              </a:rPr>
              <a:t>does </a:t>
            </a:r>
            <a:r>
              <a:rPr sz="2000" spc="-5" dirty="0">
                <a:latin typeface="Garamond"/>
                <a:cs typeface="Garamond"/>
              </a:rPr>
              <a:t>not </a:t>
            </a:r>
            <a:r>
              <a:rPr sz="2000" dirty="0">
                <a:latin typeface="Garamond"/>
                <a:cs typeface="Garamond"/>
              </a:rPr>
              <a:t>impact the </a:t>
            </a:r>
            <a:r>
              <a:rPr sz="2000" spc="-10" dirty="0">
                <a:latin typeface="Garamond"/>
                <a:cs typeface="Garamond"/>
              </a:rPr>
              <a:t>availability </a:t>
            </a:r>
            <a:r>
              <a:rPr sz="2000" spc="-5" dirty="0">
                <a:latin typeface="Garamond"/>
                <a:cs typeface="Garamond"/>
              </a:rPr>
              <a:t>of </a:t>
            </a:r>
            <a:r>
              <a:rPr sz="2000" dirty="0">
                <a:latin typeface="Garamond"/>
                <a:cs typeface="Garamond"/>
              </a:rPr>
              <a:t>AEM for  </a:t>
            </a:r>
            <a:r>
              <a:rPr sz="2000" spc="-5" dirty="0">
                <a:latin typeface="Garamond"/>
                <a:cs typeface="Garamond"/>
              </a:rPr>
              <a:t>authoring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Perform offline </a:t>
            </a:r>
            <a:r>
              <a:rPr sz="2000" spc="-5" dirty="0">
                <a:latin typeface="Garamond"/>
                <a:cs typeface="Garamond"/>
              </a:rPr>
              <a:t>backup on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standby </a:t>
            </a:r>
            <a:r>
              <a:rPr sz="2000" dirty="0">
                <a:latin typeface="Garamond"/>
                <a:cs typeface="Garamond"/>
              </a:rPr>
              <a:t>instance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4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5" dirty="0">
                <a:latin typeface="Garamond"/>
                <a:cs typeface="Garamond"/>
              </a:rPr>
              <a:t>This </a:t>
            </a:r>
            <a:r>
              <a:rPr sz="2000" spc="-5" dirty="0">
                <a:latin typeface="Garamond"/>
                <a:cs typeface="Garamond"/>
              </a:rPr>
              <a:t>backup </a:t>
            </a:r>
            <a:r>
              <a:rPr sz="2000" dirty="0">
                <a:latin typeface="Garamond"/>
                <a:cs typeface="Garamond"/>
              </a:rPr>
              <a:t>can be used to restore the AEM instance as </a:t>
            </a:r>
            <a:r>
              <a:rPr sz="2000" spc="-15" dirty="0">
                <a:latin typeface="Garamond"/>
                <a:cs typeface="Garamond"/>
              </a:rPr>
              <a:t>primary. </a:t>
            </a:r>
            <a:r>
              <a:rPr sz="2000" spc="-10" dirty="0">
                <a:latin typeface="Garamond"/>
                <a:cs typeface="Garamond"/>
              </a:rPr>
              <a:t>Make</a:t>
            </a:r>
            <a:r>
              <a:rPr sz="2000" spc="-114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sure</a:t>
            </a:r>
            <a:endParaRPr sz="2000">
              <a:latin typeface="Garamond"/>
              <a:cs typeface="Garamond"/>
            </a:endParaRPr>
          </a:p>
          <a:p>
            <a:pPr marL="469900"/>
            <a:r>
              <a:rPr sz="2000" dirty="0">
                <a:latin typeface="Garamond"/>
                <a:cs typeface="Garamond"/>
              </a:rPr>
              <a:t>to do the configuration changes needed </a:t>
            </a:r>
            <a:r>
              <a:rPr sz="2000" spc="-5" dirty="0">
                <a:latin typeface="Garamond"/>
                <a:cs typeface="Garamond"/>
              </a:rPr>
              <a:t>before </a:t>
            </a:r>
            <a:r>
              <a:rPr sz="2000" spc="5" dirty="0">
                <a:latin typeface="Garamond"/>
                <a:cs typeface="Garamond"/>
              </a:rPr>
              <a:t>starting </a:t>
            </a:r>
            <a:r>
              <a:rPr sz="2000" dirty="0">
                <a:latin typeface="Garamond"/>
                <a:cs typeface="Garamond"/>
              </a:rPr>
              <a:t>it </a:t>
            </a:r>
            <a:r>
              <a:rPr sz="2000" spc="-5" dirty="0">
                <a:latin typeface="Garamond"/>
                <a:cs typeface="Garamond"/>
              </a:rPr>
              <a:t>as</a:t>
            </a:r>
            <a:r>
              <a:rPr sz="2000" spc="-40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primary</a:t>
            </a:r>
            <a:endParaRPr sz="2000">
              <a:latin typeface="Garamond"/>
              <a:cs typeface="Garamond"/>
            </a:endParaRPr>
          </a:p>
          <a:p>
            <a:pPr marL="195580" indent="-182880">
              <a:spcBef>
                <a:spcPts val="54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Do </a:t>
            </a:r>
            <a:r>
              <a:rPr sz="2400" spc="-5" dirty="0">
                <a:latin typeface="Garamond"/>
                <a:cs typeface="Garamond"/>
              </a:rPr>
              <a:t>not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publish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instance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Applicable </a:t>
            </a:r>
            <a:r>
              <a:rPr sz="2000" dirty="0">
                <a:latin typeface="Garamond"/>
                <a:cs typeface="Garamond"/>
              </a:rPr>
              <a:t>for smaller</a:t>
            </a:r>
            <a:r>
              <a:rPr sz="2000" spc="5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repositories</a:t>
            </a:r>
            <a:endParaRPr sz="2000">
              <a:latin typeface="Garamond"/>
              <a:cs typeface="Garamond"/>
            </a:endParaRPr>
          </a:p>
          <a:p>
            <a:pPr marL="469900" marR="128270" lvl="1" indent="-183515">
              <a:spcBef>
                <a:spcPts val="484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Backup only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author instance. </a:t>
            </a:r>
            <a:r>
              <a:rPr sz="2000" spc="-15" dirty="0">
                <a:latin typeface="Garamond"/>
                <a:cs typeface="Garamond"/>
              </a:rPr>
              <a:t>Reactivate </a:t>
            </a:r>
            <a:r>
              <a:rPr sz="2000" dirty="0">
                <a:latin typeface="Garamond"/>
                <a:cs typeface="Garamond"/>
              </a:rPr>
              <a:t>the content from the </a:t>
            </a:r>
            <a:r>
              <a:rPr sz="2000" spc="-5" dirty="0">
                <a:latin typeface="Garamond"/>
                <a:cs typeface="Garamond"/>
              </a:rPr>
              <a:t>author </a:t>
            </a:r>
            <a:r>
              <a:rPr sz="2000" dirty="0">
                <a:latin typeface="Garamond"/>
                <a:cs typeface="Garamond"/>
              </a:rPr>
              <a:t>the  restore content </a:t>
            </a:r>
            <a:r>
              <a:rPr sz="2000" spc="-5" dirty="0">
                <a:latin typeface="Garamond"/>
                <a:cs typeface="Garamond"/>
              </a:rPr>
              <a:t>onto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publish</a:t>
            </a:r>
            <a:r>
              <a:rPr sz="2000" dirty="0">
                <a:latin typeface="Garamond"/>
                <a:cs typeface="Garamond"/>
              </a:rPr>
              <a:t> instance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Note that this </a:t>
            </a:r>
            <a:r>
              <a:rPr sz="2000" spc="-15" dirty="0">
                <a:latin typeface="Garamond"/>
                <a:cs typeface="Garamond"/>
              </a:rPr>
              <a:t>would </a:t>
            </a:r>
            <a:r>
              <a:rPr sz="2000" spc="-5" dirty="0">
                <a:latin typeface="Garamond"/>
                <a:cs typeface="Garamond"/>
              </a:rPr>
              <a:t>add </a:t>
            </a:r>
            <a:r>
              <a:rPr sz="2000" dirty="0">
                <a:latin typeface="Garamond"/>
                <a:cs typeface="Garamond"/>
              </a:rPr>
              <a:t>a </a:t>
            </a:r>
            <a:r>
              <a:rPr sz="2000" spc="-5" dirty="0">
                <a:latin typeface="Garamond"/>
                <a:cs typeface="Garamond"/>
              </a:rPr>
              <a:t>delay </a:t>
            </a:r>
            <a:r>
              <a:rPr sz="2000" dirty="0">
                <a:latin typeface="Garamond"/>
                <a:cs typeface="Garamond"/>
              </a:rPr>
              <a:t>to the time needed to restore the</a:t>
            </a:r>
            <a:r>
              <a:rPr sz="2000" spc="-15" dirty="0">
                <a:latin typeface="Garamond"/>
                <a:cs typeface="Garamond"/>
              </a:rPr>
              <a:t> </a:t>
            </a:r>
            <a:r>
              <a:rPr sz="2000" spc="-5" dirty="0">
                <a:latin typeface="Garamond"/>
                <a:cs typeface="Garamond"/>
              </a:rPr>
              <a:t>publish</a:t>
            </a:r>
            <a:endParaRPr sz="2000">
              <a:latin typeface="Garamond"/>
              <a:cs typeface="Garamond"/>
            </a:endParaRPr>
          </a:p>
          <a:p>
            <a:pPr marL="469900"/>
            <a:r>
              <a:rPr sz="2000" spc="5" dirty="0">
                <a:latin typeface="Garamond"/>
                <a:cs typeface="Garamond"/>
              </a:rPr>
              <a:t>servers</a:t>
            </a:r>
            <a:endParaRPr sz="2000">
              <a:latin typeface="Garamond"/>
              <a:cs typeface="Garamond"/>
            </a:endParaRPr>
          </a:p>
          <a:p>
            <a:pPr marL="786130">
              <a:spcBef>
                <a:spcPts val="1220"/>
              </a:spcBef>
            </a:pPr>
            <a:r>
              <a:rPr sz="1600" spc="-5" dirty="0">
                <a:latin typeface="Garamond"/>
                <a:cs typeface="Garamond"/>
              </a:rPr>
              <a:t>Other </a:t>
            </a:r>
            <a:r>
              <a:rPr sz="1600" spc="-10" dirty="0">
                <a:latin typeface="Garamond"/>
                <a:cs typeface="Garamond"/>
              </a:rPr>
              <a:t>aspects </a:t>
            </a:r>
            <a:r>
              <a:rPr sz="1600" spc="-5" dirty="0">
                <a:latin typeface="Garamond"/>
                <a:cs typeface="Garamond"/>
              </a:rPr>
              <a:t>of the </a:t>
            </a:r>
            <a:r>
              <a:rPr sz="1600" spc="-15" dirty="0">
                <a:latin typeface="Garamond"/>
                <a:cs typeface="Garamond"/>
              </a:rPr>
              <a:t>backup like </a:t>
            </a:r>
            <a:r>
              <a:rPr sz="1600" spc="-20" dirty="0">
                <a:latin typeface="Garamond"/>
                <a:cs typeface="Garamond"/>
              </a:rPr>
              <a:t>frequency, </a:t>
            </a:r>
            <a:r>
              <a:rPr sz="1600" spc="-10" dirty="0">
                <a:latin typeface="Garamond"/>
                <a:cs typeface="Garamond"/>
              </a:rPr>
              <a:t>rotation </a:t>
            </a:r>
            <a:r>
              <a:rPr sz="1600" spc="-30" dirty="0">
                <a:latin typeface="Garamond"/>
                <a:cs typeface="Garamond"/>
              </a:rPr>
              <a:t>policy, </a:t>
            </a:r>
            <a:r>
              <a:rPr sz="1600" spc="-5" dirty="0">
                <a:latin typeface="Garamond"/>
                <a:cs typeface="Garamond"/>
              </a:rPr>
              <a:t>storage </a:t>
            </a:r>
            <a:r>
              <a:rPr sz="1600" spc="-30" dirty="0">
                <a:latin typeface="Garamond"/>
                <a:cs typeface="Garamond"/>
              </a:rPr>
              <a:t>policy, </a:t>
            </a:r>
            <a:r>
              <a:rPr sz="1600" spc="-15" dirty="0">
                <a:latin typeface="Garamond"/>
                <a:cs typeface="Garamond"/>
              </a:rPr>
              <a:t>etc., </a:t>
            </a:r>
            <a:r>
              <a:rPr sz="1600" spc="-5" dirty="0">
                <a:latin typeface="Garamond"/>
                <a:cs typeface="Garamond"/>
              </a:rPr>
              <a:t>are same as</a:t>
            </a:r>
            <a:r>
              <a:rPr sz="1600" spc="160" dirty="0">
                <a:latin typeface="Garamond"/>
                <a:cs typeface="Garamond"/>
              </a:rPr>
              <a:t> </a:t>
            </a:r>
            <a:r>
              <a:rPr sz="1600" spc="-10" dirty="0">
                <a:latin typeface="Garamond"/>
                <a:cs typeface="Garamond"/>
              </a:rPr>
              <a:t>in</a:t>
            </a:r>
            <a:endParaRPr sz="1600">
              <a:latin typeface="Garamond"/>
              <a:cs typeface="Garamond"/>
            </a:endParaRPr>
          </a:p>
          <a:p>
            <a:pPr marL="786130"/>
            <a:r>
              <a:rPr sz="1600" spc="-5" dirty="0">
                <a:latin typeface="Garamond"/>
                <a:cs typeface="Garamond"/>
              </a:rPr>
              <a:t>a standard </a:t>
            </a:r>
            <a:r>
              <a:rPr sz="1600" spc="-10" dirty="0">
                <a:latin typeface="Garamond"/>
                <a:cs typeface="Garamond"/>
              </a:rPr>
              <a:t>backup</a:t>
            </a:r>
            <a:r>
              <a:rPr sz="1600" spc="15" dirty="0">
                <a:latin typeface="Garamond"/>
                <a:cs typeface="Garamond"/>
              </a:rPr>
              <a:t> </a:t>
            </a:r>
            <a:r>
              <a:rPr sz="1600" spc="-10" dirty="0">
                <a:latin typeface="Garamond"/>
                <a:cs typeface="Garamond"/>
              </a:rPr>
              <a:t>process</a:t>
            </a:r>
            <a:endParaRPr sz="16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88" y="5892318"/>
            <a:ext cx="240385" cy="228117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3398521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650"/>
                </a:lnTo>
              </a:path>
            </a:pathLst>
          </a:custGeom>
          <a:ln w="19050">
            <a:solidFill>
              <a:srgbClr val="636B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8540" y="2363215"/>
            <a:ext cx="4400550" cy="8483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50" dirty="0"/>
              <a:t>COMPACTION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2288541" y="3453156"/>
            <a:ext cx="3950335" cy="189346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5600" indent="-343535">
              <a:spcBef>
                <a:spcPts val="36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15" dirty="0">
                <a:solidFill>
                  <a:srgbClr val="404040"/>
                </a:solidFill>
                <a:latin typeface="Garamond"/>
                <a:cs typeface="Garamond"/>
              </a:rPr>
              <a:t>Why</a:t>
            </a:r>
            <a:r>
              <a:rPr sz="2200" spc="-5" dirty="0">
                <a:solidFill>
                  <a:srgbClr val="404040"/>
                </a:solidFill>
                <a:latin typeface="Garamond"/>
                <a:cs typeface="Garamond"/>
              </a:rPr>
              <a:t> compaction</a:t>
            </a:r>
            <a:endParaRPr sz="2200">
              <a:latin typeface="Garamond"/>
              <a:cs typeface="Garamond"/>
            </a:endParaRPr>
          </a:p>
          <a:p>
            <a:pPr marL="355600" indent="-343535">
              <a:spcBef>
                <a:spcPts val="26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Online</a:t>
            </a:r>
            <a:r>
              <a:rPr sz="2200" spc="-5" dirty="0">
                <a:solidFill>
                  <a:srgbClr val="404040"/>
                </a:solidFill>
                <a:latin typeface="Garamond"/>
                <a:cs typeface="Garamond"/>
              </a:rPr>
              <a:t> compaction</a:t>
            </a:r>
            <a:endParaRPr sz="2200">
              <a:latin typeface="Garamond"/>
              <a:cs typeface="Garamond"/>
            </a:endParaRPr>
          </a:p>
          <a:p>
            <a:pPr marL="355600" indent="-343535">
              <a:spcBef>
                <a:spcPts val="27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dirty="0">
                <a:solidFill>
                  <a:srgbClr val="404040"/>
                </a:solidFill>
                <a:latin typeface="Garamond"/>
                <a:cs typeface="Garamond"/>
              </a:rPr>
              <a:t>Offline</a:t>
            </a:r>
            <a:r>
              <a:rPr sz="2200" spc="1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compaction</a:t>
            </a:r>
            <a:endParaRPr sz="2200">
              <a:latin typeface="Garamond"/>
              <a:cs typeface="Garamond"/>
            </a:endParaRPr>
          </a:p>
          <a:p>
            <a:pPr marL="355600" indent="-343535">
              <a:spcBef>
                <a:spcPts val="26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Datastore</a:t>
            </a:r>
            <a:r>
              <a:rPr sz="2200" spc="3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cleanup</a:t>
            </a:r>
            <a:endParaRPr sz="2200">
              <a:latin typeface="Garamond"/>
              <a:cs typeface="Garamond"/>
            </a:endParaRPr>
          </a:p>
          <a:p>
            <a:pPr marL="355600" indent="-343535">
              <a:spcBef>
                <a:spcPts val="26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Compacting </a:t>
            </a:r>
            <a:r>
              <a:rPr sz="2200" spc="-5" dirty="0">
                <a:solidFill>
                  <a:srgbClr val="404040"/>
                </a:solidFill>
                <a:latin typeface="Garamond"/>
                <a:cs typeface="Garamond"/>
              </a:rPr>
              <a:t>the </a:t>
            </a: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standby</a:t>
            </a:r>
            <a:r>
              <a:rPr sz="2200" spc="4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Garamond"/>
                <a:cs typeface="Garamond"/>
              </a:rPr>
              <a:t>instance</a:t>
            </a:r>
            <a:endParaRPr sz="2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322389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Why</a:t>
            </a:r>
            <a:r>
              <a:rPr spc="-280" dirty="0"/>
              <a:t> </a:t>
            </a:r>
            <a:r>
              <a:rPr spc="-95" dirty="0"/>
              <a:t>compaction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535938"/>
            <a:ext cx="7721600" cy="4756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5080" indent="-182880">
              <a:spcBef>
                <a:spcPts val="9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10" dirty="0">
                <a:latin typeface="Garamond"/>
                <a:cs typeface="Garamond"/>
              </a:rPr>
              <a:t>Content </a:t>
            </a:r>
            <a:r>
              <a:rPr sz="2200" spc="-5" dirty="0">
                <a:latin typeface="Garamond"/>
                <a:cs typeface="Garamond"/>
              </a:rPr>
              <a:t>in </a:t>
            </a:r>
            <a:r>
              <a:rPr sz="2200" spc="-10" dirty="0">
                <a:latin typeface="Garamond"/>
                <a:cs typeface="Garamond"/>
              </a:rPr>
              <a:t>AEM </a:t>
            </a:r>
            <a:r>
              <a:rPr sz="2200" spc="-5" dirty="0">
                <a:latin typeface="Garamond"/>
                <a:cs typeface="Garamond"/>
              </a:rPr>
              <a:t>is </a:t>
            </a:r>
            <a:r>
              <a:rPr sz="2200" spc="-10" dirty="0">
                <a:latin typeface="Garamond"/>
                <a:cs typeface="Garamond"/>
              </a:rPr>
              <a:t>stored </a:t>
            </a:r>
            <a:r>
              <a:rPr sz="2200" spc="-5" dirty="0">
                <a:latin typeface="Garamond"/>
                <a:cs typeface="Garamond"/>
              </a:rPr>
              <a:t>in </a:t>
            </a:r>
            <a:r>
              <a:rPr sz="2200" spc="-10" dirty="0">
                <a:latin typeface="Garamond"/>
                <a:cs typeface="Garamond"/>
              </a:rPr>
              <a:t>blocks </a:t>
            </a:r>
            <a:r>
              <a:rPr sz="2200" spc="-5" dirty="0">
                <a:latin typeface="Garamond"/>
                <a:cs typeface="Garamond"/>
              </a:rPr>
              <a:t>of storage called segments </a:t>
            </a:r>
            <a:r>
              <a:rPr sz="2200" spc="-10" dirty="0">
                <a:latin typeface="Garamond"/>
                <a:cs typeface="Garamond"/>
              </a:rPr>
              <a:t>which  </a:t>
            </a:r>
            <a:r>
              <a:rPr sz="2200" spc="-5" dirty="0">
                <a:latin typeface="Garamond"/>
                <a:cs typeface="Garamond"/>
              </a:rPr>
              <a:t>are </a:t>
            </a:r>
            <a:r>
              <a:rPr sz="2200" spc="-10" dirty="0">
                <a:latin typeface="Garamond"/>
                <a:cs typeface="Garamond"/>
              </a:rPr>
              <a:t>immutable</a:t>
            </a:r>
            <a:endParaRPr sz="2200">
              <a:latin typeface="Garamond"/>
              <a:cs typeface="Garamond"/>
            </a:endParaRPr>
          </a:p>
          <a:p>
            <a:pPr marL="194945" marR="300990" indent="-182880">
              <a:spcBef>
                <a:spcPts val="53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10" dirty="0">
                <a:latin typeface="Garamond"/>
                <a:cs typeface="Garamond"/>
              </a:rPr>
              <a:t>Modifying </a:t>
            </a:r>
            <a:r>
              <a:rPr sz="2200" spc="-5" dirty="0">
                <a:latin typeface="Garamond"/>
                <a:cs typeface="Garamond"/>
              </a:rPr>
              <a:t>or </a:t>
            </a:r>
            <a:r>
              <a:rPr sz="2200" spc="-15" dirty="0">
                <a:latin typeface="Garamond"/>
                <a:cs typeface="Garamond"/>
              </a:rPr>
              <a:t>even </a:t>
            </a:r>
            <a:r>
              <a:rPr sz="2200" spc="-5" dirty="0">
                <a:latin typeface="Garamond"/>
                <a:cs typeface="Garamond"/>
              </a:rPr>
              <a:t>deleting the </a:t>
            </a:r>
            <a:r>
              <a:rPr sz="2200" spc="-10" dirty="0">
                <a:latin typeface="Garamond"/>
                <a:cs typeface="Garamond"/>
              </a:rPr>
              <a:t>content </a:t>
            </a:r>
            <a:r>
              <a:rPr sz="2200" spc="-5" dirty="0">
                <a:latin typeface="Garamond"/>
                <a:cs typeface="Garamond"/>
              </a:rPr>
              <a:t>does </a:t>
            </a:r>
            <a:r>
              <a:rPr sz="2200" spc="-10" dirty="0">
                <a:latin typeface="Garamond"/>
                <a:cs typeface="Garamond"/>
              </a:rPr>
              <a:t>not </a:t>
            </a:r>
            <a:r>
              <a:rPr sz="2200" spc="-5" dirty="0">
                <a:latin typeface="Garamond"/>
                <a:cs typeface="Garamond"/>
              </a:rPr>
              <a:t>update or </a:t>
            </a:r>
            <a:r>
              <a:rPr sz="2200" spc="-20" dirty="0">
                <a:latin typeface="Garamond"/>
                <a:cs typeface="Garamond"/>
              </a:rPr>
              <a:t>remove  </a:t>
            </a:r>
            <a:r>
              <a:rPr sz="2200" spc="-5" dirty="0">
                <a:latin typeface="Garamond"/>
                <a:cs typeface="Garamond"/>
              </a:rPr>
              <a:t>elements from the existing </a:t>
            </a:r>
            <a:r>
              <a:rPr sz="2200" spc="-10" dirty="0">
                <a:latin typeface="Garamond"/>
                <a:cs typeface="Garamond"/>
              </a:rPr>
              <a:t>storage. </a:t>
            </a:r>
            <a:r>
              <a:rPr sz="2200" spc="-5" dirty="0">
                <a:latin typeface="Garamond"/>
                <a:cs typeface="Garamond"/>
              </a:rPr>
              <a:t>It creates </a:t>
            </a:r>
            <a:r>
              <a:rPr sz="2200" spc="-10" dirty="0">
                <a:latin typeface="Garamond"/>
                <a:cs typeface="Garamond"/>
              </a:rPr>
              <a:t>new </a:t>
            </a:r>
            <a:r>
              <a:rPr sz="2200" dirty="0">
                <a:latin typeface="Garamond"/>
                <a:cs typeface="Garamond"/>
              </a:rPr>
              <a:t>storage</a:t>
            </a:r>
            <a:r>
              <a:rPr sz="2200" spc="150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elements</a:t>
            </a:r>
            <a:endParaRPr sz="2200">
              <a:latin typeface="Garamond"/>
              <a:cs typeface="Garamond"/>
            </a:endParaRPr>
          </a:p>
          <a:p>
            <a:pPr marL="195580" indent="-182880">
              <a:spcBef>
                <a:spcPts val="53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5" dirty="0">
                <a:latin typeface="Garamond"/>
                <a:cs typeface="Garamond"/>
              </a:rPr>
              <a:t>Since the data is </a:t>
            </a:r>
            <a:r>
              <a:rPr sz="2200" spc="-15" dirty="0">
                <a:latin typeface="Garamond"/>
                <a:cs typeface="Garamond"/>
              </a:rPr>
              <a:t>never overwritten, </a:t>
            </a:r>
            <a:r>
              <a:rPr sz="2200" spc="-5" dirty="0">
                <a:latin typeface="Garamond"/>
                <a:cs typeface="Garamond"/>
              </a:rPr>
              <a:t>the disk </a:t>
            </a:r>
            <a:r>
              <a:rPr sz="2200" spc="5" dirty="0">
                <a:latin typeface="Garamond"/>
                <a:cs typeface="Garamond"/>
              </a:rPr>
              <a:t>usage </a:t>
            </a:r>
            <a:r>
              <a:rPr sz="2200" spc="-10" dirty="0">
                <a:latin typeface="Garamond"/>
                <a:cs typeface="Garamond"/>
              </a:rPr>
              <a:t>keeps</a:t>
            </a:r>
            <a:r>
              <a:rPr sz="2200" spc="125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increasing</a:t>
            </a:r>
            <a:endParaRPr sz="2200">
              <a:latin typeface="Garamond"/>
              <a:cs typeface="Garamond"/>
            </a:endParaRPr>
          </a:p>
          <a:p>
            <a:pPr marL="195580" indent="-182880">
              <a:spcBef>
                <a:spcPts val="53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10" dirty="0">
                <a:latin typeface="Garamond"/>
                <a:cs typeface="Garamond"/>
              </a:rPr>
              <a:t>AEM also </a:t>
            </a:r>
            <a:r>
              <a:rPr sz="2200" spc="-5" dirty="0">
                <a:latin typeface="Garamond"/>
                <a:cs typeface="Garamond"/>
              </a:rPr>
              <a:t>uses the </a:t>
            </a:r>
            <a:r>
              <a:rPr sz="2200" dirty="0">
                <a:latin typeface="Garamond"/>
                <a:cs typeface="Garamond"/>
              </a:rPr>
              <a:t>repository </a:t>
            </a:r>
            <a:r>
              <a:rPr sz="2200" spc="-5" dirty="0">
                <a:latin typeface="Garamond"/>
                <a:cs typeface="Garamond"/>
              </a:rPr>
              <a:t>as storage for </a:t>
            </a:r>
            <a:r>
              <a:rPr sz="2200" dirty="0">
                <a:latin typeface="Garamond"/>
                <a:cs typeface="Garamond"/>
              </a:rPr>
              <a:t>internal </a:t>
            </a:r>
            <a:r>
              <a:rPr sz="2200" spc="-10" dirty="0">
                <a:latin typeface="Garamond"/>
                <a:cs typeface="Garamond"/>
              </a:rPr>
              <a:t>activities</a:t>
            </a:r>
            <a:r>
              <a:rPr sz="2200" spc="180" dirty="0">
                <a:latin typeface="Garamond"/>
                <a:cs typeface="Garamond"/>
              </a:rPr>
              <a:t> </a:t>
            </a:r>
            <a:r>
              <a:rPr sz="2200" spc="-10" dirty="0">
                <a:latin typeface="Garamond"/>
                <a:cs typeface="Garamond"/>
              </a:rPr>
              <a:t>like</a:t>
            </a:r>
            <a:endParaRPr sz="22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spc="-10" dirty="0">
                <a:latin typeface="Garamond"/>
                <a:cs typeface="Garamond"/>
              </a:rPr>
              <a:t>Temporary </a:t>
            </a:r>
            <a:r>
              <a:rPr sz="1900" spc="-5" dirty="0">
                <a:latin typeface="Garamond"/>
                <a:cs typeface="Garamond"/>
              </a:rPr>
              <a:t>objects created during</a:t>
            </a:r>
            <a:r>
              <a:rPr sz="1900" spc="20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replication</a:t>
            </a:r>
            <a:endParaRPr sz="1900">
              <a:latin typeface="Garamond"/>
              <a:cs typeface="Garamond"/>
            </a:endParaRPr>
          </a:p>
          <a:p>
            <a:pPr marL="469900" lvl="1" indent="-184150">
              <a:spcBef>
                <a:spcPts val="459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spc="-10" dirty="0">
                <a:latin typeface="Garamond"/>
                <a:cs typeface="Garamond"/>
              </a:rPr>
              <a:t>Temporary </a:t>
            </a:r>
            <a:r>
              <a:rPr sz="1900" spc="-5" dirty="0">
                <a:latin typeface="Garamond"/>
                <a:cs typeface="Garamond"/>
              </a:rPr>
              <a:t>assets created during rendition</a:t>
            </a:r>
            <a:r>
              <a:rPr sz="1900" spc="25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generation</a:t>
            </a:r>
            <a:endParaRPr sz="1900">
              <a:latin typeface="Garamond"/>
              <a:cs typeface="Garamond"/>
            </a:endParaRPr>
          </a:p>
          <a:p>
            <a:pPr marL="469900" lvl="1" indent="-184150">
              <a:spcBef>
                <a:spcPts val="455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spc="-10" dirty="0">
                <a:latin typeface="Garamond"/>
                <a:cs typeface="Garamond"/>
              </a:rPr>
              <a:t>Temporary </a:t>
            </a:r>
            <a:r>
              <a:rPr sz="1900" spc="-5" dirty="0">
                <a:latin typeface="Garamond"/>
                <a:cs typeface="Garamond"/>
              </a:rPr>
              <a:t>packages </a:t>
            </a:r>
            <a:r>
              <a:rPr sz="1900" spc="-10" dirty="0">
                <a:latin typeface="Garamond"/>
                <a:cs typeface="Garamond"/>
              </a:rPr>
              <a:t>built </a:t>
            </a:r>
            <a:r>
              <a:rPr sz="1900" spc="-5" dirty="0">
                <a:latin typeface="Garamond"/>
                <a:cs typeface="Garamond"/>
              </a:rPr>
              <a:t>for download, </a:t>
            </a:r>
            <a:r>
              <a:rPr sz="1900" spc="-10" dirty="0">
                <a:latin typeface="Garamond"/>
                <a:cs typeface="Garamond"/>
              </a:rPr>
              <a:t>workflow </a:t>
            </a:r>
            <a:r>
              <a:rPr sz="1900" spc="-15" dirty="0">
                <a:latin typeface="Garamond"/>
                <a:cs typeface="Garamond"/>
              </a:rPr>
              <a:t>payloads,</a:t>
            </a:r>
            <a:r>
              <a:rPr sz="1900" spc="100" dirty="0">
                <a:latin typeface="Garamond"/>
                <a:cs typeface="Garamond"/>
              </a:rPr>
              <a:t> </a:t>
            </a:r>
            <a:r>
              <a:rPr sz="1900" spc="-15" dirty="0">
                <a:latin typeface="Garamond"/>
                <a:cs typeface="Garamond"/>
              </a:rPr>
              <a:t>etc.</a:t>
            </a:r>
            <a:endParaRPr sz="1900">
              <a:latin typeface="Garamond"/>
              <a:cs typeface="Garamond"/>
            </a:endParaRPr>
          </a:p>
          <a:p>
            <a:pPr marL="194945" marR="603885" indent="-182880">
              <a:spcBef>
                <a:spcPts val="50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15" dirty="0">
                <a:latin typeface="Garamond"/>
                <a:cs typeface="Garamond"/>
              </a:rPr>
              <a:t>Running </a:t>
            </a:r>
            <a:r>
              <a:rPr sz="2200" spc="-5" dirty="0">
                <a:latin typeface="Garamond"/>
                <a:cs typeface="Garamond"/>
              </a:rPr>
              <a:t>compaction </a:t>
            </a:r>
            <a:r>
              <a:rPr sz="2200" spc="-15" dirty="0">
                <a:latin typeface="Garamond"/>
                <a:cs typeface="Garamond"/>
              </a:rPr>
              <a:t>removes </a:t>
            </a:r>
            <a:r>
              <a:rPr sz="2200" spc="-5" dirty="0">
                <a:latin typeface="Garamond"/>
                <a:cs typeface="Garamond"/>
              </a:rPr>
              <a:t>these </a:t>
            </a:r>
            <a:r>
              <a:rPr sz="2200" spc="-10" dirty="0">
                <a:latin typeface="Garamond"/>
                <a:cs typeface="Garamond"/>
              </a:rPr>
              <a:t>unreferenced objects which  otherwise remains </a:t>
            </a:r>
            <a:r>
              <a:rPr sz="2200" spc="-5" dirty="0">
                <a:latin typeface="Garamond"/>
                <a:cs typeface="Garamond"/>
              </a:rPr>
              <a:t>in the</a:t>
            </a:r>
            <a:r>
              <a:rPr sz="2200" spc="60" dirty="0">
                <a:latin typeface="Garamond"/>
                <a:cs typeface="Garamond"/>
              </a:rPr>
              <a:t> </a:t>
            </a:r>
            <a:r>
              <a:rPr sz="2200" dirty="0">
                <a:latin typeface="Garamond"/>
                <a:cs typeface="Garamond"/>
              </a:rPr>
              <a:t>repository</a:t>
            </a:r>
            <a:endParaRPr sz="2200">
              <a:latin typeface="Garamond"/>
              <a:cs typeface="Garamond"/>
            </a:endParaRPr>
          </a:p>
          <a:p>
            <a:pPr marL="194945" marR="268605" indent="-182880">
              <a:spcBef>
                <a:spcPts val="53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5" dirty="0">
                <a:latin typeface="Garamond"/>
                <a:cs typeface="Garamond"/>
              </a:rPr>
              <a:t>It helps in reducing </a:t>
            </a:r>
            <a:r>
              <a:rPr sz="2200" spc="-10" dirty="0">
                <a:latin typeface="Garamond"/>
                <a:cs typeface="Garamond"/>
              </a:rPr>
              <a:t>space, </a:t>
            </a:r>
            <a:r>
              <a:rPr sz="2200" spc="-5" dirty="0">
                <a:latin typeface="Garamond"/>
                <a:cs typeface="Garamond"/>
              </a:rPr>
              <a:t>optimize </a:t>
            </a:r>
            <a:r>
              <a:rPr sz="2200" spc="-10" dirty="0">
                <a:latin typeface="Garamond"/>
                <a:cs typeface="Garamond"/>
              </a:rPr>
              <a:t>backup and </a:t>
            </a:r>
            <a:r>
              <a:rPr sz="2200" spc="-15" dirty="0">
                <a:latin typeface="Garamond"/>
                <a:cs typeface="Garamond"/>
              </a:rPr>
              <a:t>improve </a:t>
            </a:r>
            <a:r>
              <a:rPr sz="2200" spc="-5" dirty="0">
                <a:latin typeface="Garamond"/>
                <a:cs typeface="Garamond"/>
              </a:rPr>
              <a:t>filesystem  </a:t>
            </a:r>
            <a:r>
              <a:rPr sz="2200" spc="-10" dirty="0">
                <a:latin typeface="Garamond"/>
                <a:cs typeface="Garamond"/>
              </a:rPr>
              <a:t>maintenance</a:t>
            </a:r>
            <a:endParaRPr sz="2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362902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Online</a:t>
            </a:r>
            <a:r>
              <a:rPr spc="-260" dirty="0"/>
              <a:t> </a:t>
            </a:r>
            <a:r>
              <a:rPr spc="-95" dirty="0"/>
              <a:t>compaction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609167"/>
            <a:ext cx="8062595" cy="4817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spcBef>
                <a:spcPts val="10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00" dirty="0">
                <a:latin typeface="Garamond"/>
                <a:cs typeface="Garamond"/>
              </a:rPr>
              <a:t>We </a:t>
            </a:r>
            <a:r>
              <a:rPr sz="2400" spc="-10" dirty="0">
                <a:latin typeface="Garamond"/>
                <a:cs typeface="Garamond"/>
              </a:rPr>
              <a:t>can </a:t>
            </a:r>
            <a:r>
              <a:rPr sz="2400" spc="25" dirty="0">
                <a:latin typeface="Garamond"/>
                <a:cs typeface="Garamond"/>
              </a:rPr>
              <a:t>run </a:t>
            </a:r>
            <a:r>
              <a:rPr sz="2400" spc="-5" dirty="0">
                <a:latin typeface="Garamond"/>
                <a:cs typeface="Garamond"/>
              </a:rPr>
              <a:t>revision </a:t>
            </a:r>
            <a:r>
              <a:rPr sz="2400" dirty="0">
                <a:latin typeface="Garamond"/>
                <a:cs typeface="Garamond"/>
              </a:rPr>
              <a:t>GC to </a:t>
            </a:r>
            <a:r>
              <a:rPr sz="2400" spc="20" dirty="0">
                <a:latin typeface="Garamond"/>
                <a:cs typeface="Garamond"/>
              </a:rPr>
              <a:t>run </a:t>
            </a:r>
            <a:r>
              <a:rPr sz="2400" spc="-5" dirty="0">
                <a:latin typeface="Garamond"/>
                <a:cs typeface="Garamond"/>
              </a:rPr>
              <a:t>compaction when an</a:t>
            </a:r>
            <a:r>
              <a:rPr sz="2400" spc="5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AEM</a:t>
            </a:r>
            <a:endParaRPr sz="2400">
              <a:latin typeface="Garamond"/>
              <a:cs typeface="Garamond"/>
            </a:endParaRPr>
          </a:p>
          <a:p>
            <a:pPr marL="194945"/>
            <a:r>
              <a:rPr sz="2400" spc="-5" dirty="0">
                <a:latin typeface="Garamond"/>
                <a:cs typeface="Garamond"/>
              </a:rPr>
              <a:t>instance </a:t>
            </a:r>
            <a:r>
              <a:rPr sz="2400" dirty="0">
                <a:latin typeface="Garamond"/>
                <a:cs typeface="Garamond"/>
              </a:rPr>
              <a:t>is </a:t>
            </a:r>
            <a:r>
              <a:rPr sz="2400" spc="10" dirty="0">
                <a:latin typeface="Garamond"/>
                <a:cs typeface="Garamond"/>
              </a:rPr>
              <a:t>running</a:t>
            </a:r>
            <a:endParaRPr sz="2400">
              <a:latin typeface="Garamond"/>
              <a:cs typeface="Garamond"/>
            </a:endParaRPr>
          </a:p>
          <a:p>
            <a:pPr marL="194945" marR="277495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0" dirty="0">
                <a:latin typeface="Garamond"/>
                <a:cs typeface="Garamond"/>
              </a:rPr>
              <a:t>Revision </a:t>
            </a:r>
            <a:r>
              <a:rPr sz="2400" dirty="0">
                <a:latin typeface="Garamond"/>
                <a:cs typeface="Garamond"/>
              </a:rPr>
              <a:t>GC can </a:t>
            </a:r>
            <a:r>
              <a:rPr sz="2400" spc="-5" dirty="0">
                <a:latin typeface="Garamond"/>
                <a:cs typeface="Garamond"/>
              </a:rPr>
              <a:t>also be </a:t>
            </a:r>
            <a:r>
              <a:rPr sz="2400" spc="-10" dirty="0">
                <a:latin typeface="Garamond"/>
                <a:cs typeface="Garamond"/>
              </a:rPr>
              <a:t>scheduled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5" dirty="0">
                <a:latin typeface="Garamond"/>
                <a:cs typeface="Garamond"/>
              </a:rPr>
              <a:t>be </a:t>
            </a:r>
            <a:r>
              <a:rPr sz="2400" spc="15" dirty="0">
                <a:latin typeface="Garamond"/>
                <a:cs typeface="Garamond"/>
              </a:rPr>
              <a:t>triggered </a:t>
            </a:r>
            <a:r>
              <a:rPr sz="2400" spc="-5" dirty="0">
                <a:latin typeface="Garamond"/>
                <a:cs typeface="Garamond"/>
              </a:rPr>
              <a:t>automatically  at </a:t>
            </a:r>
            <a:r>
              <a:rPr sz="2400" dirty="0">
                <a:latin typeface="Garamond"/>
                <a:cs typeface="Garamond"/>
              </a:rPr>
              <a:t>a set </a:t>
            </a:r>
            <a:r>
              <a:rPr sz="2400" spc="-5" dirty="0">
                <a:latin typeface="Garamond"/>
                <a:cs typeface="Garamond"/>
              </a:rPr>
              <a:t>frequency (default </a:t>
            </a:r>
            <a:r>
              <a:rPr sz="2400" dirty="0">
                <a:latin typeface="Garamond"/>
                <a:cs typeface="Garamond"/>
              </a:rPr>
              <a:t>its </a:t>
            </a:r>
            <a:r>
              <a:rPr sz="2400" spc="-5" dirty="0">
                <a:latin typeface="Garamond"/>
                <a:cs typeface="Garamond"/>
              </a:rPr>
              <a:t>set to </a:t>
            </a:r>
            <a:r>
              <a:rPr sz="2400" spc="20" dirty="0">
                <a:latin typeface="Garamond"/>
                <a:cs typeface="Garamond"/>
              </a:rPr>
              <a:t>run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daily)</a:t>
            </a:r>
            <a:endParaRPr sz="2400">
              <a:latin typeface="Garamond"/>
              <a:cs typeface="Garamond"/>
            </a:endParaRPr>
          </a:p>
          <a:p>
            <a:pPr marL="194945" marR="1718945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0" dirty="0">
                <a:latin typeface="Garamond"/>
                <a:cs typeface="Garamond"/>
              </a:rPr>
              <a:t>Execute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method startRevisionGC on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mbean  RevisionGarbageCollection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25" dirty="0">
                <a:latin typeface="Garamond"/>
                <a:cs typeface="Garamond"/>
              </a:rPr>
              <a:t>invoke </a:t>
            </a:r>
            <a:r>
              <a:rPr sz="2400" dirty="0">
                <a:latin typeface="Garamond"/>
                <a:cs typeface="Garamond"/>
              </a:rPr>
              <a:t>revision</a:t>
            </a:r>
            <a:r>
              <a:rPr sz="2400" spc="4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GC</a:t>
            </a:r>
            <a:endParaRPr sz="2400">
              <a:latin typeface="Garamond"/>
              <a:cs typeface="Garamond"/>
            </a:endParaRPr>
          </a:p>
          <a:p>
            <a:pPr marL="194945" marR="975994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20" dirty="0">
                <a:latin typeface="Garamond"/>
                <a:cs typeface="Garamond"/>
              </a:rPr>
              <a:t>However </a:t>
            </a:r>
            <a:r>
              <a:rPr sz="2400" spc="-5" dirty="0">
                <a:latin typeface="Garamond"/>
                <a:cs typeface="Garamond"/>
              </a:rPr>
              <a:t>Adobe recommends </a:t>
            </a:r>
            <a:r>
              <a:rPr sz="2400" spc="10" dirty="0">
                <a:latin typeface="Garamond"/>
                <a:cs typeface="Garamond"/>
              </a:rPr>
              <a:t>running </a:t>
            </a:r>
            <a:r>
              <a:rPr sz="2400" spc="5" dirty="0">
                <a:latin typeface="Garamond"/>
                <a:cs typeface="Garamond"/>
              </a:rPr>
              <a:t>offline </a:t>
            </a:r>
            <a:r>
              <a:rPr sz="2400" spc="-5" dirty="0">
                <a:latin typeface="Garamond"/>
                <a:cs typeface="Garamond"/>
              </a:rPr>
              <a:t>compaction  periodically</a:t>
            </a:r>
            <a:endParaRPr sz="2400">
              <a:latin typeface="Garamond"/>
              <a:cs typeface="Garamond"/>
            </a:endParaRPr>
          </a:p>
          <a:p>
            <a:pPr marL="194945" marR="508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Note </a:t>
            </a:r>
            <a:r>
              <a:rPr sz="2400" dirty="0">
                <a:latin typeface="Garamond"/>
                <a:cs typeface="Garamond"/>
              </a:rPr>
              <a:t>that restarting the </a:t>
            </a:r>
            <a:r>
              <a:rPr sz="2400" spc="5" dirty="0">
                <a:latin typeface="Garamond"/>
                <a:cs typeface="Garamond"/>
              </a:rPr>
              <a:t>server </a:t>
            </a:r>
            <a:r>
              <a:rPr sz="2400" spc="-10" dirty="0">
                <a:latin typeface="Garamond"/>
                <a:cs typeface="Garamond"/>
              </a:rPr>
              <a:t>releases references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5" dirty="0">
                <a:latin typeface="Garamond"/>
                <a:cs typeface="Garamond"/>
              </a:rPr>
              <a:t>old  </a:t>
            </a:r>
            <a:r>
              <a:rPr sz="2400" spc="5" dirty="0">
                <a:latin typeface="Garamond"/>
                <a:cs typeface="Garamond"/>
              </a:rPr>
              <a:t>repository </a:t>
            </a:r>
            <a:r>
              <a:rPr sz="2400" spc="-5" dirty="0">
                <a:latin typeface="Garamond"/>
                <a:cs typeface="Garamond"/>
              </a:rPr>
              <a:t>nodes held </a:t>
            </a:r>
            <a:r>
              <a:rPr sz="2400" dirty="0">
                <a:latin typeface="Garamond"/>
                <a:cs typeface="Garamond"/>
              </a:rPr>
              <a:t>in </a:t>
            </a:r>
            <a:r>
              <a:rPr sz="2400" spc="-5" dirty="0">
                <a:latin typeface="Garamond"/>
                <a:cs typeface="Garamond"/>
              </a:rPr>
              <a:t>an </a:t>
            </a:r>
            <a:r>
              <a:rPr sz="2400" spc="-20" dirty="0">
                <a:latin typeface="Garamond"/>
                <a:cs typeface="Garamond"/>
              </a:rPr>
              <a:t>active </a:t>
            </a:r>
            <a:r>
              <a:rPr sz="2400" dirty="0">
                <a:latin typeface="Garamond"/>
                <a:cs typeface="Garamond"/>
              </a:rPr>
              <a:t>session, thus </a:t>
            </a:r>
            <a:r>
              <a:rPr sz="2400" spc="-5" dirty="0">
                <a:latin typeface="Garamond"/>
                <a:cs typeface="Garamond"/>
              </a:rPr>
              <a:t>helping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15" dirty="0">
                <a:latin typeface="Garamond"/>
                <a:cs typeface="Garamond"/>
              </a:rPr>
              <a:t>improve 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efficiency of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online compaction</a:t>
            </a:r>
            <a:r>
              <a:rPr sz="2400" spc="-28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process</a:t>
            </a:r>
            <a:endParaRPr sz="2400">
              <a:latin typeface="Garamond"/>
              <a:cs typeface="Garamond"/>
            </a:endParaRPr>
          </a:p>
          <a:p>
            <a:pPr marL="328930">
              <a:spcBef>
                <a:spcPts val="1820"/>
              </a:spcBef>
            </a:pPr>
            <a:r>
              <a:rPr sz="1600" spc="-5" dirty="0">
                <a:latin typeface="Garamond"/>
                <a:cs typeface="Garamond"/>
              </a:rPr>
              <a:t>Plan to </a:t>
            </a:r>
            <a:r>
              <a:rPr sz="1600" dirty="0">
                <a:latin typeface="Garamond"/>
                <a:cs typeface="Garamond"/>
              </a:rPr>
              <a:t>restart </a:t>
            </a:r>
            <a:r>
              <a:rPr sz="1600" spc="-5" dirty="0">
                <a:latin typeface="Garamond"/>
                <a:cs typeface="Garamond"/>
              </a:rPr>
              <a:t>the server </a:t>
            </a:r>
            <a:r>
              <a:rPr sz="1600" spc="-10" dirty="0">
                <a:latin typeface="Garamond"/>
                <a:cs typeface="Garamond"/>
              </a:rPr>
              <a:t>regularly </a:t>
            </a:r>
            <a:r>
              <a:rPr sz="1600" spc="-5" dirty="0">
                <a:latin typeface="Garamond"/>
                <a:cs typeface="Garamond"/>
              </a:rPr>
              <a:t>when </a:t>
            </a:r>
            <a:r>
              <a:rPr sz="1600" spc="-10" dirty="0">
                <a:latin typeface="Garamond"/>
                <a:cs typeface="Garamond"/>
              </a:rPr>
              <a:t>relying only </a:t>
            </a:r>
            <a:r>
              <a:rPr sz="1600" spc="-5" dirty="0">
                <a:latin typeface="Garamond"/>
                <a:cs typeface="Garamond"/>
              </a:rPr>
              <a:t>on </a:t>
            </a:r>
            <a:r>
              <a:rPr sz="1600" spc="-10" dirty="0">
                <a:latin typeface="Garamond"/>
                <a:cs typeface="Garamond"/>
              </a:rPr>
              <a:t>online</a:t>
            </a:r>
            <a:r>
              <a:rPr sz="1600" spc="114" dirty="0">
                <a:latin typeface="Garamond"/>
                <a:cs typeface="Garamond"/>
              </a:rPr>
              <a:t> </a:t>
            </a:r>
            <a:r>
              <a:rPr sz="1600" spc="-10" dirty="0">
                <a:latin typeface="Garamond"/>
                <a:cs typeface="Garamond"/>
              </a:rPr>
              <a:t>compaction</a:t>
            </a:r>
            <a:endParaRPr sz="16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1" y="6214733"/>
            <a:ext cx="240385" cy="228117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3694429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Offline</a:t>
            </a:r>
            <a:r>
              <a:rPr spc="-265" dirty="0"/>
              <a:t> </a:t>
            </a:r>
            <a:r>
              <a:rPr spc="-95" dirty="0"/>
              <a:t>compaction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362200" y="1825626"/>
            <a:ext cx="10515600" cy="5044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616585" indent="-182880">
              <a:lnSpc>
                <a:spcPct val="100000"/>
              </a:lnSpc>
              <a:spcBef>
                <a:spcPts val="10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6215" algn="l"/>
              </a:tabLst>
            </a:pPr>
            <a:r>
              <a:rPr spc="5" dirty="0"/>
              <a:t>Offline </a:t>
            </a:r>
            <a:r>
              <a:rPr spc="-5" dirty="0"/>
              <a:t>compaction requires AEM instance </a:t>
            </a:r>
            <a:r>
              <a:rPr dirty="0"/>
              <a:t>to </a:t>
            </a:r>
            <a:r>
              <a:rPr spc="-5" dirty="0"/>
              <a:t>be </a:t>
            </a:r>
            <a:r>
              <a:rPr spc="-10" dirty="0"/>
              <a:t>down </a:t>
            </a:r>
            <a:r>
              <a:rPr dirty="0"/>
              <a:t>when  </a:t>
            </a:r>
            <a:r>
              <a:rPr spc="10" dirty="0"/>
              <a:t>running</a:t>
            </a:r>
            <a:r>
              <a:rPr dirty="0"/>
              <a:t> </a:t>
            </a:r>
            <a:r>
              <a:rPr spc="-5" dirty="0"/>
              <a:t>compaction</a:t>
            </a:r>
          </a:p>
          <a:p>
            <a:pPr marL="196215" indent="-182880">
              <a:lnSpc>
                <a:spcPct val="100000"/>
              </a:lnSpc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6215" algn="l"/>
              </a:tabLst>
            </a:pPr>
            <a:r>
              <a:rPr spc="-5" dirty="0"/>
              <a:t>Use </a:t>
            </a:r>
            <a:r>
              <a:rPr dirty="0"/>
              <a:t>the </a:t>
            </a:r>
            <a:r>
              <a:rPr spc="10" dirty="0"/>
              <a:t>oak-run </a:t>
            </a:r>
            <a:r>
              <a:rPr dirty="0"/>
              <a:t>tool to </a:t>
            </a:r>
            <a:r>
              <a:rPr spc="5" dirty="0"/>
              <a:t>perform offline</a:t>
            </a:r>
            <a:r>
              <a:rPr spc="-55" dirty="0"/>
              <a:t> </a:t>
            </a:r>
            <a:r>
              <a:rPr spc="-5" dirty="0"/>
              <a:t>compaction.</a:t>
            </a:r>
          </a:p>
          <a:p>
            <a:pPr marL="196215" indent="-182880">
              <a:lnSpc>
                <a:spcPct val="100000"/>
              </a:lnSpc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6215" algn="l"/>
              </a:tabLst>
            </a:pPr>
            <a:r>
              <a:rPr dirty="0"/>
              <a:t>Perform the </a:t>
            </a:r>
            <a:r>
              <a:rPr spc="-5" dirty="0"/>
              <a:t>following </a:t>
            </a:r>
            <a:r>
              <a:rPr dirty="0"/>
              <a:t>steps to </a:t>
            </a:r>
            <a:r>
              <a:rPr spc="-10" dirty="0"/>
              <a:t>complete </a:t>
            </a:r>
            <a:r>
              <a:rPr spc="5" dirty="0"/>
              <a:t>offline</a:t>
            </a:r>
            <a:r>
              <a:rPr dirty="0"/>
              <a:t> </a:t>
            </a:r>
            <a:r>
              <a:rPr spc="-5" dirty="0"/>
              <a:t>compaction</a:t>
            </a:r>
          </a:p>
          <a:p>
            <a:pPr marL="470534" lvl="1" indent="-184150">
              <a:lnSpc>
                <a:spcPct val="100000"/>
              </a:lnSpc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1170" algn="l"/>
              </a:tabLst>
            </a:pPr>
            <a:r>
              <a:rPr sz="2000" dirty="0">
                <a:latin typeface="Garamond"/>
                <a:cs typeface="Garamond"/>
              </a:rPr>
              <a:t>Log </a:t>
            </a:r>
            <a:r>
              <a:rPr sz="2000" spc="-5" dirty="0">
                <a:latin typeface="Garamond"/>
                <a:cs typeface="Garamond"/>
              </a:rPr>
              <a:t>all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checkpoints </a:t>
            </a:r>
            <a:r>
              <a:rPr sz="2000" dirty="0">
                <a:latin typeface="Garamond"/>
                <a:cs typeface="Garamond"/>
              </a:rPr>
              <a:t>in the </a:t>
            </a:r>
            <a:r>
              <a:rPr sz="2000" spc="5" dirty="0">
                <a:latin typeface="Garamond"/>
                <a:cs typeface="Garamond"/>
              </a:rPr>
              <a:t>repository </a:t>
            </a:r>
            <a:r>
              <a:rPr sz="2000" dirty="0">
                <a:latin typeface="Garamond"/>
                <a:cs typeface="Garamond"/>
              </a:rPr>
              <a:t>before the</a:t>
            </a:r>
            <a:r>
              <a:rPr sz="2000" spc="25" dirty="0">
                <a:latin typeface="Garamond"/>
                <a:cs typeface="Garamond"/>
              </a:rPr>
              <a:t> </a:t>
            </a:r>
            <a:r>
              <a:rPr sz="2000" spc="20" dirty="0">
                <a:latin typeface="Garamond"/>
                <a:cs typeface="Garamond"/>
              </a:rPr>
              <a:t>run</a:t>
            </a:r>
            <a:endParaRPr sz="2000">
              <a:latin typeface="Garamond"/>
              <a:cs typeface="Garamond"/>
            </a:endParaRPr>
          </a:p>
          <a:p>
            <a:pPr marL="287020" marR="5080">
              <a:lnSpc>
                <a:spcPct val="100000"/>
              </a:lnSpc>
              <a:spcBef>
                <a:spcPts val="480"/>
              </a:spcBef>
            </a:pPr>
            <a:r>
              <a:rPr sz="2000" spc="-5" dirty="0"/>
              <a:t>Command: </a:t>
            </a:r>
            <a:r>
              <a:rPr sz="2000" i="1" spc="-5" dirty="0">
                <a:latin typeface="Garamond"/>
                <a:cs typeface="Garamond"/>
              </a:rPr>
              <a:t>oakoak-run-&lt;version&gt;.jar checkpoints &lt;AEM_BASE_FOLDER&gt;/crx-  </a:t>
            </a:r>
            <a:r>
              <a:rPr sz="2000" i="1" dirty="0">
                <a:latin typeface="Garamond"/>
                <a:cs typeface="Garamond"/>
              </a:rPr>
              <a:t>quickstart/repository/segmentstore</a:t>
            </a:r>
            <a:endParaRPr sz="2000">
              <a:latin typeface="Garamond"/>
              <a:cs typeface="Garamond"/>
            </a:endParaRPr>
          </a:p>
          <a:p>
            <a:pPr marL="470534" lvl="1" indent="-184150">
              <a:lnSpc>
                <a:spcPct val="100000"/>
              </a:lnSpc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1170" algn="l"/>
              </a:tabLst>
            </a:pPr>
            <a:r>
              <a:rPr sz="2000" spc="-20" dirty="0">
                <a:latin typeface="Garamond"/>
                <a:cs typeface="Garamond"/>
              </a:rPr>
              <a:t>Remove </a:t>
            </a:r>
            <a:r>
              <a:rPr sz="2000" dirty="0">
                <a:latin typeface="Garamond"/>
                <a:cs typeface="Garamond"/>
              </a:rPr>
              <a:t>unreferenced</a:t>
            </a:r>
            <a:r>
              <a:rPr sz="2000" spc="-30" dirty="0">
                <a:latin typeface="Garamond"/>
                <a:cs typeface="Garamond"/>
              </a:rPr>
              <a:t> </a:t>
            </a:r>
            <a:r>
              <a:rPr sz="2000" spc="-10" dirty="0">
                <a:latin typeface="Garamond"/>
                <a:cs typeface="Garamond"/>
              </a:rPr>
              <a:t>checkpoints</a:t>
            </a:r>
            <a:endParaRPr sz="2000">
              <a:latin typeface="Garamond"/>
              <a:cs typeface="Garamond"/>
            </a:endParaRPr>
          </a:p>
          <a:p>
            <a:pPr marL="287020" marR="5080">
              <a:lnSpc>
                <a:spcPct val="100000"/>
              </a:lnSpc>
              <a:spcBef>
                <a:spcPts val="480"/>
              </a:spcBef>
            </a:pPr>
            <a:r>
              <a:rPr sz="2000" spc="-5" dirty="0"/>
              <a:t>Command: </a:t>
            </a:r>
            <a:r>
              <a:rPr sz="2000" i="1" spc="-5" dirty="0">
                <a:latin typeface="Garamond"/>
                <a:cs typeface="Garamond"/>
              </a:rPr>
              <a:t>oakoak-run-&lt;version&gt;.jar checkpoints &lt;AEM_BASE_FOLDER&gt;/crx-  </a:t>
            </a:r>
            <a:r>
              <a:rPr sz="2000" i="1" dirty="0">
                <a:latin typeface="Garamond"/>
                <a:cs typeface="Garamond"/>
              </a:rPr>
              <a:t>quickstart/repository/segmentstore</a:t>
            </a:r>
            <a:r>
              <a:rPr sz="2000" i="1" spc="-30" dirty="0">
                <a:latin typeface="Garamond"/>
                <a:cs typeface="Garamond"/>
              </a:rPr>
              <a:t> </a:t>
            </a:r>
            <a:r>
              <a:rPr sz="2000" i="1" spc="10" dirty="0">
                <a:latin typeface="Garamond"/>
                <a:cs typeface="Garamond"/>
              </a:rPr>
              <a:t>rm-unreferenced</a:t>
            </a:r>
            <a:endParaRPr sz="2000">
              <a:latin typeface="Garamond"/>
              <a:cs typeface="Garamond"/>
            </a:endParaRPr>
          </a:p>
          <a:p>
            <a:pPr marL="470534" lvl="1" indent="-184150">
              <a:lnSpc>
                <a:spcPct val="100000"/>
              </a:lnSpc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1170" algn="l"/>
              </a:tabLst>
            </a:pPr>
            <a:r>
              <a:rPr sz="2000" spc="-5" dirty="0">
                <a:latin typeface="Garamond"/>
                <a:cs typeface="Garamond"/>
              </a:rPr>
              <a:t>Compact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5" dirty="0">
                <a:latin typeface="Garamond"/>
                <a:cs typeface="Garamond"/>
              </a:rPr>
              <a:t>repository</a:t>
            </a:r>
            <a:endParaRPr sz="2000">
              <a:latin typeface="Garamond"/>
              <a:cs typeface="Garamond"/>
            </a:endParaRPr>
          </a:p>
          <a:p>
            <a:pPr marL="287020" marR="295275">
              <a:lnSpc>
                <a:spcPct val="100000"/>
              </a:lnSpc>
              <a:spcBef>
                <a:spcPts val="484"/>
              </a:spcBef>
            </a:pPr>
            <a:r>
              <a:rPr sz="2000" spc="-5" dirty="0"/>
              <a:t>Command: </a:t>
            </a:r>
            <a:r>
              <a:rPr sz="2000" i="1" spc="-5" dirty="0">
                <a:latin typeface="Garamond"/>
                <a:cs typeface="Garamond"/>
              </a:rPr>
              <a:t>oakoak-run-&lt;version&gt;.jar compact &lt;AEM_BASE_FOLDER&gt;/crx-  </a:t>
            </a:r>
            <a:r>
              <a:rPr sz="2000" i="1" dirty="0">
                <a:latin typeface="Garamond"/>
                <a:cs typeface="Garamond"/>
              </a:rPr>
              <a:t>quickstart/repository/segmentstore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7392034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Offline</a:t>
            </a:r>
            <a:r>
              <a:rPr spc="-225" dirty="0"/>
              <a:t> </a:t>
            </a:r>
            <a:r>
              <a:rPr spc="-95" dirty="0"/>
              <a:t>compaction</a:t>
            </a:r>
            <a:r>
              <a:rPr spc="-225" dirty="0"/>
              <a:t> </a:t>
            </a:r>
            <a:r>
              <a:rPr spc="-5" dirty="0"/>
              <a:t>-</a:t>
            </a:r>
            <a:r>
              <a:rPr spc="-204" dirty="0"/>
              <a:t> </a:t>
            </a:r>
            <a:r>
              <a:rPr spc="-85" dirty="0"/>
              <a:t>points</a:t>
            </a:r>
            <a:r>
              <a:rPr spc="-225" dirty="0"/>
              <a:t> </a:t>
            </a:r>
            <a:r>
              <a:rPr spc="-55" dirty="0"/>
              <a:t>to</a:t>
            </a:r>
            <a:r>
              <a:rPr spc="-215" dirty="0"/>
              <a:t> </a:t>
            </a:r>
            <a:r>
              <a:rPr spc="-90" dirty="0"/>
              <a:t>consider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532890"/>
            <a:ext cx="8058784" cy="501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475615" indent="-182880">
              <a:spcBef>
                <a:spcPts val="10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When </a:t>
            </a:r>
            <a:r>
              <a:rPr sz="2400" spc="10" dirty="0">
                <a:latin typeface="Garamond"/>
                <a:cs typeface="Garamond"/>
              </a:rPr>
              <a:t>running </a:t>
            </a:r>
            <a:r>
              <a:rPr sz="2400" spc="5" dirty="0">
                <a:latin typeface="Garamond"/>
                <a:cs typeface="Garamond"/>
              </a:rPr>
              <a:t>offline </a:t>
            </a:r>
            <a:r>
              <a:rPr sz="2400" spc="-5" dirty="0">
                <a:latin typeface="Garamond"/>
                <a:cs typeface="Garamond"/>
              </a:rPr>
              <a:t>compaction on </a:t>
            </a:r>
            <a:r>
              <a:rPr sz="2400" spc="5" dirty="0">
                <a:latin typeface="Garamond"/>
                <a:cs typeface="Garamond"/>
              </a:rPr>
              <a:t>primary </a:t>
            </a:r>
            <a:r>
              <a:rPr sz="2400" spc="-5" dirty="0">
                <a:latin typeface="Garamond"/>
                <a:cs typeface="Garamond"/>
              </a:rPr>
              <a:t>author </a:t>
            </a:r>
            <a:r>
              <a:rPr sz="2400" spc="-10" dirty="0">
                <a:latin typeface="Garamond"/>
                <a:cs typeface="Garamond"/>
              </a:rPr>
              <a:t>instance,  </a:t>
            </a:r>
            <a:r>
              <a:rPr sz="2400" dirty="0">
                <a:latin typeface="Garamond"/>
                <a:cs typeface="Garamond"/>
              </a:rPr>
              <a:t>stop </a:t>
            </a:r>
            <a:r>
              <a:rPr sz="2400" spc="-5" dirty="0">
                <a:latin typeface="Garamond"/>
                <a:cs typeface="Garamond"/>
              </a:rPr>
              <a:t>the </a:t>
            </a:r>
            <a:r>
              <a:rPr sz="2400" spc="-10" dirty="0">
                <a:latin typeface="Garamond"/>
                <a:cs typeface="Garamond"/>
              </a:rPr>
              <a:t>standby</a:t>
            </a:r>
            <a:r>
              <a:rPr sz="2400" spc="1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instance</a:t>
            </a:r>
            <a:endParaRPr sz="2400">
              <a:latin typeface="Garamond"/>
              <a:cs typeface="Garamond"/>
            </a:endParaRPr>
          </a:p>
          <a:p>
            <a:pPr marL="194945" marR="508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When </a:t>
            </a:r>
            <a:r>
              <a:rPr sz="2400" spc="10" dirty="0">
                <a:latin typeface="Garamond"/>
                <a:cs typeface="Garamond"/>
              </a:rPr>
              <a:t>running </a:t>
            </a:r>
            <a:r>
              <a:rPr sz="2400" spc="-5" dirty="0">
                <a:latin typeface="Garamond"/>
                <a:cs typeface="Garamond"/>
              </a:rPr>
              <a:t>on publish </a:t>
            </a:r>
            <a:r>
              <a:rPr sz="2400" spc="-10" dirty="0">
                <a:latin typeface="Garamond"/>
                <a:cs typeface="Garamond"/>
              </a:rPr>
              <a:t>instance, </a:t>
            </a:r>
            <a:r>
              <a:rPr sz="2400" spc="-5" dirty="0">
                <a:latin typeface="Garamond"/>
                <a:cs typeface="Garamond"/>
              </a:rPr>
              <a:t>plan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20" dirty="0">
                <a:latin typeface="Garamond"/>
                <a:cs typeface="Garamond"/>
              </a:rPr>
              <a:t>run </a:t>
            </a:r>
            <a:r>
              <a:rPr sz="2400" dirty="0">
                <a:latin typeface="Garamond"/>
                <a:cs typeface="Garamond"/>
              </a:rPr>
              <a:t>it </a:t>
            </a:r>
            <a:r>
              <a:rPr sz="2400" spc="-5" dirty="0">
                <a:latin typeface="Garamond"/>
                <a:cs typeface="Garamond"/>
              </a:rPr>
              <a:t>on one instance  at </a:t>
            </a:r>
            <a:r>
              <a:rPr sz="2400" dirty="0">
                <a:latin typeface="Garamond"/>
                <a:cs typeface="Garamond"/>
              </a:rPr>
              <a:t>a time </a:t>
            </a:r>
            <a:r>
              <a:rPr sz="2400" spc="-5" dirty="0">
                <a:latin typeface="Garamond"/>
                <a:cs typeface="Garamond"/>
              </a:rPr>
              <a:t>or one </a:t>
            </a:r>
            <a:r>
              <a:rPr sz="2400" spc="20" dirty="0">
                <a:latin typeface="Garamond"/>
                <a:cs typeface="Garamond"/>
              </a:rPr>
              <a:t>farm </a:t>
            </a:r>
            <a:r>
              <a:rPr sz="2400" spc="-5" dirty="0">
                <a:latin typeface="Garamond"/>
                <a:cs typeface="Garamond"/>
              </a:rPr>
              <a:t>at </a:t>
            </a:r>
            <a:r>
              <a:rPr sz="2400" dirty="0">
                <a:latin typeface="Garamond"/>
                <a:cs typeface="Garamond"/>
              </a:rPr>
              <a:t>a time so </a:t>
            </a:r>
            <a:r>
              <a:rPr sz="2400" spc="-5" dirty="0">
                <a:latin typeface="Garamond"/>
                <a:cs typeface="Garamond"/>
              </a:rPr>
              <a:t>that </a:t>
            </a:r>
            <a:r>
              <a:rPr sz="2400" dirty="0">
                <a:latin typeface="Garamond"/>
                <a:cs typeface="Garamond"/>
              </a:rPr>
              <a:t>end users </a:t>
            </a:r>
            <a:r>
              <a:rPr sz="2400" spc="-5" dirty="0">
                <a:latin typeface="Garamond"/>
                <a:cs typeface="Garamond"/>
              </a:rPr>
              <a:t>of </a:t>
            </a:r>
            <a:r>
              <a:rPr sz="2400" dirty="0">
                <a:latin typeface="Garamond"/>
                <a:cs typeface="Garamond"/>
              </a:rPr>
              <a:t>the site </a:t>
            </a:r>
            <a:r>
              <a:rPr sz="2400" spc="-5" dirty="0">
                <a:latin typeface="Garamond"/>
                <a:cs typeface="Garamond"/>
              </a:rPr>
              <a:t>are not  impacted</a:t>
            </a:r>
            <a:endParaRPr sz="2400">
              <a:latin typeface="Garamond"/>
              <a:cs typeface="Garamond"/>
            </a:endParaRPr>
          </a:p>
          <a:p>
            <a:pPr marL="194945" marR="516255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0" dirty="0">
                <a:latin typeface="Garamond"/>
                <a:cs typeface="Garamond"/>
              </a:rPr>
              <a:t>Block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replication </a:t>
            </a:r>
            <a:r>
              <a:rPr sz="2400" dirty="0">
                <a:latin typeface="Garamond"/>
                <a:cs typeface="Garamond"/>
              </a:rPr>
              <a:t>agents </a:t>
            </a:r>
            <a:r>
              <a:rPr sz="2400" spc="-5" dirty="0">
                <a:latin typeface="Garamond"/>
                <a:cs typeface="Garamond"/>
              </a:rPr>
              <a:t>on author </a:t>
            </a:r>
            <a:r>
              <a:rPr sz="2400" dirty="0">
                <a:latin typeface="Garamond"/>
                <a:cs typeface="Garamond"/>
              </a:rPr>
              <a:t>while the </a:t>
            </a:r>
            <a:r>
              <a:rPr sz="2400" spc="-5" dirty="0">
                <a:latin typeface="Garamond"/>
                <a:cs typeface="Garamond"/>
              </a:rPr>
              <a:t>publish AEM  instances </a:t>
            </a:r>
            <a:r>
              <a:rPr sz="2400" dirty="0">
                <a:latin typeface="Garamond"/>
                <a:cs typeface="Garamond"/>
              </a:rPr>
              <a:t>are </a:t>
            </a:r>
            <a:r>
              <a:rPr sz="2400" spc="-15" dirty="0">
                <a:latin typeface="Garamond"/>
                <a:cs typeface="Garamond"/>
              </a:rPr>
              <a:t>down </a:t>
            </a:r>
            <a:r>
              <a:rPr sz="2400" dirty="0">
                <a:latin typeface="Garamond"/>
                <a:cs typeface="Garamond"/>
              </a:rPr>
              <a:t>for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compaction</a:t>
            </a:r>
            <a:endParaRPr sz="2400">
              <a:latin typeface="Garamond"/>
              <a:cs typeface="Garamond"/>
            </a:endParaRPr>
          </a:p>
          <a:p>
            <a:pPr marL="194945" marR="112395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Monitor the replication queues </a:t>
            </a:r>
            <a:r>
              <a:rPr sz="2400" dirty="0">
                <a:latin typeface="Garamond"/>
                <a:cs typeface="Garamond"/>
              </a:rPr>
              <a:t>so </a:t>
            </a:r>
            <a:r>
              <a:rPr sz="2400" spc="-5" dirty="0">
                <a:latin typeface="Garamond"/>
                <a:cs typeface="Garamond"/>
              </a:rPr>
              <a:t>that there are no pending items  before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server </a:t>
            </a:r>
            <a:r>
              <a:rPr sz="2400" dirty="0">
                <a:latin typeface="Garamond"/>
                <a:cs typeface="Garamond"/>
              </a:rPr>
              <a:t>is </a:t>
            </a:r>
            <a:r>
              <a:rPr sz="2400" spc="-5" dirty="0">
                <a:latin typeface="Garamond"/>
                <a:cs typeface="Garamond"/>
              </a:rPr>
              <a:t>brought </a:t>
            </a:r>
            <a:r>
              <a:rPr sz="2400" spc="-15" dirty="0">
                <a:latin typeface="Garamond"/>
                <a:cs typeface="Garamond"/>
              </a:rPr>
              <a:t>down </a:t>
            </a:r>
            <a:r>
              <a:rPr sz="2400" dirty="0">
                <a:latin typeface="Garamond"/>
                <a:cs typeface="Garamond"/>
              </a:rPr>
              <a:t>for </a:t>
            </a:r>
            <a:r>
              <a:rPr sz="2400" spc="-5" dirty="0">
                <a:latin typeface="Garamond"/>
                <a:cs typeface="Garamond"/>
              </a:rPr>
              <a:t>compaction and the items  that </a:t>
            </a:r>
            <a:r>
              <a:rPr sz="2400" spc="20" dirty="0">
                <a:latin typeface="Garamond"/>
                <a:cs typeface="Garamond"/>
              </a:rPr>
              <a:t>got </a:t>
            </a:r>
            <a:r>
              <a:rPr sz="2400" spc="-5" dirty="0">
                <a:latin typeface="Garamond"/>
                <a:cs typeface="Garamond"/>
              </a:rPr>
              <a:t>queued are cleared </a:t>
            </a:r>
            <a:r>
              <a:rPr sz="2400" spc="-10" dirty="0">
                <a:latin typeface="Garamond"/>
                <a:cs typeface="Garamond"/>
              </a:rPr>
              <a:t>after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servers </a:t>
            </a:r>
            <a:r>
              <a:rPr sz="2400" spc="-5" dirty="0">
                <a:latin typeface="Garamond"/>
                <a:cs typeface="Garamond"/>
              </a:rPr>
              <a:t>are brought</a:t>
            </a:r>
            <a:r>
              <a:rPr sz="2400" spc="-1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up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40" dirty="0">
                <a:latin typeface="Garamond"/>
                <a:cs typeface="Garamond"/>
              </a:rPr>
              <a:t>Take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-5" dirty="0">
                <a:latin typeface="Garamond"/>
                <a:cs typeface="Garamond"/>
              </a:rPr>
              <a:t>of the instance before </a:t>
            </a:r>
            <a:r>
              <a:rPr sz="2400" spc="10" dirty="0">
                <a:latin typeface="Garamond"/>
                <a:cs typeface="Garamond"/>
              </a:rPr>
              <a:t>running</a:t>
            </a:r>
            <a:r>
              <a:rPr sz="2400" spc="-229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compaction.</a:t>
            </a:r>
            <a:endParaRPr sz="2400">
              <a:latin typeface="Garamond"/>
              <a:cs typeface="Garamond"/>
            </a:endParaRPr>
          </a:p>
          <a:p>
            <a:pPr marL="481330" marR="280670">
              <a:spcBef>
                <a:spcPts val="1485"/>
              </a:spcBef>
            </a:pPr>
            <a:r>
              <a:rPr sz="1600" spc="-65" dirty="0">
                <a:latin typeface="Garamond"/>
                <a:cs typeface="Garamond"/>
              </a:rPr>
              <a:t>To </a:t>
            </a:r>
            <a:r>
              <a:rPr sz="1600" spc="-15" dirty="0">
                <a:latin typeface="Garamond"/>
                <a:cs typeface="Garamond"/>
              </a:rPr>
              <a:t>block </a:t>
            </a:r>
            <a:r>
              <a:rPr sz="1600" spc="-5" dirty="0">
                <a:latin typeface="Garamond"/>
                <a:cs typeface="Garamond"/>
              </a:rPr>
              <a:t>the </a:t>
            </a:r>
            <a:r>
              <a:rPr sz="1600" spc="-10" dirty="0">
                <a:latin typeface="Garamond"/>
                <a:cs typeface="Garamond"/>
              </a:rPr>
              <a:t>replication </a:t>
            </a:r>
            <a:r>
              <a:rPr sz="1600" spc="-5" dirty="0">
                <a:latin typeface="Garamond"/>
                <a:cs typeface="Garamond"/>
              </a:rPr>
              <a:t>agent, change its </a:t>
            </a:r>
            <a:r>
              <a:rPr sz="1600" spc="-10" dirty="0">
                <a:latin typeface="Garamond"/>
                <a:cs typeface="Garamond"/>
              </a:rPr>
              <a:t>configuration </a:t>
            </a:r>
            <a:r>
              <a:rPr sz="1600" spc="-5" dirty="0">
                <a:latin typeface="Garamond"/>
                <a:cs typeface="Garamond"/>
              </a:rPr>
              <a:t>to </a:t>
            </a:r>
            <a:r>
              <a:rPr sz="1600" spc="-10" dirty="0">
                <a:latin typeface="Garamond"/>
                <a:cs typeface="Garamond"/>
              </a:rPr>
              <a:t>point </a:t>
            </a:r>
            <a:r>
              <a:rPr sz="1600" spc="-5" dirty="0">
                <a:latin typeface="Garamond"/>
                <a:cs typeface="Garamond"/>
              </a:rPr>
              <a:t>to an </a:t>
            </a:r>
            <a:r>
              <a:rPr sz="1600" spc="-10" dirty="0">
                <a:latin typeface="Garamond"/>
                <a:cs typeface="Garamond"/>
              </a:rPr>
              <a:t>unused </a:t>
            </a:r>
            <a:r>
              <a:rPr sz="1600" dirty="0">
                <a:latin typeface="Garamond"/>
                <a:cs typeface="Garamond"/>
              </a:rPr>
              <a:t>port. </a:t>
            </a:r>
            <a:r>
              <a:rPr sz="1600" spc="-5" dirty="0">
                <a:latin typeface="Garamond"/>
                <a:cs typeface="Garamond"/>
              </a:rPr>
              <a:t>Disabling  the </a:t>
            </a:r>
            <a:r>
              <a:rPr sz="1600" spc="-10" dirty="0">
                <a:latin typeface="Garamond"/>
                <a:cs typeface="Garamond"/>
              </a:rPr>
              <a:t>replication </a:t>
            </a:r>
            <a:r>
              <a:rPr sz="1600" dirty="0">
                <a:latin typeface="Garamond"/>
                <a:cs typeface="Garamond"/>
              </a:rPr>
              <a:t>agent </a:t>
            </a:r>
            <a:r>
              <a:rPr sz="1600" spc="-15" dirty="0">
                <a:latin typeface="Garamond"/>
                <a:cs typeface="Garamond"/>
              </a:rPr>
              <a:t>make </a:t>
            </a:r>
            <a:r>
              <a:rPr sz="1600" spc="-5" dirty="0">
                <a:latin typeface="Garamond"/>
                <a:cs typeface="Garamond"/>
              </a:rPr>
              <a:t>it </a:t>
            </a:r>
            <a:r>
              <a:rPr sz="1600" spc="-15" dirty="0">
                <a:latin typeface="Garamond"/>
                <a:cs typeface="Garamond"/>
              </a:rPr>
              <a:t>invalid </a:t>
            </a:r>
            <a:r>
              <a:rPr sz="1600" spc="-10" dirty="0">
                <a:latin typeface="Garamond"/>
                <a:cs typeface="Garamond"/>
              </a:rPr>
              <a:t>and </a:t>
            </a:r>
            <a:r>
              <a:rPr sz="1600" spc="-5" dirty="0">
                <a:latin typeface="Garamond"/>
                <a:cs typeface="Garamond"/>
              </a:rPr>
              <a:t>does </a:t>
            </a:r>
            <a:r>
              <a:rPr sz="1600" spc="-10" dirty="0">
                <a:latin typeface="Garamond"/>
                <a:cs typeface="Garamond"/>
              </a:rPr>
              <a:t>not result </a:t>
            </a:r>
            <a:r>
              <a:rPr sz="1600" spc="-5" dirty="0">
                <a:latin typeface="Garamond"/>
                <a:cs typeface="Garamond"/>
              </a:rPr>
              <a:t>in </a:t>
            </a:r>
            <a:r>
              <a:rPr sz="1600" spc="-10" dirty="0">
                <a:latin typeface="Garamond"/>
                <a:cs typeface="Garamond"/>
              </a:rPr>
              <a:t>blocking </a:t>
            </a:r>
            <a:r>
              <a:rPr sz="1600" spc="-5" dirty="0">
                <a:latin typeface="Garamond"/>
                <a:cs typeface="Garamond"/>
              </a:rPr>
              <a:t>its</a:t>
            </a:r>
            <a:r>
              <a:rPr sz="1600" spc="135" dirty="0">
                <a:latin typeface="Garamond"/>
                <a:cs typeface="Garamond"/>
              </a:rPr>
              <a:t> </a:t>
            </a:r>
            <a:r>
              <a:rPr sz="1600" spc="-5" dirty="0">
                <a:latin typeface="Garamond"/>
                <a:cs typeface="Garamond"/>
              </a:rPr>
              <a:t>queue</a:t>
            </a:r>
            <a:endParaRPr sz="16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1" y="6096089"/>
            <a:ext cx="240385" cy="2281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DE99-BD52-46E7-AD3C-2578C5C1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70B47-7C6E-4F17-B088-52713FB08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96880-FD1A-40F2-856D-8EBB7375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917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349377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Datastore</a:t>
            </a:r>
            <a:r>
              <a:rPr spc="-260" dirty="0"/>
              <a:t> </a:t>
            </a:r>
            <a:r>
              <a:rPr spc="-95" dirty="0"/>
              <a:t>Cleanup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423162"/>
            <a:ext cx="7966709" cy="470852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94945" marR="588010" indent="-182880">
              <a:lnSpc>
                <a:spcPts val="2600"/>
              </a:lnSpc>
              <a:spcBef>
                <a:spcPts val="42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Applicable when an </a:t>
            </a:r>
            <a:r>
              <a:rPr sz="2400" dirty="0">
                <a:latin typeface="Garamond"/>
                <a:cs typeface="Garamond"/>
              </a:rPr>
              <a:t>external </a:t>
            </a:r>
            <a:r>
              <a:rPr sz="2400" spc="-5" dirty="0">
                <a:latin typeface="Garamond"/>
                <a:cs typeface="Garamond"/>
              </a:rPr>
              <a:t>datastore </a:t>
            </a:r>
            <a:r>
              <a:rPr sz="2400" dirty="0">
                <a:latin typeface="Garamond"/>
                <a:cs typeface="Garamond"/>
              </a:rPr>
              <a:t>is configured for </a:t>
            </a:r>
            <a:r>
              <a:rPr sz="2400" spc="5" dirty="0">
                <a:latin typeface="Garamond"/>
                <a:cs typeface="Garamond"/>
              </a:rPr>
              <a:t>large  binary</a:t>
            </a:r>
            <a:r>
              <a:rPr sz="2400" spc="-5" dirty="0">
                <a:latin typeface="Garamond"/>
                <a:cs typeface="Garamond"/>
              </a:rPr>
              <a:t> assets</a:t>
            </a:r>
            <a:endParaRPr sz="2400">
              <a:latin typeface="Garamond"/>
              <a:cs typeface="Garamond"/>
            </a:endParaRPr>
          </a:p>
          <a:p>
            <a:pPr marL="194945" marR="521970" indent="-182880">
              <a:lnSpc>
                <a:spcPts val="2590"/>
              </a:lnSpc>
              <a:spcBef>
                <a:spcPts val="57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5" dirty="0">
                <a:latin typeface="Garamond"/>
                <a:cs typeface="Garamond"/>
              </a:rPr>
              <a:t>The </a:t>
            </a:r>
            <a:r>
              <a:rPr sz="2400" dirty="0">
                <a:latin typeface="Garamond"/>
                <a:cs typeface="Garamond"/>
              </a:rPr>
              <a:t>external </a:t>
            </a:r>
            <a:r>
              <a:rPr sz="2400" spc="-5" dirty="0">
                <a:latin typeface="Garamond"/>
                <a:cs typeface="Garamond"/>
              </a:rPr>
              <a:t>datastore </a:t>
            </a:r>
            <a:r>
              <a:rPr sz="2400" dirty="0">
                <a:latin typeface="Garamond"/>
                <a:cs typeface="Garamond"/>
              </a:rPr>
              <a:t>can </a:t>
            </a:r>
            <a:r>
              <a:rPr sz="2400" spc="-5" dirty="0">
                <a:latin typeface="Garamond"/>
                <a:cs typeface="Garamond"/>
              </a:rPr>
              <a:t>be </a:t>
            </a:r>
            <a:r>
              <a:rPr sz="2400" spc="-15" dirty="0">
                <a:latin typeface="Garamond"/>
                <a:cs typeface="Garamond"/>
              </a:rPr>
              <a:t>private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5" dirty="0">
                <a:latin typeface="Garamond"/>
                <a:cs typeface="Garamond"/>
              </a:rPr>
              <a:t>an instance or </a:t>
            </a:r>
            <a:r>
              <a:rPr sz="2400" dirty="0">
                <a:latin typeface="Garamond"/>
                <a:cs typeface="Garamond"/>
              </a:rPr>
              <a:t>can </a:t>
            </a:r>
            <a:r>
              <a:rPr sz="2400" spc="-5" dirty="0">
                <a:latin typeface="Garamond"/>
                <a:cs typeface="Garamond"/>
              </a:rPr>
              <a:t>be  </a:t>
            </a:r>
            <a:r>
              <a:rPr sz="2400" dirty="0">
                <a:latin typeface="Garamond"/>
                <a:cs typeface="Garamond"/>
              </a:rPr>
              <a:t>shared </a:t>
            </a:r>
            <a:r>
              <a:rPr sz="2400" spc="-5" dirty="0">
                <a:latin typeface="Garamond"/>
                <a:cs typeface="Garamond"/>
              </a:rPr>
              <a:t>with </a:t>
            </a:r>
            <a:r>
              <a:rPr sz="2400" spc="-10" dirty="0">
                <a:latin typeface="Garamond"/>
                <a:cs typeface="Garamond"/>
              </a:rPr>
              <a:t>other</a:t>
            </a:r>
            <a:r>
              <a:rPr sz="2400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instances</a:t>
            </a:r>
            <a:endParaRPr sz="2400">
              <a:latin typeface="Garamond"/>
              <a:cs typeface="Garamond"/>
            </a:endParaRPr>
          </a:p>
          <a:p>
            <a:pPr marL="195580" indent="-182880">
              <a:lnSpc>
                <a:spcPts val="2735"/>
              </a:lnSpc>
              <a:spcBef>
                <a:spcPts val="254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25" dirty="0">
                <a:latin typeface="Garamond"/>
                <a:cs typeface="Garamond"/>
              </a:rPr>
              <a:t>Run </a:t>
            </a:r>
            <a:r>
              <a:rPr sz="2400" spc="-5" dirty="0">
                <a:latin typeface="Garamond"/>
                <a:cs typeface="Garamond"/>
              </a:rPr>
              <a:t>the datastore </a:t>
            </a:r>
            <a:r>
              <a:rPr sz="2400" spc="5" dirty="0">
                <a:latin typeface="Garamond"/>
                <a:cs typeface="Garamond"/>
              </a:rPr>
              <a:t>garbage </a:t>
            </a:r>
            <a:r>
              <a:rPr sz="2400" spc="-5" dirty="0">
                <a:latin typeface="Garamond"/>
                <a:cs typeface="Garamond"/>
              </a:rPr>
              <a:t>collection only when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instance has</a:t>
            </a:r>
            <a:r>
              <a:rPr sz="2400" spc="6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a</a:t>
            </a:r>
            <a:endParaRPr sz="2400">
              <a:latin typeface="Garamond"/>
              <a:cs typeface="Garamond"/>
            </a:endParaRPr>
          </a:p>
          <a:p>
            <a:pPr marL="194945">
              <a:lnSpc>
                <a:spcPts val="2735"/>
              </a:lnSpc>
            </a:pPr>
            <a:r>
              <a:rPr sz="2400" spc="-15" dirty="0">
                <a:latin typeface="Garamond"/>
                <a:cs typeface="Garamond"/>
              </a:rPr>
              <a:t>private </a:t>
            </a:r>
            <a:r>
              <a:rPr sz="2400" spc="-5" dirty="0">
                <a:latin typeface="Garamond"/>
                <a:cs typeface="Garamond"/>
              </a:rPr>
              <a:t>datastore </a:t>
            </a:r>
            <a:r>
              <a:rPr sz="2400" spc="-10" dirty="0">
                <a:latin typeface="Garamond"/>
                <a:cs typeface="Garamond"/>
              </a:rPr>
              <a:t>which </a:t>
            </a:r>
            <a:r>
              <a:rPr sz="2400" dirty="0">
                <a:latin typeface="Garamond"/>
                <a:cs typeface="Garamond"/>
              </a:rPr>
              <a:t>is </a:t>
            </a:r>
            <a:r>
              <a:rPr sz="2400" spc="-5" dirty="0">
                <a:latin typeface="Garamond"/>
                <a:cs typeface="Garamond"/>
              </a:rPr>
              <a:t>not </a:t>
            </a:r>
            <a:r>
              <a:rPr sz="2400" dirty="0">
                <a:latin typeface="Garamond"/>
                <a:cs typeface="Garamond"/>
              </a:rPr>
              <a:t>shared with </a:t>
            </a:r>
            <a:r>
              <a:rPr sz="2400" spc="-10" dirty="0">
                <a:latin typeface="Garamond"/>
                <a:cs typeface="Garamond"/>
              </a:rPr>
              <a:t>any other</a:t>
            </a:r>
            <a:r>
              <a:rPr sz="2400" spc="4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instance</a:t>
            </a:r>
            <a:endParaRPr sz="2400">
              <a:latin typeface="Garamond"/>
              <a:cs typeface="Garamond"/>
            </a:endParaRPr>
          </a:p>
          <a:p>
            <a:pPr marL="194945" marR="960119" indent="-182880">
              <a:lnSpc>
                <a:spcPts val="2590"/>
              </a:lnSpc>
              <a:spcBef>
                <a:spcPts val="61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Datastore </a:t>
            </a:r>
            <a:r>
              <a:rPr sz="2400" spc="5" dirty="0">
                <a:latin typeface="Garamond"/>
                <a:cs typeface="Garamond"/>
              </a:rPr>
              <a:t>garbage </a:t>
            </a:r>
            <a:r>
              <a:rPr sz="2400" spc="-5" dirty="0">
                <a:latin typeface="Garamond"/>
                <a:cs typeface="Garamond"/>
              </a:rPr>
              <a:t>collection </a:t>
            </a:r>
            <a:r>
              <a:rPr sz="2400" dirty="0">
                <a:latin typeface="Garamond"/>
                <a:cs typeface="Garamond"/>
              </a:rPr>
              <a:t>can </a:t>
            </a:r>
            <a:r>
              <a:rPr sz="2400" spc="-5" dirty="0">
                <a:latin typeface="Garamond"/>
                <a:cs typeface="Garamond"/>
              </a:rPr>
              <a:t>be </a:t>
            </a:r>
            <a:r>
              <a:rPr sz="2400" spc="10" dirty="0">
                <a:latin typeface="Garamond"/>
                <a:cs typeface="Garamond"/>
              </a:rPr>
              <a:t>triggered </a:t>
            </a:r>
            <a:r>
              <a:rPr sz="2400" spc="-10" dirty="0">
                <a:latin typeface="Garamond"/>
                <a:cs typeface="Garamond"/>
              </a:rPr>
              <a:t>manually </a:t>
            </a:r>
            <a:r>
              <a:rPr sz="2400" spc="-5" dirty="0">
                <a:latin typeface="Garamond"/>
                <a:cs typeface="Garamond"/>
              </a:rPr>
              <a:t>or  </a:t>
            </a:r>
            <a:r>
              <a:rPr sz="2400" spc="-10" dirty="0">
                <a:latin typeface="Garamond"/>
                <a:cs typeface="Garamond"/>
              </a:rPr>
              <a:t>scheduled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25" dirty="0">
                <a:latin typeface="Garamond"/>
                <a:cs typeface="Garamond"/>
              </a:rPr>
              <a:t>run </a:t>
            </a:r>
            <a:r>
              <a:rPr sz="2400" spc="-5" dirty="0">
                <a:latin typeface="Garamond"/>
                <a:cs typeface="Garamond"/>
              </a:rPr>
              <a:t>automatically at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set</a:t>
            </a:r>
            <a:r>
              <a:rPr sz="2400" spc="-2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frequency</a:t>
            </a:r>
            <a:endParaRPr sz="2400">
              <a:latin typeface="Garamond"/>
              <a:cs typeface="Garamond"/>
            </a:endParaRPr>
          </a:p>
          <a:p>
            <a:pPr marL="194945" marR="5080" indent="-182880">
              <a:lnSpc>
                <a:spcPts val="2590"/>
              </a:lnSpc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By </a:t>
            </a:r>
            <a:r>
              <a:rPr sz="2400" spc="-5" dirty="0">
                <a:latin typeface="Garamond"/>
                <a:cs typeface="Garamond"/>
              </a:rPr>
              <a:t>default </a:t>
            </a:r>
            <a:r>
              <a:rPr sz="2400" dirty="0">
                <a:latin typeface="Garamond"/>
                <a:cs typeface="Garamond"/>
              </a:rPr>
              <a:t>its configured to </a:t>
            </a:r>
            <a:r>
              <a:rPr sz="2400" spc="20" dirty="0">
                <a:latin typeface="Garamond"/>
                <a:cs typeface="Garamond"/>
              </a:rPr>
              <a:t>run </a:t>
            </a:r>
            <a:r>
              <a:rPr sz="2400" spc="-10" dirty="0">
                <a:latin typeface="Garamond"/>
                <a:cs typeface="Garamond"/>
              </a:rPr>
              <a:t>weekly </a:t>
            </a:r>
            <a:r>
              <a:rPr sz="2400" spc="-5" dirty="0">
                <a:latin typeface="Garamond"/>
                <a:cs typeface="Garamond"/>
              </a:rPr>
              <a:t>on Saturdays </a:t>
            </a:r>
            <a:r>
              <a:rPr sz="2400" spc="-10" dirty="0">
                <a:latin typeface="Garamond"/>
                <a:cs typeface="Garamond"/>
              </a:rPr>
              <a:t>between </a:t>
            </a:r>
            <a:r>
              <a:rPr sz="2400" dirty="0">
                <a:latin typeface="Garamond"/>
                <a:cs typeface="Garamond"/>
              </a:rPr>
              <a:t>1 to  2</a:t>
            </a:r>
            <a:r>
              <a:rPr sz="2400" spc="-5" dirty="0">
                <a:latin typeface="Garamond"/>
                <a:cs typeface="Garamond"/>
              </a:rPr>
              <a:t> am.</a:t>
            </a:r>
            <a:endParaRPr sz="2400">
              <a:latin typeface="Garamond"/>
              <a:cs typeface="Garamond"/>
            </a:endParaRPr>
          </a:p>
          <a:p>
            <a:pPr marL="194945" marR="26670" indent="-182880" algn="just">
              <a:lnSpc>
                <a:spcPct val="90000"/>
              </a:lnSpc>
              <a:spcBef>
                <a:spcPts val="54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90" dirty="0">
                <a:latin typeface="Garamond"/>
                <a:cs typeface="Garamond"/>
              </a:rPr>
              <a:t>To </a:t>
            </a:r>
            <a:r>
              <a:rPr sz="2400" spc="20" dirty="0">
                <a:latin typeface="Garamond"/>
                <a:cs typeface="Garamond"/>
              </a:rPr>
              <a:t>run </a:t>
            </a:r>
            <a:r>
              <a:rPr sz="2400" spc="-5" dirty="0">
                <a:latin typeface="Garamond"/>
                <a:cs typeface="Garamond"/>
              </a:rPr>
              <a:t>datastore </a:t>
            </a:r>
            <a:r>
              <a:rPr sz="2400" spc="5" dirty="0">
                <a:latin typeface="Garamond"/>
                <a:cs typeface="Garamond"/>
              </a:rPr>
              <a:t>garbage </a:t>
            </a:r>
            <a:r>
              <a:rPr sz="2400" spc="-5" dirty="0">
                <a:latin typeface="Garamond"/>
                <a:cs typeface="Garamond"/>
              </a:rPr>
              <a:t>collection </a:t>
            </a:r>
            <a:r>
              <a:rPr sz="2400" spc="-30" dirty="0">
                <a:latin typeface="Garamond"/>
                <a:cs typeface="Garamond"/>
              </a:rPr>
              <a:t>manually, </a:t>
            </a:r>
            <a:r>
              <a:rPr sz="2400" spc="-10" dirty="0">
                <a:latin typeface="Garamond"/>
                <a:cs typeface="Garamond"/>
              </a:rPr>
              <a:t>execute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method  startDataStoreGC on the </a:t>
            </a:r>
            <a:r>
              <a:rPr sz="2400" dirty="0">
                <a:latin typeface="Garamond"/>
                <a:cs typeface="Garamond"/>
              </a:rPr>
              <a:t>RepositoryManagement </a:t>
            </a:r>
            <a:r>
              <a:rPr sz="2400" spc="-5" dirty="0">
                <a:latin typeface="Garamond"/>
                <a:cs typeface="Garamond"/>
              </a:rPr>
              <a:t>mbean, setting 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parameter </a:t>
            </a:r>
            <a:r>
              <a:rPr sz="2400" dirty="0">
                <a:latin typeface="Garamond"/>
                <a:cs typeface="Garamond"/>
              </a:rPr>
              <a:t>markOnly </a:t>
            </a:r>
            <a:r>
              <a:rPr sz="2400" spc="-5" dirty="0">
                <a:latin typeface="Garamond"/>
                <a:cs typeface="Garamond"/>
              </a:rPr>
              <a:t>as</a:t>
            </a:r>
            <a:r>
              <a:rPr sz="2400" spc="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false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638048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Cleaning </a:t>
            </a:r>
            <a:r>
              <a:rPr spc="-55" dirty="0"/>
              <a:t>up of </a:t>
            </a:r>
            <a:r>
              <a:rPr spc="-5" dirty="0"/>
              <a:t>a </a:t>
            </a:r>
            <a:r>
              <a:rPr spc="-90" dirty="0"/>
              <a:t>shared</a:t>
            </a:r>
            <a:r>
              <a:rPr spc="-365" dirty="0"/>
              <a:t> </a:t>
            </a:r>
            <a:r>
              <a:rPr spc="-95" dirty="0"/>
              <a:t>Datastore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383538"/>
            <a:ext cx="8038465" cy="51443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spcBef>
                <a:spcPts val="9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90" dirty="0">
                <a:latin typeface="Garamond"/>
                <a:cs typeface="Garamond"/>
              </a:rPr>
              <a:t>To </a:t>
            </a:r>
            <a:r>
              <a:rPr sz="2200" spc="15" dirty="0">
                <a:latin typeface="Garamond"/>
                <a:cs typeface="Garamond"/>
              </a:rPr>
              <a:t>run </a:t>
            </a:r>
            <a:r>
              <a:rPr sz="2200" spc="5" dirty="0">
                <a:latin typeface="Garamond"/>
                <a:cs typeface="Garamond"/>
              </a:rPr>
              <a:t>garbage </a:t>
            </a:r>
            <a:r>
              <a:rPr sz="2200" spc="-5" dirty="0">
                <a:latin typeface="Garamond"/>
                <a:cs typeface="Garamond"/>
              </a:rPr>
              <a:t>collection on shared datastore use </a:t>
            </a:r>
            <a:r>
              <a:rPr sz="2200" spc="-10" dirty="0">
                <a:latin typeface="Garamond"/>
                <a:cs typeface="Garamond"/>
              </a:rPr>
              <a:t>one </a:t>
            </a:r>
            <a:r>
              <a:rPr sz="2200" spc="-5" dirty="0">
                <a:latin typeface="Garamond"/>
                <a:cs typeface="Garamond"/>
              </a:rPr>
              <a:t>of  the</a:t>
            </a:r>
            <a:r>
              <a:rPr sz="2200" spc="-30" dirty="0">
                <a:latin typeface="Garamond"/>
                <a:cs typeface="Garamond"/>
              </a:rPr>
              <a:t> </a:t>
            </a:r>
            <a:r>
              <a:rPr sz="2200" spc="-10" dirty="0">
                <a:latin typeface="Garamond"/>
                <a:cs typeface="Garamond"/>
              </a:rPr>
              <a:t>following</a:t>
            </a:r>
            <a:endParaRPr sz="2200">
              <a:latin typeface="Garamond"/>
              <a:cs typeface="Garamond"/>
            </a:endParaRPr>
          </a:p>
          <a:p>
            <a:pPr marL="194945"/>
            <a:r>
              <a:rPr sz="2200" spc="-15" dirty="0">
                <a:latin typeface="Garamond"/>
                <a:cs typeface="Garamond"/>
              </a:rPr>
              <a:t>approach</a:t>
            </a:r>
            <a:endParaRPr sz="2200">
              <a:latin typeface="Garamond"/>
              <a:cs typeface="Garamond"/>
            </a:endParaRPr>
          </a:p>
          <a:p>
            <a:pPr marL="195580" indent="-182880">
              <a:spcBef>
                <a:spcPts val="53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5" dirty="0">
                <a:latin typeface="Garamond"/>
                <a:cs typeface="Garamond"/>
              </a:rPr>
              <a:t>If all the </a:t>
            </a:r>
            <a:r>
              <a:rPr sz="2200" spc="-10" dirty="0">
                <a:latin typeface="Garamond"/>
                <a:cs typeface="Garamond"/>
              </a:rPr>
              <a:t>AEM </a:t>
            </a:r>
            <a:r>
              <a:rPr sz="2200" spc="-5" dirty="0">
                <a:latin typeface="Garamond"/>
                <a:cs typeface="Garamond"/>
              </a:rPr>
              <a:t>instances </a:t>
            </a:r>
            <a:r>
              <a:rPr sz="2200" spc="-10" dirty="0">
                <a:latin typeface="Garamond"/>
                <a:cs typeface="Garamond"/>
              </a:rPr>
              <a:t>that </a:t>
            </a:r>
            <a:r>
              <a:rPr sz="2200" spc="-5" dirty="0">
                <a:latin typeface="Garamond"/>
                <a:cs typeface="Garamond"/>
              </a:rPr>
              <a:t>share the datastore are identical</a:t>
            </a:r>
            <a:r>
              <a:rPr sz="2200" spc="-135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clones</a:t>
            </a:r>
            <a:endParaRPr sz="22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spc="-20" dirty="0">
                <a:latin typeface="Garamond"/>
                <a:cs typeface="Garamond"/>
              </a:rPr>
              <a:t>Run </a:t>
            </a:r>
            <a:r>
              <a:rPr sz="1900" spc="-5" dirty="0">
                <a:latin typeface="Garamond"/>
                <a:cs typeface="Garamond"/>
              </a:rPr>
              <a:t>datastore </a:t>
            </a:r>
            <a:r>
              <a:rPr sz="1900" dirty="0">
                <a:latin typeface="Garamond"/>
                <a:cs typeface="Garamond"/>
              </a:rPr>
              <a:t>garbage </a:t>
            </a:r>
            <a:r>
              <a:rPr sz="1900" spc="-5" dirty="0">
                <a:latin typeface="Garamond"/>
                <a:cs typeface="Garamond"/>
              </a:rPr>
              <a:t>collection on one of the instance that shares the</a:t>
            </a:r>
            <a:r>
              <a:rPr sz="1900" spc="25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datastore</a:t>
            </a:r>
            <a:endParaRPr sz="1900">
              <a:latin typeface="Garamond"/>
              <a:cs typeface="Garamond"/>
            </a:endParaRPr>
          </a:p>
          <a:p>
            <a:pPr marL="469900" marR="234950" lvl="1" indent="-183515">
              <a:spcBef>
                <a:spcPts val="459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dirty="0">
                <a:latin typeface="Garamond"/>
                <a:cs typeface="Garamond"/>
              </a:rPr>
              <a:t>This </a:t>
            </a:r>
            <a:r>
              <a:rPr sz="1900" spc="-15" dirty="0">
                <a:latin typeface="Garamond"/>
                <a:cs typeface="Garamond"/>
              </a:rPr>
              <a:t>would </a:t>
            </a:r>
            <a:r>
              <a:rPr sz="1900" spc="-5" dirty="0">
                <a:latin typeface="Garamond"/>
                <a:cs typeface="Garamond"/>
              </a:rPr>
              <a:t>ensure all the stale assets </a:t>
            </a:r>
            <a:r>
              <a:rPr sz="1900" dirty="0">
                <a:latin typeface="Garamond"/>
                <a:cs typeface="Garamond"/>
              </a:rPr>
              <a:t>gets </a:t>
            </a:r>
            <a:r>
              <a:rPr sz="1900" spc="-5" dirty="0">
                <a:latin typeface="Garamond"/>
                <a:cs typeface="Garamond"/>
              </a:rPr>
              <a:t>deleted. Since </a:t>
            </a:r>
            <a:r>
              <a:rPr sz="1900" spc="-10" dirty="0">
                <a:latin typeface="Garamond"/>
                <a:cs typeface="Garamond"/>
              </a:rPr>
              <a:t>the </a:t>
            </a:r>
            <a:r>
              <a:rPr sz="1900" spc="-5" dirty="0">
                <a:latin typeface="Garamond"/>
                <a:cs typeface="Garamond"/>
              </a:rPr>
              <a:t>other instances </a:t>
            </a:r>
            <a:r>
              <a:rPr sz="1900" spc="-10" dirty="0">
                <a:latin typeface="Garamond"/>
                <a:cs typeface="Garamond"/>
              </a:rPr>
              <a:t>are  </a:t>
            </a:r>
            <a:r>
              <a:rPr sz="1900" spc="-5" dirty="0">
                <a:latin typeface="Garamond"/>
                <a:cs typeface="Garamond"/>
              </a:rPr>
              <a:t>identical, there </a:t>
            </a:r>
            <a:r>
              <a:rPr sz="1900" spc="-30" dirty="0">
                <a:latin typeface="Garamond"/>
                <a:cs typeface="Garamond"/>
              </a:rPr>
              <a:t>wouldn’t </a:t>
            </a:r>
            <a:r>
              <a:rPr sz="1900" spc="-5" dirty="0">
                <a:latin typeface="Garamond"/>
                <a:cs typeface="Garamond"/>
              </a:rPr>
              <a:t>be an </a:t>
            </a:r>
            <a:r>
              <a:rPr sz="1900" spc="-20" dirty="0">
                <a:latin typeface="Garamond"/>
                <a:cs typeface="Garamond"/>
              </a:rPr>
              <a:t>active </a:t>
            </a:r>
            <a:r>
              <a:rPr sz="1900" spc="-5" dirty="0">
                <a:latin typeface="Garamond"/>
                <a:cs typeface="Garamond"/>
              </a:rPr>
              <a:t>reference from other instances to the  deleted</a:t>
            </a:r>
            <a:r>
              <a:rPr sz="1900" spc="-15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assets</a:t>
            </a:r>
            <a:endParaRPr sz="1900">
              <a:latin typeface="Garamond"/>
              <a:cs typeface="Garamond"/>
            </a:endParaRPr>
          </a:p>
          <a:p>
            <a:pPr marL="195580" indent="-182880">
              <a:spcBef>
                <a:spcPts val="50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5" dirty="0">
                <a:latin typeface="Garamond"/>
                <a:cs typeface="Garamond"/>
              </a:rPr>
              <a:t>If the </a:t>
            </a:r>
            <a:r>
              <a:rPr sz="2200" spc="-10" dirty="0">
                <a:latin typeface="Garamond"/>
                <a:cs typeface="Garamond"/>
              </a:rPr>
              <a:t>AEM </a:t>
            </a:r>
            <a:r>
              <a:rPr sz="2200" spc="-5" dirty="0">
                <a:latin typeface="Garamond"/>
                <a:cs typeface="Garamond"/>
              </a:rPr>
              <a:t>instances </a:t>
            </a:r>
            <a:r>
              <a:rPr sz="2200" spc="-10" dirty="0">
                <a:latin typeface="Garamond"/>
                <a:cs typeface="Garamond"/>
              </a:rPr>
              <a:t>that </a:t>
            </a:r>
            <a:r>
              <a:rPr sz="2200" spc="-5" dirty="0">
                <a:latin typeface="Garamond"/>
                <a:cs typeface="Garamond"/>
              </a:rPr>
              <a:t>share the datastore are </a:t>
            </a:r>
            <a:r>
              <a:rPr sz="2200" spc="-10" dirty="0">
                <a:latin typeface="Garamond"/>
                <a:cs typeface="Garamond"/>
              </a:rPr>
              <a:t>not</a:t>
            </a:r>
            <a:r>
              <a:rPr sz="2200" spc="-100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identical</a:t>
            </a:r>
            <a:endParaRPr sz="22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spc="-5" dirty="0">
                <a:latin typeface="Garamond"/>
                <a:cs typeface="Garamond"/>
              </a:rPr>
              <a:t>Note </a:t>
            </a:r>
            <a:r>
              <a:rPr sz="1900" spc="-10" dirty="0">
                <a:latin typeface="Garamond"/>
                <a:cs typeface="Garamond"/>
              </a:rPr>
              <a:t>the </a:t>
            </a:r>
            <a:r>
              <a:rPr sz="1900" dirty="0">
                <a:latin typeface="Garamond"/>
                <a:cs typeface="Garamond"/>
              </a:rPr>
              <a:t>current </a:t>
            </a:r>
            <a:r>
              <a:rPr sz="1900" spc="-5" dirty="0">
                <a:latin typeface="Garamond"/>
                <a:cs typeface="Garamond"/>
              </a:rPr>
              <a:t>timestamp when </a:t>
            </a:r>
            <a:r>
              <a:rPr sz="1900" dirty="0">
                <a:latin typeface="Garamond"/>
                <a:cs typeface="Garamond"/>
              </a:rPr>
              <a:t>starting the</a:t>
            </a:r>
            <a:r>
              <a:rPr sz="1900" spc="10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process</a:t>
            </a:r>
            <a:endParaRPr sz="1900">
              <a:latin typeface="Garamond"/>
              <a:cs typeface="Garamond"/>
            </a:endParaRPr>
          </a:p>
          <a:p>
            <a:pPr marL="469900" marR="168275" lvl="1" indent="-183515">
              <a:spcBef>
                <a:spcPts val="455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spc="-10" dirty="0">
                <a:latin typeface="Garamond"/>
                <a:cs typeface="Garamond"/>
              </a:rPr>
              <a:t>Execute </a:t>
            </a:r>
            <a:r>
              <a:rPr sz="1900" spc="-5" dirty="0">
                <a:latin typeface="Garamond"/>
                <a:cs typeface="Garamond"/>
              </a:rPr>
              <a:t>the method </a:t>
            </a:r>
            <a:r>
              <a:rPr sz="1900" dirty="0">
                <a:latin typeface="Garamond"/>
                <a:cs typeface="Garamond"/>
              </a:rPr>
              <a:t>startDataStoreGC </a:t>
            </a:r>
            <a:r>
              <a:rPr sz="1900" spc="-5" dirty="0">
                <a:latin typeface="Garamond"/>
                <a:cs typeface="Garamond"/>
              </a:rPr>
              <a:t>with markOnly </a:t>
            </a:r>
            <a:r>
              <a:rPr sz="1900" spc="5" dirty="0">
                <a:latin typeface="Garamond"/>
                <a:cs typeface="Garamond"/>
              </a:rPr>
              <a:t>flag </a:t>
            </a:r>
            <a:r>
              <a:rPr sz="1900" dirty="0">
                <a:latin typeface="Garamond"/>
                <a:cs typeface="Garamond"/>
              </a:rPr>
              <a:t>set </a:t>
            </a:r>
            <a:r>
              <a:rPr sz="1900" spc="-5" dirty="0">
                <a:latin typeface="Garamond"/>
                <a:cs typeface="Garamond"/>
              </a:rPr>
              <a:t>to </a:t>
            </a:r>
            <a:r>
              <a:rPr sz="1900" spc="10" dirty="0">
                <a:latin typeface="Garamond"/>
                <a:cs typeface="Garamond"/>
              </a:rPr>
              <a:t>true </a:t>
            </a:r>
            <a:r>
              <a:rPr sz="1900" spc="-5" dirty="0">
                <a:latin typeface="Garamond"/>
                <a:cs typeface="Garamond"/>
              </a:rPr>
              <a:t>from </a:t>
            </a:r>
            <a:r>
              <a:rPr sz="1900" spc="-10" dirty="0">
                <a:latin typeface="Garamond"/>
                <a:cs typeface="Garamond"/>
              </a:rPr>
              <a:t>all  </a:t>
            </a:r>
            <a:r>
              <a:rPr sz="1900" spc="-5" dirty="0">
                <a:latin typeface="Garamond"/>
                <a:cs typeface="Garamond"/>
              </a:rPr>
              <a:t>instances</a:t>
            </a:r>
            <a:endParaRPr sz="1900">
              <a:latin typeface="Garamond"/>
              <a:cs typeface="Garamond"/>
            </a:endParaRPr>
          </a:p>
          <a:p>
            <a:pPr marL="469900" lvl="1" indent="-184150">
              <a:spcBef>
                <a:spcPts val="459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spc="-10" dirty="0">
                <a:latin typeface="Garamond"/>
                <a:cs typeface="Garamond"/>
              </a:rPr>
              <a:t>Use </a:t>
            </a:r>
            <a:r>
              <a:rPr sz="1900" spc="-5" dirty="0">
                <a:latin typeface="Garamond"/>
                <a:cs typeface="Garamond"/>
              </a:rPr>
              <a:t>a shell script or other means to delete all files </a:t>
            </a:r>
            <a:r>
              <a:rPr sz="1900" spc="-10" dirty="0">
                <a:latin typeface="Garamond"/>
                <a:cs typeface="Garamond"/>
              </a:rPr>
              <a:t>in </a:t>
            </a:r>
            <a:r>
              <a:rPr sz="1900" spc="-5" dirty="0">
                <a:latin typeface="Garamond"/>
                <a:cs typeface="Garamond"/>
              </a:rPr>
              <a:t>the datastore whose</a:t>
            </a:r>
            <a:r>
              <a:rPr sz="1900" spc="155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last</a:t>
            </a:r>
            <a:endParaRPr sz="1900">
              <a:latin typeface="Garamond"/>
              <a:cs typeface="Garamond"/>
            </a:endParaRPr>
          </a:p>
          <a:p>
            <a:pPr marL="469900"/>
            <a:r>
              <a:rPr sz="1900" spc="-5" dirty="0">
                <a:latin typeface="Garamond"/>
                <a:cs typeface="Garamond"/>
              </a:rPr>
              <a:t>modified timestamp is prior to the timestamp noted at the </a:t>
            </a:r>
            <a:r>
              <a:rPr sz="1900" spc="5" dirty="0">
                <a:latin typeface="Garamond"/>
                <a:cs typeface="Garamond"/>
              </a:rPr>
              <a:t>start </a:t>
            </a:r>
            <a:r>
              <a:rPr sz="1900" dirty="0">
                <a:latin typeface="Garamond"/>
                <a:cs typeface="Garamond"/>
              </a:rPr>
              <a:t>of </a:t>
            </a:r>
            <a:r>
              <a:rPr sz="1900" spc="-5" dirty="0">
                <a:latin typeface="Garamond"/>
                <a:cs typeface="Garamond"/>
              </a:rPr>
              <a:t>the</a:t>
            </a:r>
            <a:r>
              <a:rPr sz="1900" spc="-90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process</a:t>
            </a:r>
            <a:endParaRPr sz="1900">
              <a:latin typeface="Garamond"/>
              <a:cs typeface="Garamond"/>
            </a:endParaRPr>
          </a:p>
          <a:p>
            <a:pPr marL="328930" marR="549910">
              <a:spcBef>
                <a:spcPts val="1610"/>
              </a:spcBef>
            </a:pPr>
            <a:r>
              <a:rPr sz="1600" spc="-5" dirty="0">
                <a:latin typeface="Garamond"/>
                <a:cs typeface="Garamond"/>
              </a:rPr>
              <a:t>An </a:t>
            </a:r>
            <a:r>
              <a:rPr sz="1600" spc="-10" dirty="0">
                <a:latin typeface="Garamond"/>
                <a:cs typeface="Garamond"/>
              </a:rPr>
              <a:t>author </a:t>
            </a:r>
            <a:r>
              <a:rPr sz="1600" spc="-5" dirty="0">
                <a:latin typeface="Garamond"/>
                <a:cs typeface="Garamond"/>
              </a:rPr>
              <a:t>&amp; </a:t>
            </a:r>
            <a:r>
              <a:rPr sz="1600" spc="-10" dirty="0">
                <a:latin typeface="Garamond"/>
                <a:cs typeface="Garamond"/>
              </a:rPr>
              <a:t>publish </a:t>
            </a:r>
            <a:r>
              <a:rPr sz="1600" spc="-5" dirty="0">
                <a:latin typeface="Garamond"/>
                <a:cs typeface="Garamond"/>
              </a:rPr>
              <a:t>instances </a:t>
            </a:r>
            <a:r>
              <a:rPr sz="1600" spc="-10" dirty="0">
                <a:latin typeface="Garamond"/>
                <a:cs typeface="Garamond"/>
              </a:rPr>
              <a:t>are non identical. </a:t>
            </a:r>
            <a:r>
              <a:rPr sz="1600" spc="-5" dirty="0">
                <a:latin typeface="Garamond"/>
                <a:cs typeface="Garamond"/>
              </a:rPr>
              <a:t>When </a:t>
            </a:r>
            <a:r>
              <a:rPr sz="1600" spc="-15" dirty="0">
                <a:latin typeface="Garamond"/>
                <a:cs typeface="Garamond"/>
              </a:rPr>
              <a:t>we </a:t>
            </a:r>
            <a:r>
              <a:rPr sz="1600" spc="-25" dirty="0">
                <a:latin typeface="Garamond"/>
                <a:cs typeface="Garamond"/>
              </a:rPr>
              <a:t>have </a:t>
            </a:r>
            <a:r>
              <a:rPr sz="1600" spc="-5" dirty="0">
                <a:latin typeface="Garamond"/>
                <a:cs typeface="Garamond"/>
              </a:rPr>
              <a:t>a datastore shared </a:t>
            </a:r>
            <a:r>
              <a:rPr sz="1600" spc="-10" dirty="0">
                <a:latin typeface="Garamond"/>
                <a:cs typeface="Garamond"/>
              </a:rPr>
              <a:t>between  </a:t>
            </a:r>
            <a:r>
              <a:rPr sz="1600" spc="-5" dirty="0">
                <a:latin typeface="Garamond"/>
                <a:cs typeface="Garamond"/>
              </a:rPr>
              <a:t>an </a:t>
            </a:r>
            <a:r>
              <a:rPr sz="1600" spc="-10" dirty="0">
                <a:latin typeface="Garamond"/>
                <a:cs typeface="Garamond"/>
              </a:rPr>
              <a:t>author and </a:t>
            </a:r>
            <a:r>
              <a:rPr sz="1600" spc="-5" dirty="0">
                <a:latin typeface="Garamond"/>
                <a:cs typeface="Garamond"/>
              </a:rPr>
              <a:t>its </a:t>
            </a:r>
            <a:r>
              <a:rPr sz="1600" spc="-10" dirty="0">
                <a:latin typeface="Garamond"/>
                <a:cs typeface="Garamond"/>
              </a:rPr>
              <a:t>publish instances, </a:t>
            </a:r>
            <a:r>
              <a:rPr sz="1600" spc="-5" dirty="0">
                <a:latin typeface="Garamond"/>
                <a:cs typeface="Garamond"/>
              </a:rPr>
              <a:t>its safe to </a:t>
            </a:r>
            <a:r>
              <a:rPr sz="1600" spc="10" dirty="0">
                <a:latin typeface="Garamond"/>
                <a:cs typeface="Garamond"/>
              </a:rPr>
              <a:t>run </a:t>
            </a:r>
            <a:r>
              <a:rPr sz="1600" spc="-5" dirty="0">
                <a:latin typeface="Garamond"/>
                <a:cs typeface="Garamond"/>
              </a:rPr>
              <a:t>the datastore gc </a:t>
            </a:r>
            <a:r>
              <a:rPr sz="1600" spc="-10" dirty="0">
                <a:latin typeface="Garamond"/>
                <a:cs typeface="Garamond"/>
              </a:rPr>
              <a:t>only </a:t>
            </a:r>
            <a:r>
              <a:rPr sz="1600" spc="-5" dirty="0">
                <a:latin typeface="Garamond"/>
                <a:cs typeface="Garamond"/>
              </a:rPr>
              <a:t>on the</a:t>
            </a:r>
            <a:r>
              <a:rPr sz="1600" spc="130" dirty="0">
                <a:latin typeface="Garamond"/>
                <a:cs typeface="Garamond"/>
              </a:rPr>
              <a:t> </a:t>
            </a:r>
            <a:r>
              <a:rPr sz="1600" spc="-10" dirty="0">
                <a:latin typeface="Garamond"/>
                <a:cs typeface="Garamond"/>
              </a:rPr>
              <a:t>author</a:t>
            </a:r>
            <a:endParaRPr sz="16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1" y="6019889"/>
            <a:ext cx="240385" cy="228117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615124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Compacting </a:t>
            </a:r>
            <a:r>
              <a:rPr spc="-70" dirty="0"/>
              <a:t>the </a:t>
            </a:r>
            <a:r>
              <a:rPr spc="-95" dirty="0"/>
              <a:t>standby</a:t>
            </a:r>
            <a:r>
              <a:rPr spc="-580" dirty="0"/>
              <a:t> </a:t>
            </a:r>
            <a:r>
              <a:rPr spc="-90" dirty="0"/>
              <a:t>instance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383157"/>
            <a:ext cx="7924165" cy="49072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580" indent="-182880">
              <a:spcBef>
                <a:spcPts val="6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0" dirty="0">
                <a:latin typeface="Garamond"/>
                <a:cs typeface="Garamond"/>
              </a:rPr>
              <a:t>Running </a:t>
            </a:r>
            <a:r>
              <a:rPr sz="2400" spc="-5" dirty="0">
                <a:latin typeface="Garamond"/>
                <a:cs typeface="Garamond"/>
              </a:rPr>
              <a:t>compaction on </a:t>
            </a:r>
            <a:r>
              <a:rPr sz="2400" spc="5" dirty="0">
                <a:latin typeface="Garamond"/>
                <a:cs typeface="Garamond"/>
              </a:rPr>
              <a:t>primary </a:t>
            </a:r>
            <a:r>
              <a:rPr sz="2400" spc="-5" dirty="0">
                <a:latin typeface="Garamond"/>
                <a:cs typeface="Garamond"/>
              </a:rPr>
              <a:t>does not compact </a:t>
            </a:r>
            <a:r>
              <a:rPr sz="2400" dirty="0">
                <a:latin typeface="Garamond"/>
                <a:cs typeface="Garamond"/>
              </a:rPr>
              <a:t>the</a:t>
            </a:r>
            <a:r>
              <a:rPr sz="2400" spc="45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standby</a:t>
            </a:r>
            <a:endParaRPr sz="2400">
              <a:latin typeface="Garamond"/>
              <a:cs typeface="Garamond"/>
            </a:endParaRPr>
          </a:p>
          <a:p>
            <a:pPr marL="194945" marR="448945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In </a:t>
            </a:r>
            <a:r>
              <a:rPr sz="2400" spc="-5" dirty="0">
                <a:latin typeface="Garamond"/>
                <a:cs typeface="Garamond"/>
              </a:rPr>
              <a:t>fact compacting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primary </a:t>
            </a:r>
            <a:r>
              <a:rPr sz="2400" spc="-20" dirty="0">
                <a:latin typeface="Garamond"/>
                <a:cs typeface="Garamond"/>
              </a:rPr>
              <a:t>would </a:t>
            </a:r>
            <a:r>
              <a:rPr sz="2400" dirty="0">
                <a:latin typeface="Garamond"/>
                <a:cs typeface="Garamond"/>
              </a:rPr>
              <a:t>increase the size </a:t>
            </a:r>
            <a:r>
              <a:rPr sz="2400" spc="-5" dirty="0">
                <a:latin typeface="Garamond"/>
                <a:cs typeface="Garamond"/>
              </a:rPr>
              <a:t>of </a:t>
            </a:r>
            <a:r>
              <a:rPr sz="2400" dirty="0">
                <a:latin typeface="Garamond"/>
                <a:cs typeface="Garamond"/>
              </a:rPr>
              <a:t>the  </a:t>
            </a:r>
            <a:r>
              <a:rPr sz="2400" spc="-10" dirty="0">
                <a:latin typeface="Garamond"/>
                <a:cs typeface="Garamond"/>
              </a:rPr>
              <a:t>standby </a:t>
            </a:r>
            <a:r>
              <a:rPr sz="2400" spc="-5" dirty="0">
                <a:latin typeface="Garamond"/>
                <a:cs typeface="Garamond"/>
              </a:rPr>
              <a:t>after </a:t>
            </a:r>
            <a:r>
              <a:rPr sz="2400" dirty="0">
                <a:latin typeface="Garamond"/>
                <a:cs typeface="Garamond"/>
              </a:rPr>
              <a:t>the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sync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90" dirty="0">
                <a:latin typeface="Garamond"/>
                <a:cs typeface="Garamond"/>
              </a:rPr>
              <a:t>To </a:t>
            </a:r>
            <a:r>
              <a:rPr sz="2400" spc="-5" dirty="0">
                <a:latin typeface="Garamond"/>
                <a:cs typeface="Garamond"/>
              </a:rPr>
              <a:t>compact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10" dirty="0">
                <a:latin typeface="Garamond"/>
                <a:cs typeface="Garamond"/>
              </a:rPr>
              <a:t>standby</a:t>
            </a:r>
            <a:r>
              <a:rPr sz="2400" spc="9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either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10" dirty="0">
                <a:latin typeface="Garamond"/>
                <a:cs typeface="Garamond"/>
              </a:rPr>
              <a:t>Allow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standby </a:t>
            </a:r>
            <a:r>
              <a:rPr sz="2000" dirty="0">
                <a:latin typeface="Garamond"/>
                <a:cs typeface="Garamond"/>
              </a:rPr>
              <a:t>to fully </a:t>
            </a:r>
            <a:r>
              <a:rPr sz="2000" spc="-5" dirty="0">
                <a:latin typeface="Garamond"/>
                <a:cs typeface="Garamond"/>
              </a:rPr>
              <a:t>synchronize with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5" dirty="0">
                <a:latin typeface="Garamond"/>
                <a:cs typeface="Garamond"/>
              </a:rPr>
              <a:t>primary </a:t>
            </a:r>
            <a:r>
              <a:rPr sz="2000" spc="-5" dirty="0">
                <a:latin typeface="Garamond"/>
                <a:cs typeface="Garamond"/>
              </a:rPr>
              <a:t>after its</a:t>
            </a:r>
            <a:r>
              <a:rPr sz="2000" spc="55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compacted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dirty="0">
                <a:latin typeface="Garamond"/>
                <a:cs typeface="Garamond"/>
              </a:rPr>
              <a:t>Stop the </a:t>
            </a:r>
            <a:r>
              <a:rPr sz="2000" spc="-5" dirty="0">
                <a:latin typeface="Garamond"/>
                <a:cs typeface="Garamond"/>
              </a:rPr>
              <a:t>standby and </a:t>
            </a:r>
            <a:r>
              <a:rPr sz="2000" spc="20" dirty="0">
                <a:latin typeface="Garamond"/>
                <a:cs typeface="Garamond"/>
              </a:rPr>
              <a:t>run </a:t>
            </a:r>
            <a:r>
              <a:rPr sz="2000" dirty="0">
                <a:latin typeface="Garamond"/>
                <a:cs typeface="Garamond"/>
              </a:rPr>
              <a:t>compaction </a:t>
            </a:r>
            <a:r>
              <a:rPr sz="2000" spc="-5" dirty="0">
                <a:latin typeface="Garamond"/>
                <a:cs typeface="Garamond"/>
              </a:rPr>
              <a:t>on </a:t>
            </a:r>
            <a:r>
              <a:rPr sz="2000" dirty="0">
                <a:latin typeface="Garamond"/>
                <a:cs typeface="Garamond"/>
              </a:rPr>
              <a:t>the</a:t>
            </a:r>
            <a:r>
              <a:rPr sz="2000" spc="-5" dirty="0">
                <a:latin typeface="Garamond"/>
                <a:cs typeface="Garamond"/>
              </a:rPr>
              <a:t> standby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5" dirty="0">
                <a:latin typeface="Garamond"/>
                <a:cs typeface="Garamond"/>
              </a:rPr>
              <a:t>Start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standby and </a:t>
            </a:r>
            <a:r>
              <a:rPr sz="2000" spc="-10" dirty="0">
                <a:latin typeface="Garamond"/>
                <a:cs typeface="Garamond"/>
              </a:rPr>
              <a:t>allow </a:t>
            </a:r>
            <a:r>
              <a:rPr sz="2000" dirty="0">
                <a:latin typeface="Garamond"/>
                <a:cs typeface="Garamond"/>
              </a:rPr>
              <a:t>it to </a:t>
            </a:r>
            <a:r>
              <a:rPr sz="2000" spc="5" dirty="0">
                <a:latin typeface="Garamond"/>
                <a:cs typeface="Garamond"/>
              </a:rPr>
              <a:t>again </a:t>
            </a:r>
            <a:r>
              <a:rPr sz="2000" dirty="0">
                <a:latin typeface="Garamond"/>
                <a:cs typeface="Garamond"/>
              </a:rPr>
              <a:t>fully </a:t>
            </a:r>
            <a:r>
              <a:rPr sz="2000" spc="-5" dirty="0">
                <a:latin typeface="Garamond"/>
                <a:cs typeface="Garamond"/>
              </a:rPr>
              <a:t>synchronize with </a:t>
            </a:r>
            <a:r>
              <a:rPr sz="2000" dirty="0">
                <a:latin typeface="Garamond"/>
                <a:cs typeface="Garamond"/>
              </a:rPr>
              <a:t>the</a:t>
            </a:r>
            <a:r>
              <a:rPr sz="2000" spc="70" dirty="0">
                <a:latin typeface="Garamond"/>
                <a:cs typeface="Garamond"/>
              </a:rPr>
              <a:t> </a:t>
            </a:r>
            <a:r>
              <a:rPr sz="2000" spc="5" dirty="0">
                <a:latin typeface="Garamond"/>
                <a:cs typeface="Garamond"/>
              </a:rPr>
              <a:t>primary</a:t>
            </a:r>
            <a:endParaRPr sz="2000">
              <a:latin typeface="Garamond"/>
              <a:cs typeface="Garamond"/>
            </a:endParaRPr>
          </a:p>
          <a:p>
            <a:pPr marL="195580" indent="-182880">
              <a:spcBef>
                <a:spcPts val="55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Or clone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primary </a:t>
            </a:r>
            <a:r>
              <a:rPr sz="2400" spc="-5" dirty="0">
                <a:latin typeface="Garamond"/>
                <a:cs typeface="Garamond"/>
              </a:rPr>
              <a:t>after compaction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5" dirty="0">
                <a:latin typeface="Garamond"/>
                <a:cs typeface="Garamond"/>
              </a:rPr>
              <a:t>create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10" dirty="0">
                <a:latin typeface="Garamond"/>
                <a:cs typeface="Garamond"/>
              </a:rPr>
              <a:t>new</a:t>
            </a:r>
            <a:r>
              <a:rPr sz="2400" spc="40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standby</a:t>
            </a:r>
            <a:endParaRPr sz="2400">
              <a:latin typeface="Garamond"/>
              <a:cs typeface="Garamond"/>
            </a:endParaRPr>
          </a:p>
          <a:p>
            <a:pPr marL="194945"/>
            <a:r>
              <a:rPr sz="2400" spc="-5" dirty="0">
                <a:latin typeface="Garamond"/>
                <a:cs typeface="Garamond"/>
              </a:rPr>
              <a:t>instance </a:t>
            </a:r>
            <a:r>
              <a:rPr sz="2400" dirty="0">
                <a:latin typeface="Garamond"/>
                <a:cs typeface="Garamond"/>
              </a:rPr>
              <a:t>from the </a:t>
            </a:r>
            <a:r>
              <a:rPr sz="2400" spc="-5" dirty="0">
                <a:latin typeface="Garamond"/>
                <a:cs typeface="Garamond"/>
              </a:rPr>
              <a:t>compacted</a:t>
            </a:r>
            <a:r>
              <a:rPr sz="2400" dirty="0">
                <a:latin typeface="Garamond"/>
                <a:cs typeface="Garamond"/>
              </a:rPr>
              <a:t> </a:t>
            </a:r>
            <a:r>
              <a:rPr sz="2400" spc="5" dirty="0">
                <a:latin typeface="Garamond"/>
                <a:cs typeface="Garamond"/>
              </a:rPr>
              <a:t>primary</a:t>
            </a:r>
            <a:endParaRPr sz="2400">
              <a:latin typeface="Garamond"/>
              <a:cs typeface="Garamond"/>
            </a:endParaRPr>
          </a:p>
          <a:p>
            <a:pPr marL="328930" marR="265430">
              <a:spcBef>
                <a:spcPts val="2040"/>
              </a:spcBef>
            </a:pPr>
            <a:r>
              <a:rPr sz="1600" spc="-5" dirty="0">
                <a:latin typeface="Garamond"/>
                <a:cs typeface="Garamond"/>
              </a:rPr>
              <a:t>Its better to </a:t>
            </a:r>
            <a:r>
              <a:rPr sz="1600" spc="-10" dirty="0">
                <a:latin typeface="Garamond"/>
                <a:cs typeface="Garamond"/>
              </a:rPr>
              <a:t>create </a:t>
            </a:r>
            <a:r>
              <a:rPr sz="1600" spc="-5" dirty="0">
                <a:latin typeface="Garamond"/>
                <a:cs typeface="Garamond"/>
              </a:rPr>
              <a:t>a </a:t>
            </a:r>
            <a:r>
              <a:rPr sz="1600" spc="-10" dirty="0">
                <a:latin typeface="Garamond"/>
                <a:cs typeface="Garamond"/>
              </a:rPr>
              <a:t>new </a:t>
            </a:r>
            <a:r>
              <a:rPr sz="1600" spc="-5" dirty="0">
                <a:latin typeface="Garamond"/>
                <a:cs typeface="Garamond"/>
              </a:rPr>
              <a:t>standby </a:t>
            </a:r>
            <a:r>
              <a:rPr sz="1600" spc="-20" dirty="0">
                <a:latin typeface="Garamond"/>
                <a:cs typeface="Garamond"/>
              </a:rPr>
              <a:t>by </a:t>
            </a:r>
            <a:r>
              <a:rPr sz="1600" spc="-10" dirty="0">
                <a:latin typeface="Garamond"/>
                <a:cs typeface="Garamond"/>
              </a:rPr>
              <a:t>cloning after compacting </a:t>
            </a:r>
            <a:r>
              <a:rPr sz="1600" spc="-5" dirty="0">
                <a:latin typeface="Garamond"/>
                <a:cs typeface="Garamond"/>
              </a:rPr>
              <a:t>the </a:t>
            </a:r>
            <a:r>
              <a:rPr sz="1600" spc="-20" dirty="0">
                <a:latin typeface="Garamond"/>
                <a:cs typeface="Garamond"/>
              </a:rPr>
              <a:t>primary. </a:t>
            </a:r>
            <a:r>
              <a:rPr sz="1600" dirty="0">
                <a:latin typeface="Garamond"/>
                <a:cs typeface="Garamond"/>
              </a:rPr>
              <a:t>This </a:t>
            </a:r>
            <a:r>
              <a:rPr sz="1600" spc="-15" dirty="0">
                <a:latin typeface="Garamond"/>
                <a:cs typeface="Garamond"/>
              </a:rPr>
              <a:t>would </a:t>
            </a:r>
            <a:r>
              <a:rPr sz="1600" spc="-5" dirty="0">
                <a:latin typeface="Garamond"/>
                <a:cs typeface="Garamond"/>
              </a:rPr>
              <a:t>ensure  that the </a:t>
            </a:r>
            <a:r>
              <a:rPr sz="1600" dirty="0">
                <a:latin typeface="Garamond"/>
                <a:cs typeface="Garamond"/>
              </a:rPr>
              <a:t>starting </a:t>
            </a:r>
            <a:r>
              <a:rPr sz="1600" spc="-5" dirty="0">
                <a:latin typeface="Garamond"/>
                <a:cs typeface="Garamond"/>
              </a:rPr>
              <a:t>size </a:t>
            </a:r>
            <a:r>
              <a:rPr sz="1600" spc="-10" dirty="0">
                <a:latin typeface="Garamond"/>
                <a:cs typeface="Garamond"/>
              </a:rPr>
              <a:t>after compaction </a:t>
            </a:r>
            <a:r>
              <a:rPr sz="1600" spc="-5" dirty="0">
                <a:latin typeface="Garamond"/>
                <a:cs typeface="Garamond"/>
              </a:rPr>
              <a:t>of the </a:t>
            </a:r>
            <a:r>
              <a:rPr sz="1600" dirty="0">
                <a:latin typeface="Garamond"/>
                <a:cs typeface="Garamond"/>
              </a:rPr>
              <a:t>primary </a:t>
            </a:r>
            <a:r>
              <a:rPr sz="1600" spc="-10" dirty="0">
                <a:latin typeface="Garamond"/>
                <a:cs typeface="Garamond"/>
              </a:rPr>
              <a:t>and </a:t>
            </a:r>
            <a:r>
              <a:rPr sz="1600" spc="-5" dirty="0">
                <a:latin typeface="Garamond"/>
                <a:cs typeface="Garamond"/>
              </a:rPr>
              <a:t>standby are the</a:t>
            </a:r>
            <a:r>
              <a:rPr sz="1600" spc="-145" dirty="0">
                <a:latin typeface="Garamond"/>
                <a:cs typeface="Garamond"/>
              </a:rPr>
              <a:t> </a:t>
            </a:r>
            <a:r>
              <a:rPr sz="1600" spc="-5" dirty="0">
                <a:latin typeface="Garamond"/>
                <a:cs typeface="Garamond"/>
              </a:rPr>
              <a:t>same</a:t>
            </a:r>
            <a:endParaRPr sz="1600">
              <a:latin typeface="Garamond"/>
              <a:cs typeface="Garamond"/>
            </a:endParaRPr>
          </a:p>
          <a:p>
            <a:pPr marL="328930" marR="271145">
              <a:spcBef>
                <a:spcPts val="480"/>
              </a:spcBef>
            </a:pPr>
            <a:r>
              <a:rPr sz="1600" spc="-10" dirty="0">
                <a:latin typeface="Garamond"/>
                <a:cs typeface="Garamond"/>
              </a:rPr>
              <a:t>Compacting </a:t>
            </a:r>
            <a:r>
              <a:rPr sz="1600" spc="-5" dirty="0">
                <a:latin typeface="Garamond"/>
                <a:cs typeface="Garamond"/>
              </a:rPr>
              <a:t>the </a:t>
            </a:r>
            <a:r>
              <a:rPr sz="1600" spc="-10" dirty="0">
                <a:latin typeface="Garamond"/>
                <a:cs typeface="Garamond"/>
              </a:rPr>
              <a:t>standby </a:t>
            </a:r>
            <a:r>
              <a:rPr sz="1600" spc="-5" dirty="0">
                <a:latin typeface="Garamond"/>
                <a:cs typeface="Garamond"/>
              </a:rPr>
              <a:t>separately </a:t>
            </a:r>
            <a:r>
              <a:rPr sz="1600" spc="-10" dirty="0">
                <a:latin typeface="Garamond"/>
                <a:cs typeface="Garamond"/>
              </a:rPr>
              <a:t>after synchronizing </a:t>
            </a:r>
            <a:r>
              <a:rPr sz="1600" spc="-5" dirty="0">
                <a:latin typeface="Garamond"/>
                <a:cs typeface="Garamond"/>
              </a:rPr>
              <a:t>with the </a:t>
            </a:r>
            <a:r>
              <a:rPr sz="1600" dirty="0">
                <a:latin typeface="Garamond"/>
                <a:cs typeface="Garamond"/>
              </a:rPr>
              <a:t>primary </a:t>
            </a:r>
            <a:r>
              <a:rPr sz="1600" spc="-15" dirty="0">
                <a:latin typeface="Garamond"/>
                <a:cs typeface="Garamond"/>
              </a:rPr>
              <a:t>would </a:t>
            </a:r>
            <a:r>
              <a:rPr sz="1600" spc="-10" dirty="0">
                <a:latin typeface="Garamond"/>
                <a:cs typeface="Garamond"/>
              </a:rPr>
              <a:t>result </a:t>
            </a:r>
            <a:r>
              <a:rPr sz="1600" spc="-5" dirty="0">
                <a:latin typeface="Garamond"/>
                <a:cs typeface="Garamond"/>
              </a:rPr>
              <a:t>in twice  the size for the standby as that of the</a:t>
            </a:r>
            <a:r>
              <a:rPr sz="1600" spc="-210" dirty="0">
                <a:latin typeface="Garamond"/>
                <a:cs typeface="Garamond"/>
              </a:rPr>
              <a:t> </a:t>
            </a:r>
            <a:r>
              <a:rPr sz="1600" dirty="0">
                <a:latin typeface="Garamond"/>
                <a:cs typeface="Garamond"/>
              </a:rPr>
              <a:t>primary</a:t>
            </a:r>
            <a:endParaRPr sz="16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1" y="5285842"/>
            <a:ext cx="240385" cy="228117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3398521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650"/>
                </a:lnTo>
              </a:path>
            </a:pathLst>
          </a:custGeom>
          <a:ln w="19050">
            <a:solidFill>
              <a:srgbClr val="636B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8541" y="2363215"/>
            <a:ext cx="3062605" cy="8483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10" dirty="0"/>
              <a:t>PURGING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2288540" y="3453156"/>
            <a:ext cx="2942590" cy="189346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5600" indent="-343535">
              <a:spcBef>
                <a:spcPts val="36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15" dirty="0">
                <a:solidFill>
                  <a:srgbClr val="404040"/>
                </a:solidFill>
                <a:latin typeface="Garamond"/>
                <a:cs typeface="Garamond"/>
              </a:rPr>
              <a:t>Why</a:t>
            </a:r>
            <a:r>
              <a:rPr sz="2200" spc="-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200" dirty="0">
                <a:solidFill>
                  <a:srgbClr val="404040"/>
                </a:solidFill>
                <a:latin typeface="Garamond"/>
                <a:cs typeface="Garamond"/>
              </a:rPr>
              <a:t>purge</a:t>
            </a:r>
            <a:endParaRPr sz="2200">
              <a:latin typeface="Garamond"/>
              <a:cs typeface="Garamond"/>
            </a:endParaRPr>
          </a:p>
          <a:p>
            <a:pPr marL="355600" indent="-343535">
              <a:spcBef>
                <a:spcPts val="26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30" dirty="0">
                <a:solidFill>
                  <a:srgbClr val="404040"/>
                </a:solidFill>
                <a:latin typeface="Garamond"/>
                <a:cs typeface="Garamond"/>
              </a:rPr>
              <a:t>Version</a:t>
            </a:r>
            <a:r>
              <a:rPr sz="220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purging</a:t>
            </a:r>
            <a:endParaRPr sz="2200">
              <a:latin typeface="Garamond"/>
              <a:cs typeface="Garamond"/>
            </a:endParaRPr>
          </a:p>
          <a:p>
            <a:pPr marL="355600" indent="-343535">
              <a:spcBef>
                <a:spcPts val="27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30" dirty="0">
                <a:solidFill>
                  <a:srgbClr val="404040"/>
                </a:solidFill>
                <a:latin typeface="Garamond"/>
                <a:cs typeface="Garamond"/>
              </a:rPr>
              <a:t>Workflow</a:t>
            </a:r>
            <a:r>
              <a:rPr sz="2200" spc="2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purging</a:t>
            </a:r>
            <a:endParaRPr sz="2200">
              <a:latin typeface="Garamond"/>
              <a:cs typeface="Garamond"/>
            </a:endParaRPr>
          </a:p>
          <a:p>
            <a:pPr marL="355600" indent="-343535">
              <a:spcBef>
                <a:spcPts val="26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Audit </a:t>
            </a:r>
            <a:r>
              <a:rPr sz="2200" spc="-5" dirty="0">
                <a:solidFill>
                  <a:srgbClr val="404040"/>
                </a:solidFill>
                <a:latin typeface="Garamond"/>
                <a:cs typeface="Garamond"/>
              </a:rPr>
              <a:t>log</a:t>
            </a:r>
            <a:r>
              <a:rPr sz="2200" spc="-20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purging</a:t>
            </a:r>
            <a:endParaRPr sz="2200">
              <a:latin typeface="Garamond"/>
              <a:cs typeface="Garamond"/>
            </a:endParaRPr>
          </a:p>
          <a:p>
            <a:pPr marL="355600" indent="-343535">
              <a:spcBef>
                <a:spcPts val="26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15" dirty="0">
                <a:solidFill>
                  <a:srgbClr val="404040"/>
                </a:solidFill>
                <a:latin typeface="Garamond"/>
                <a:cs typeface="Garamond"/>
              </a:rPr>
              <a:t>Rolling </a:t>
            </a:r>
            <a:r>
              <a:rPr sz="2200" spc="-10" dirty="0">
                <a:solidFill>
                  <a:srgbClr val="404040"/>
                </a:solidFill>
                <a:latin typeface="Garamond"/>
                <a:cs typeface="Garamond"/>
              </a:rPr>
              <a:t>purging</a:t>
            </a:r>
            <a:r>
              <a:rPr sz="2200" spc="-1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Garamond"/>
                <a:cs typeface="Garamond"/>
              </a:rPr>
              <a:t>strategy</a:t>
            </a:r>
            <a:endParaRPr sz="2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208915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Why</a:t>
            </a:r>
            <a:r>
              <a:rPr spc="-305" dirty="0"/>
              <a:t> </a:t>
            </a:r>
            <a:r>
              <a:rPr spc="-70" dirty="0"/>
              <a:t>purge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532891"/>
            <a:ext cx="7912100" cy="4090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spcBef>
                <a:spcPts val="10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An author instance </a:t>
            </a:r>
            <a:r>
              <a:rPr sz="2400" dirty="0">
                <a:latin typeface="Garamond"/>
                <a:cs typeface="Garamond"/>
              </a:rPr>
              <a:t>maintains </a:t>
            </a:r>
            <a:r>
              <a:rPr sz="2400" spc="-5" dirty="0">
                <a:latin typeface="Garamond"/>
                <a:cs typeface="Garamond"/>
              </a:rPr>
              <a:t>all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5" dirty="0">
                <a:latin typeface="Garamond"/>
                <a:cs typeface="Garamond"/>
              </a:rPr>
              <a:t>history </a:t>
            </a:r>
            <a:r>
              <a:rPr sz="2400" spc="-5" dirty="0">
                <a:latin typeface="Garamond"/>
                <a:cs typeface="Garamond"/>
              </a:rPr>
              <a:t>of actions </a:t>
            </a:r>
            <a:r>
              <a:rPr sz="2400" dirty="0">
                <a:latin typeface="Garamond"/>
                <a:cs typeface="Garamond"/>
              </a:rPr>
              <a:t>done </a:t>
            </a:r>
            <a:r>
              <a:rPr sz="2400" spc="-5" dirty="0">
                <a:latin typeface="Garamond"/>
                <a:cs typeface="Garamond"/>
              </a:rPr>
              <a:t>on  AEM </a:t>
            </a:r>
            <a:r>
              <a:rPr sz="2400" spc="-10" dirty="0">
                <a:latin typeface="Garamond"/>
                <a:cs typeface="Garamond"/>
              </a:rPr>
              <a:t>instance, </a:t>
            </a:r>
            <a:r>
              <a:rPr sz="2400" spc="-5" dirty="0">
                <a:latin typeface="Garamond"/>
                <a:cs typeface="Garamond"/>
              </a:rPr>
              <a:t>retains all </a:t>
            </a:r>
            <a:r>
              <a:rPr sz="2400" spc="-10" dirty="0">
                <a:latin typeface="Garamond"/>
                <a:cs typeface="Garamond"/>
              </a:rPr>
              <a:t>versions </a:t>
            </a:r>
            <a:r>
              <a:rPr sz="2400" spc="-5" dirty="0">
                <a:latin typeface="Garamond"/>
                <a:cs typeface="Garamond"/>
              </a:rPr>
              <a:t>of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content created  (automatically or manually) and holds an </a:t>
            </a:r>
            <a:r>
              <a:rPr sz="2400" spc="-20" dirty="0">
                <a:latin typeface="Garamond"/>
                <a:cs typeface="Garamond"/>
              </a:rPr>
              <a:t>archive </a:t>
            </a:r>
            <a:r>
              <a:rPr sz="2400" spc="-5" dirty="0">
                <a:latin typeface="Garamond"/>
                <a:cs typeface="Garamond"/>
              </a:rPr>
              <a:t>of all </a:t>
            </a:r>
            <a:r>
              <a:rPr sz="2400" spc="-10" dirty="0">
                <a:latin typeface="Garamond"/>
                <a:cs typeface="Garamond"/>
              </a:rPr>
              <a:t>workflows  executed which </a:t>
            </a:r>
            <a:r>
              <a:rPr sz="2400" dirty="0">
                <a:latin typeface="Garamond"/>
                <a:cs typeface="Garamond"/>
              </a:rPr>
              <a:t>leads</a:t>
            </a:r>
            <a:r>
              <a:rPr sz="2400" spc="4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to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470534" algn="l"/>
              </a:tabLst>
            </a:pPr>
            <a:r>
              <a:rPr sz="2400" spc="-5" dirty="0">
                <a:latin typeface="Garamond"/>
                <a:cs typeface="Garamond"/>
              </a:rPr>
              <a:t>Repository becoming bloated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470534" algn="l"/>
              </a:tabLst>
            </a:pPr>
            <a:r>
              <a:rPr sz="2400" dirty="0">
                <a:latin typeface="Garamond"/>
                <a:cs typeface="Garamond"/>
              </a:rPr>
              <a:t>Size </a:t>
            </a:r>
            <a:r>
              <a:rPr sz="2400" spc="-5" dirty="0">
                <a:latin typeface="Garamond"/>
                <a:cs typeface="Garamond"/>
              </a:rPr>
              <a:t>of </a:t>
            </a:r>
            <a:r>
              <a:rPr sz="2400" dirty="0">
                <a:latin typeface="Garamond"/>
                <a:cs typeface="Garamond"/>
              </a:rPr>
              <a:t>the index </a:t>
            </a:r>
            <a:r>
              <a:rPr sz="2400" spc="-5" dirty="0">
                <a:latin typeface="Garamond"/>
                <a:cs typeface="Garamond"/>
              </a:rPr>
              <a:t>created</a:t>
            </a:r>
            <a:r>
              <a:rPr sz="2400" spc="-29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increases</a:t>
            </a:r>
            <a:endParaRPr sz="2400">
              <a:latin typeface="Garamond"/>
              <a:cs typeface="Garamond"/>
            </a:endParaRPr>
          </a:p>
          <a:p>
            <a:pPr marL="469900" marR="1020444" lvl="1" indent="-183515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470534" algn="l"/>
              </a:tabLst>
            </a:pPr>
            <a:r>
              <a:rPr sz="2400" spc="-5" dirty="0">
                <a:latin typeface="Garamond"/>
                <a:cs typeface="Garamond"/>
              </a:rPr>
              <a:t>Queries become </a:t>
            </a:r>
            <a:r>
              <a:rPr sz="2400" spc="-15" dirty="0">
                <a:latin typeface="Garamond"/>
                <a:cs typeface="Garamond"/>
              </a:rPr>
              <a:t>slower </a:t>
            </a:r>
            <a:r>
              <a:rPr sz="2400" spc="-10" dirty="0">
                <a:latin typeface="Garamond"/>
                <a:cs typeface="Garamond"/>
              </a:rPr>
              <a:t>which </a:t>
            </a:r>
            <a:r>
              <a:rPr sz="2400" dirty="0">
                <a:latin typeface="Garamond"/>
                <a:cs typeface="Garamond"/>
              </a:rPr>
              <a:t>in </a:t>
            </a:r>
            <a:r>
              <a:rPr sz="2400" spc="10" dirty="0">
                <a:latin typeface="Garamond"/>
                <a:cs typeface="Garamond"/>
              </a:rPr>
              <a:t>turn </a:t>
            </a:r>
            <a:r>
              <a:rPr sz="2400" spc="-5" dirty="0">
                <a:latin typeface="Garamond"/>
                <a:cs typeface="Garamond"/>
              </a:rPr>
              <a:t>results </a:t>
            </a:r>
            <a:r>
              <a:rPr sz="2400" dirty="0">
                <a:latin typeface="Garamond"/>
                <a:cs typeface="Garamond"/>
              </a:rPr>
              <a:t>in </a:t>
            </a:r>
            <a:r>
              <a:rPr sz="2400" spc="-15" dirty="0">
                <a:latin typeface="Garamond"/>
                <a:cs typeface="Garamond"/>
              </a:rPr>
              <a:t>overall  </a:t>
            </a:r>
            <a:r>
              <a:rPr sz="2400" spc="5" dirty="0">
                <a:latin typeface="Garamond"/>
                <a:cs typeface="Garamond"/>
              </a:rPr>
              <a:t>performance</a:t>
            </a:r>
            <a:r>
              <a:rPr sz="2400" spc="-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degradation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470534" algn="l"/>
              </a:tabLst>
            </a:pPr>
            <a:r>
              <a:rPr sz="2400" spc="-5" dirty="0">
                <a:latin typeface="Garamond"/>
                <a:cs typeface="Garamond"/>
              </a:rPr>
              <a:t>UI </a:t>
            </a:r>
            <a:r>
              <a:rPr sz="2400" spc="-10" dirty="0">
                <a:latin typeface="Garamond"/>
                <a:cs typeface="Garamond"/>
              </a:rPr>
              <a:t>becomes </a:t>
            </a:r>
            <a:r>
              <a:rPr sz="2400" spc="-5" dirty="0">
                <a:latin typeface="Garamond"/>
                <a:cs typeface="Garamond"/>
              </a:rPr>
              <a:t>unrefined </a:t>
            </a:r>
            <a:r>
              <a:rPr sz="2400" spc="-10" dirty="0">
                <a:latin typeface="Garamond"/>
                <a:cs typeface="Garamond"/>
              </a:rPr>
              <a:t>showing </a:t>
            </a:r>
            <a:r>
              <a:rPr sz="2400" dirty="0">
                <a:latin typeface="Garamond"/>
                <a:cs typeface="Garamond"/>
              </a:rPr>
              <a:t>up unnecessary</a:t>
            </a:r>
            <a:r>
              <a:rPr sz="2400" spc="4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details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Purging is </a:t>
            </a:r>
            <a:r>
              <a:rPr sz="2400" spc="-5" dirty="0">
                <a:latin typeface="Garamond"/>
                <a:cs typeface="Garamond"/>
              </a:rPr>
              <a:t>not applicable </a:t>
            </a:r>
            <a:r>
              <a:rPr sz="2400" dirty="0">
                <a:latin typeface="Garamond"/>
                <a:cs typeface="Garamond"/>
              </a:rPr>
              <a:t>for </a:t>
            </a:r>
            <a:r>
              <a:rPr sz="2400" spc="-5" dirty="0">
                <a:latin typeface="Garamond"/>
                <a:cs typeface="Garamond"/>
              </a:rPr>
              <a:t>publish</a:t>
            </a:r>
            <a:r>
              <a:rPr sz="2400" spc="-20" dirty="0">
                <a:latin typeface="Garamond"/>
                <a:cs typeface="Garamond"/>
              </a:rPr>
              <a:t> </a:t>
            </a:r>
            <a:r>
              <a:rPr sz="2400" spc="-15" dirty="0">
                <a:latin typeface="Garamond"/>
                <a:cs typeface="Garamond"/>
              </a:rPr>
              <a:t>instances.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6627" y="5886703"/>
            <a:ext cx="7245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00" spc="-5" dirty="0">
                <a:latin typeface="Garamond"/>
                <a:cs typeface="Garamond"/>
              </a:rPr>
              <a:t>Publish instance does </a:t>
            </a:r>
            <a:r>
              <a:rPr sz="1600" spc="-10" dirty="0">
                <a:latin typeface="Garamond"/>
                <a:cs typeface="Garamond"/>
              </a:rPr>
              <a:t>not maintain audit </a:t>
            </a:r>
            <a:r>
              <a:rPr sz="1600" spc="-5" dirty="0">
                <a:latin typeface="Garamond"/>
                <a:cs typeface="Garamond"/>
              </a:rPr>
              <a:t>logs or </a:t>
            </a:r>
            <a:r>
              <a:rPr sz="1600" spc="-15" dirty="0">
                <a:latin typeface="Garamond"/>
                <a:cs typeface="Garamond"/>
              </a:rPr>
              <a:t>version </a:t>
            </a:r>
            <a:r>
              <a:rPr sz="1600" dirty="0">
                <a:latin typeface="Garamond"/>
                <a:cs typeface="Garamond"/>
              </a:rPr>
              <a:t>history </a:t>
            </a:r>
            <a:r>
              <a:rPr sz="1600" spc="-10" dirty="0">
                <a:latin typeface="Garamond"/>
                <a:cs typeface="Garamond"/>
              </a:rPr>
              <a:t>nor </a:t>
            </a:r>
            <a:r>
              <a:rPr sz="1600" spc="-5" dirty="0">
                <a:latin typeface="Garamond"/>
                <a:cs typeface="Garamond"/>
              </a:rPr>
              <a:t>does </a:t>
            </a:r>
            <a:r>
              <a:rPr sz="1600" spc="-10" dirty="0">
                <a:latin typeface="Garamond"/>
                <a:cs typeface="Garamond"/>
              </a:rPr>
              <a:t>workflows execute  </a:t>
            </a:r>
            <a:r>
              <a:rPr sz="1600" spc="-5" dirty="0">
                <a:latin typeface="Garamond"/>
                <a:cs typeface="Garamond"/>
              </a:rPr>
              <a:t>on </a:t>
            </a:r>
            <a:r>
              <a:rPr sz="1600" spc="-10" dirty="0">
                <a:latin typeface="Garamond"/>
                <a:cs typeface="Garamond"/>
              </a:rPr>
              <a:t>publish </a:t>
            </a:r>
            <a:r>
              <a:rPr sz="1600" spc="-5" dirty="0">
                <a:latin typeface="Garamond"/>
                <a:cs typeface="Garamond"/>
              </a:rPr>
              <a:t>instances</a:t>
            </a:r>
            <a:endParaRPr sz="1600">
              <a:latin typeface="Garamond"/>
              <a:cs typeface="Garamon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1" y="5943689"/>
            <a:ext cx="240385" cy="228117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298767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Version</a:t>
            </a:r>
            <a:r>
              <a:rPr spc="-290" dirty="0"/>
              <a:t> </a:t>
            </a:r>
            <a:r>
              <a:rPr spc="-90" dirty="0"/>
              <a:t>purging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532890"/>
            <a:ext cx="7585709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spcBef>
                <a:spcPts val="10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25" dirty="0">
                <a:latin typeface="Garamond"/>
                <a:cs typeface="Garamond"/>
              </a:rPr>
              <a:t>Versions </a:t>
            </a:r>
            <a:r>
              <a:rPr sz="2400" spc="5" dirty="0">
                <a:latin typeface="Garamond"/>
                <a:cs typeface="Garamond"/>
              </a:rPr>
              <a:t>gets </a:t>
            </a:r>
            <a:r>
              <a:rPr sz="2400" spc="-5" dirty="0">
                <a:latin typeface="Garamond"/>
                <a:cs typeface="Garamond"/>
              </a:rPr>
              <a:t>created automatically </a:t>
            </a:r>
            <a:r>
              <a:rPr sz="2400" spc="-10" dirty="0">
                <a:latin typeface="Garamond"/>
                <a:cs typeface="Garamond"/>
              </a:rPr>
              <a:t>whenever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5" dirty="0">
                <a:latin typeface="Garamond"/>
                <a:cs typeface="Garamond"/>
              </a:rPr>
              <a:t>page </a:t>
            </a:r>
            <a:r>
              <a:rPr sz="2400" spc="-5" dirty="0">
                <a:latin typeface="Garamond"/>
                <a:cs typeface="Garamond"/>
              </a:rPr>
              <a:t>or asset </a:t>
            </a:r>
            <a:r>
              <a:rPr sz="2400" dirty="0">
                <a:latin typeface="Garamond"/>
                <a:cs typeface="Garamond"/>
              </a:rPr>
              <a:t>is  </a:t>
            </a:r>
            <a:r>
              <a:rPr sz="2400" spc="-15" dirty="0">
                <a:latin typeface="Garamond"/>
                <a:cs typeface="Garamond"/>
              </a:rPr>
              <a:t>activated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Users </a:t>
            </a:r>
            <a:r>
              <a:rPr sz="2400" dirty="0">
                <a:latin typeface="Garamond"/>
                <a:cs typeface="Garamond"/>
              </a:rPr>
              <a:t>can </a:t>
            </a:r>
            <a:r>
              <a:rPr sz="2400" spc="-5" dirty="0">
                <a:latin typeface="Garamond"/>
                <a:cs typeface="Garamond"/>
              </a:rPr>
              <a:t>also </a:t>
            </a:r>
            <a:r>
              <a:rPr sz="2400" spc="-10" dirty="0">
                <a:latin typeface="Garamond"/>
                <a:cs typeface="Garamond"/>
              </a:rPr>
              <a:t>manually </a:t>
            </a:r>
            <a:r>
              <a:rPr sz="2400" spc="-5" dirty="0">
                <a:latin typeface="Garamond"/>
                <a:cs typeface="Garamond"/>
              </a:rPr>
              <a:t>create </a:t>
            </a:r>
            <a:r>
              <a:rPr sz="2400" spc="-10" dirty="0">
                <a:latin typeface="Garamond"/>
                <a:cs typeface="Garamond"/>
              </a:rPr>
              <a:t>versions </a:t>
            </a:r>
            <a:r>
              <a:rPr sz="2400" spc="-5" dirty="0">
                <a:latin typeface="Garamond"/>
                <a:cs typeface="Garamond"/>
              </a:rPr>
              <a:t>of </a:t>
            </a:r>
            <a:r>
              <a:rPr sz="2400" spc="5" dirty="0">
                <a:latin typeface="Garamond"/>
                <a:cs typeface="Garamond"/>
              </a:rPr>
              <a:t>pages </a:t>
            </a:r>
            <a:r>
              <a:rPr sz="2400" spc="-5" dirty="0">
                <a:latin typeface="Garamond"/>
                <a:cs typeface="Garamond"/>
              </a:rPr>
              <a:t>and</a:t>
            </a:r>
            <a:r>
              <a:rPr sz="2400" spc="-25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assets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25" dirty="0">
                <a:latin typeface="Garamond"/>
                <a:cs typeface="Garamond"/>
              </a:rPr>
              <a:t>Versions </a:t>
            </a:r>
            <a:r>
              <a:rPr sz="2400" dirty="0">
                <a:latin typeface="Garamond"/>
                <a:cs typeface="Garamond"/>
              </a:rPr>
              <a:t>can </a:t>
            </a:r>
            <a:r>
              <a:rPr sz="2400" spc="-5" dirty="0">
                <a:latin typeface="Garamond"/>
                <a:cs typeface="Garamond"/>
              </a:rPr>
              <a:t>be </a:t>
            </a:r>
            <a:r>
              <a:rPr sz="2400" dirty="0">
                <a:latin typeface="Garamond"/>
                <a:cs typeface="Garamond"/>
              </a:rPr>
              <a:t>purged </a:t>
            </a:r>
            <a:r>
              <a:rPr sz="2400" spc="-5" dirty="0">
                <a:latin typeface="Garamond"/>
                <a:cs typeface="Garamond"/>
              </a:rPr>
              <a:t>based</a:t>
            </a:r>
            <a:r>
              <a:rPr sz="2400" spc="20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on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30" dirty="0">
                <a:latin typeface="Garamond"/>
                <a:cs typeface="Garamond"/>
              </a:rPr>
              <a:t>No. </a:t>
            </a:r>
            <a:r>
              <a:rPr sz="2000" spc="-5" dirty="0">
                <a:latin typeface="Garamond"/>
                <a:cs typeface="Garamond"/>
              </a:rPr>
              <a:t>of</a:t>
            </a:r>
            <a:r>
              <a:rPr sz="2000" spc="270" dirty="0">
                <a:latin typeface="Garamond"/>
                <a:cs typeface="Garamond"/>
              </a:rPr>
              <a:t> </a:t>
            </a:r>
            <a:r>
              <a:rPr sz="2000" spc="-5" dirty="0">
                <a:latin typeface="Garamond"/>
                <a:cs typeface="Garamond"/>
              </a:rPr>
              <a:t>versions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10" dirty="0">
                <a:latin typeface="Garamond"/>
                <a:cs typeface="Garamond"/>
              </a:rPr>
              <a:t>Age </a:t>
            </a:r>
            <a:r>
              <a:rPr sz="2000" spc="-5" dirty="0">
                <a:latin typeface="Garamond"/>
                <a:cs typeface="Garamond"/>
              </a:rPr>
              <a:t>of </a:t>
            </a:r>
            <a:r>
              <a:rPr sz="2000" dirty="0">
                <a:latin typeface="Garamond"/>
                <a:cs typeface="Garamond"/>
              </a:rPr>
              <a:t>the</a:t>
            </a:r>
            <a:r>
              <a:rPr sz="2000" spc="-250" dirty="0">
                <a:latin typeface="Garamond"/>
                <a:cs typeface="Garamond"/>
              </a:rPr>
              <a:t> </a:t>
            </a:r>
            <a:r>
              <a:rPr sz="2000" spc="-5" dirty="0">
                <a:latin typeface="Garamond"/>
                <a:cs typeface="Garamond"/>
              </a:rPr>
              <a:t>version</a:t>
            </a:r>
            <a:endParaRPr sz="2000">
              <a:latin typeface="Garamond"/>
              <a:cs typeface="Garamond"/>
            </a:endParaRPr>
          </a:p>
          <a:p>
            <a:pPr marL="195580" marR="588645" indent="-195580">
              <a:spcBef>
                <a:spcPts val="54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90" dirty="0">
                <a:latin typeface="Garamond"/>
                <a:cs typeface="Garamond"/>
              </a:rPr>
              <a:t>To </a:t>
            </a:r>
            <a:r>
              <a:rPr sz="2400" spc="-10" dirty="0">
                <a:latin typeface="Garamond"/>
                <a:cs typeface="Garamond"/>
              </a:rPr>
              <a:t>manually </a:t>
            </a:r>
            <a:r>
              <a:rPr sz="2400" spc="5" dirty="0">
                <a:latin typeface="Garamond"/>
                <a:cs typeface="Garamond"/>
              </a:rPr>
              <a:t>purge </a:t>
            </a:r>
            <a:r>
              <a:rPr sz="2400" spc="-10" dirty="0">
                <a:latin typeface="Garamond"/>
                <a:cs typeface="Garamond"/>
              </a:rPr>
              <a:t>version, </a:t>
            </a:r>
            <a:r>
              <a:rPr sz="2400" dirty="0">
                <a:latin typeface="Garamond"/>
                <a:cs typeface="Garamond"/>
              </a:rPr>
              <a:t>use </a:t>
            </a:r>
            <a:r>
              <a:rPr sz="2400" spc="-5" dirty="0">
                <a:latin typeface="Garamond"/>
                <a:cs typeface="Garamond"/>
              </a:rPr>
              <a:t>the </a:t>
            </a:r>
            <a:r>
              <a:rPr sz="2400" dirty="0">
                <a:latin typeface="Garamond"/>
                <a:cs typeface="Garamond"/>
              </a:rPr>
              <a:t>utility </a:t>
            </a:r>
            <a:r>
              <a:rPr sz="2400" spc="-5" dirty="0">
                <a:latin typeface="Garamond"/>
                <a:cs typeface="Garamond"/>
              </a:rPr>
              <a:t>at 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Garamond"/>
                <a:cs typeface="Garamond"/>
              </a:rPr>
              <a:t>http://&lt;host&gt;:&lt;port&gt;/etc/versioning/purge.html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30" dirty="0">
                <a:latin typeface="Garamond"/>
                <a:cs typeface="Garamond"/>
              </a:rPr>
              <a:t>Version </a:t>
            </a:r>
            <a:r>
              <a:rPr sz="2400" spc="-5" dirty="0">
                <a:latin typeface="Garamond"/>
                <a:cs typeface="Garamond"/>
              </a:rPr>
              <a:t>purging </a:t>
            </a:r>
            <a:r>
              <a:rPr sz="2400" spc="-10" dirty="0">
                <a:latin typeface="Garamond"/>
                <a:cs typeface="Garamond"/>
              </a:rPr>
              <a:t>can </a:t>
            </a:r>
            <a:r>
              <a:rPr sz="2400" spc="-5" dirty="0">
                <a:latin typeface="Garamond"/>
                <a:cs typeface="Garamond"/>
              </a:rPr>
              <a:t>also be configured to </a:t>
            </a:r>
            <a:r>
              <a:rPr sz="2400" spc="20" dirty="0">
                <a:latin typeface="Garamond"/>
                <a:cs typeface="Garamond"/>
              </a:rPr>
              <a:t>run</a:t>
            </a:r>
            <a:r>
              <a:rPr sz="2400" spc="7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automatically</a:t>
            </a:r>
            <a:endParaRPr sz="2400">
              <a:latin typeface="Garamond"/>
              <a:cs typeface="Garamond"/>
            </a:endParaRPr>
          </a:p>
          <a:p>
            <a:pPr marL="194945" marR="5461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Use osgi </a:t>
            </a:r>
            <a:r>
              <a:rPr sz="2400" dirty="0">
                <a:latin typeface="Garamond"/>
                <a:cs typeface="Garamond"/>
              </a:rPr>
              <a:t>configuration </a:t>
            </a:r>
            <a:r>
              <a:rPr sz="2400" spc="-5" dirty="0">
                <a:latin typeface="Garamond"/>
                <a:cs typeface="Garamond"/>
              </a:rPr>
              <a:t>at </a:t>
            </a:r>
            <a:r>
              <a:rPr sz="2400" spc="-10" dirty="0">
                <a:latin typeface="Garamond"/>
                <a:cs typeface="Garamond"/>
              </a:rPr>
              <a:t>“Day </a:t>
            </a:r>
            <a:r>
              <a:rPr sz="2400" dirty="0">
                <a:latin typeface="Garamond"/>
                <a:cs typeface="Garamond"/>
              </a:rPr>
              <a:t>cq </a:t>
            </a:r>
            <a:r>
              <a:rPr sz="2400" spc="-15" dirty="0">
                <a:latin typeface="Garamond"/>
                <a:cs typeface="Garamond"/>
              </a:rPr>
              <a:t>wcm </a:t>
            </a:r>
            <a:r>
              <a:rPr sz="2400" spc="-10" dirty="0">
                <a:latin typeface="Garamond"/>
                <a:cs typeface="Garamond"/>
              </a:rPr>
              <a:t>version </a:t>
            </a:r>
            <a:r>
              <a:rPr sz="2400" spc="5" dirty="0">
                <a:latin typeface="Garamond"/>
                <a:cs typeface="Garamond"/>
              </a:rPr>
              <a:t>purge </a:t>
            </a:r>
            <a:r>
              <a:rPr sz="2400" spc="-5" dirty="0">
                <a:latin typeface="Garamond"/>
                <a:cs typeface="Garamond"/>
              </a:rPr>
              <a:t>task” </a:t>
            </a:r>
            <a:r>
              <a:rPr sz="2400" dirty="0">
                <a:latin typeface="Garamond"/>
                <a:cs typeface="Garamond"/>
              </a:rPr>
              <a:t>to  configure </a:t>
            </a:r>
            <a:r>
              <a:rPr sz="2400" spc="-10" dirty="0">
                <a:latin typeface="Garamond"/>
                <a:cs typeface="Garamond"/>
              </a:rPr>
              <a:t>automatic version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purging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342201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Workflow</a:t>
            </a:r>
            <a:r>
              <a:rPr spc="-285" dirty="0"/>
              <a:t> </a:t>
            </a:r>
            <a:r>
              <a:rPr spc="-90" dirty="0"/>
              <a:t>purging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505458"/>
            <a:ext cx="8061325" cy="46697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94945" marR="18415" indent="-182880">
              <a:lnSpc>
                <a:spcPts val="2380"/>
              </a:lnSpc>
              <a:spcBef>
                <a:spcPts val="39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5" dirty="0">
                <a:latin typeface="Garamond"/>
                <a:cs typeface="Garamond"/>
              </a:rPr>
              <a:t>A </a:t>
            </a:r>
            <a:r>
              <a:rPr sz="2200" spc="-10" dirty="0">
                <a:latin typeface="Garamond"/>
                <a:cs typeface="Garamond"/>
              </a:rPr>
              <a:t>new </a:t>
            </a:r>
            <a:r>
              <a:rPr sz="2200" spc="-15" dirty="0">
                <a:latin typeface="Garamond"/>
                <a:cs typeface="Garamond"/>
              </a:rPr>
              <a:t>workflow </a:t>
            </a:r>
            <a:r>
              <a:rPr sz="2200" spc="-5" dirty="0">
                <a:latin typeface="Garamond"/>
                <a:cs typeface="Garamond"/>
              </a:rPr>
              <a:t>instance </a:t>
            </a:r>
            <a:r>
              <a:rPr sz="2200" dirty="0">
                <a:latin typeface="Garamond"/>
                <a:cs typeface="Garamond"/>
              </a:rPr>
              <a:t>gets </a:t>
            </a:r>
            <a:r>
              <a:rPr sz="2200" spc="-10" dirty="0">
                <a:latin typeface="Garamond"/>
                <a:cs typeface="Garamond"/>
              </a:rPr>
              <a:t>created </a:t>
            </a:r>
            <a:r>
              <a:rPr sz="2200" dirty="0">
                <a:latin typeface="Garamond"/>
                <a:cs typeface="Garamond"/>
              </a:rPr>
              <a:t>every </a:t>
            </a:r>
            <a:r>
              <a:rPr sz="2200" spc="-5" dirty="0">
                <a:latin typeface="Garamond"/>
                <a:cs typeface="Garamond"/>
              </a:rPr>
              <a:t>time a </a:t>
            </a:r>
            <a:r>
              <a:rPr sz="2200" spc="-15" dirty="0">
                <a:latin typeface="Garamond"/>
                <a:cs typeface="Garamond"/>
              </a:rPr>
              <a:t>workflow </a:t>
            </a:r>
            <a:r>
              <a:rPr sz="2200" spc="-5" dirty="0">
                <a:latin typeface="Garamond"/>
                <a:cs typeface="Garamond"/>
              </a:rPr>
              <a:t>is </a:t>
            </a:r>
            <a:r>
              <a:rPr sz="2200" spc="-10" dirty="0">
                <a:latin typeface="Garamond"/>
                <a:cs typeface="Garamond"/>
              </a:rPr>
              <a:t>launched  </a:t>
            </a:r>
            <a:r>
              <a:rPr sz="2200" spc="-5" dirty="0">
                <a:latin typeface="Garamond"/>
                <a:cs typeface="Garamond"/>
              </a:rPr>
              <a:t>(asset upload, </a:t>
            </a:r>
            <a:r>
              <a:rPr sz="2200" spc="-10" dirty="0">
                <a:latin typeface="Garamond"/>
                <a:cs typeface="Garamond"/>
              </a:rPr>
              <a:t>publishing,</a:t>
            </a:r>
            <a:r>
              <a:rPr sz="2200" spc="45" dirty="0">
                <a:latin typeface="Garamond"/>
                <a:cs typeface="Garamond"/>
              </a:rPr>
              <a:t> </a:t>
            </a:r>
            <a:r>
              <a:rPr sz="2200" spc="-20" dirty="0">
                <a:latin typeface="Garamond"/>
                <a:cs typeface="Garamond"/>
              </a:rPr>
              <a:t>etc.)</a:t>
            </a:r>
            <a:endParaRPr sz="2200">
              <a:latin typeface="Garamond"/>
              <a:cs typeface="Garamond"/>
            </a:endParaRPr>
          </a:p>
          <a:p>
            <a:pPr marL="194945" marR="139065" indent="-182880">
              <a:lnSpc>
                <a:spcPts val="2380"/>
              </a:lnSpc>
              <a:spcBef>
                <a:spcPts val="52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10" dirty="0">
                <a:latin typeface="Garamond"/>
                <a:cs typeface="Garamond"/>
              </a:rPr>
              <a:t>Once </a:t>
            </a:r>
            <a:r>
              <a:rPr sz="2200" spc="-5" dirty="0">
                <a:latin typeface="Garamond"/>
                <a:cs typeface="Garamond"/>
              </a:rPr>
              <a:t>the </a:t>
            </a:r>
            <a:r>
              <a:rPr sz="2200" spc="-15" dirty="0">
                <a:latin typeface="Garamond"/>
                <a:cs typeface="Garamond"/>
              </a:rPr>
              <a:t>workflow </a:t>
            </a:r>
            <a:r>
              <a:rPr sz="2200" spc="-10" dirty="0">
                <a:latin typeface="Garamond"/>
                <a:cs typeface="Garamond"/>
              </a:rPr>
              <a:t>completes </a:t>
            </a:r>
            <a:r>
              <a:rPr sz="2200" spc="-5" dirty="0">
                <a:latin typeface="Garamond"/>
                <a:cs typeface="Garamond"/>
              </a:rPr>
              <a:t>(successful or aborted or </a:t>
            </a:r>
            <a:r>
              <a:rPr sz="2200" dirty="0">
                <a:latin typeface="Garamond"/>
                <a:cs typeface="Garamond"/>
              </a:rPr>
              <a:t>terminated), </a:t>
            </a:r>
            <a:r>
              <a:rPr sz="2200" spc="-5" dirty="0">
                <a:latin typeface="Garamond"/>
                <a:cs typeface="Garamond"/>
              </a:rPr>
              <a:t>its  </a:t>
            </a:r>
            <a:r>
              <a:rPr sz="2200" spc="-20" dirty="0">
                <a:latin typeface="Garamond"/>
                <a:cs typeface="Garamond"/>
              </a:rPr>
              <a:t>archived </a:t>
            </a:r>
            <a:r>
              <a:rPr sz="2200" spc="-10" dirty="0">
                <a:latin typeface="Garamond"/>
                <a:cs typeface="Garamond"/>
              </a:rPr>
              <a:t>and </a:t>
            </a:r>
            <a:r>
              <a:rPr sz="2200" spc="-15" dirty="0">
                <a:latin typeface="Garamond"/>
                <a:cs typeface="Garamond"/>
              </a:rPr>
              <a:t>never </a:t>
            </a:r>
            <a:r>
              <a:rPr sz="2200" dirty="0">
                <a:latin typeface="Garamond"/>
                <a:cs typeface="Garamond"/>
              </a:rPr>
              <a:t>gets</a:t>
            </a:r>
            <a:r>
              <a:rPr sz="2200" spc="80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deleted</a:t>
            </a:r>
            <a:endParaRPr sz="2200">
              <a:latin typeface="Garamond"/>
              <a:cs typeface="Garamond"/>
            </a:endParaRPr>
          </a:p>
          <a:p>
            <a:pPr marL="195580" indent="-182880">
              <a:lnSpc>
                <a:spcPts val="2510"/>
              </a:lnSpc>
              <a:spcBef>
                <a:spcPts val="22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30" dirty="0">
                <a:latin typeface="Garamond"/>
                <a:cs typeface="Garamond"/>
              </a:rPr>
              <a:t>Workflow </a:t>
            </a:r>
            <a:r>
              <a:rPr sz="2200" spc="-10" dirty="0">
                <a:latin typeface="Garamond"/>
                <a:cs typeface="Garamond"/>
              </a:rPr>
              <a:t>purging </a:t>
            </a:r>
            <a:r>
              <a:rPr sz="2200" spc="-5" dirty="0">
                <a:latin typeface="Garamond"/>
                <a:cs typeface="Garamond"/>
              </a:rPr>
              <a:t>needs to be done to clean up </a:t>
            </a:r>
            <a:r>
              <a:rPr sz="2200" spc="-15" dirty="0">
                <a:latin typeface="Garamond"/>
                <a:cs typeface="Garamond"/>
              </a:rPr>
              <a:t>archived</a:t>
            </a:r>
            <a:r>
              <a:rPr sz="2200" spc="155" dirty="0">
                <a:latin typeface="Garamond"/>
                <a:cs typeface="Garamond"/>
              </a:rPr>
              <a:t> </a:t>
            </a:r>
            <a:r>
              <a:rPr sz="2200" spc="-15" dirty="0">
                <a:latin typeface="Garamond"/>
                <a:cs typeface="Garamond"/>
              </a:rPr>
              <a:t>workflow</a:t>
            </a:r>
            <a:endParaRPr sz="2200">
              <a:latin typeface="Garamond"/>
              <a:cs typeface="Garamond"/>
            </a:endParaRPr>
          </a:p>
          <a:p>
            <a:pPr marL="194945">
              <a:lnSpc>
                <a:spcPts val="2510"/>
              </a:lnSpc>
            </a:pPr>
            <a:r>
              <a:rPr sz="2200" spc="-5" dirty="0">
                <a:latin typeface="Garamond"/>
                <a:cs typeface="Garamond"/>
              </a:rPr>
              <a:t>instances</a:t>
            </a:r>
            <a:endParaRPr sz="2200">
              <a:latin typeface="Garamond"/>
              <a:cs typeface="Garamond"/>
            </a:endParaRPr>
          </a:p>
          <a:p>
            <a:pPr marL="195580" indent="-182880">
              <a:spcBef>
                <a:spcPts val="26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5" dirty="0">
                <a:latin typeface="Garamond"/>
                <a:cs typeface="Garamond"/>
              </a:rPr>
              <a:t>Purging </a:t>
            </a:r>
            <a:r>
              <a:rPr sz="2200" spc="-10" dirty="0">
                <a:latin typeface="Garamond"/>
                <a:cs typeface="Garamond"/>
              </a:rPr>
              <a:t>can </a:t>
            </a:r>
            <a:r>
              <a:rPr sz="2200" spc="-5" dirty="0">
                <a:latin typeface="Garamond"/>
                <a:cs typeface="Garamond"/>
              </a:rPr>
              <a:t>be done based</a:t>
            </a:r>
            <a:r>
              <a:rPr sz="2200" spc="60" dirty="0">
                <a:latin typeface="Garamond"/>
                <a:cs typeface="Garamond"/>
              </a:rPr>
              <a:t> </a:t>
            </a:r>
            <a:r>
              <a:rPr sz="2200" spc="-10" dirty="0">
                <a:latin typeface="Garamond"/>
                <a:cs typeface="Garamond"/>
              </a:rPr>
              <a:t>on</a:t>
            </a:r>
            <a:endParaRPr sz="2200">
              <a:latin typeface="Garamond"/>
              <a:cs typeface="Garamond"/>
            </a:endParaRPr>
          </a:p>
          <a:p>
            <a:pPr marL="469900" lvl="1" indent="-184150">
              <a:spcBef>
                <a:spcPts val="240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spc="-25" dirty="0">
                <a:latin typeface="Garamond"/>
                <a:cs typeface="Garamond"/>
              </a:rPr>
              <a:t>Workflow</a:t>
            </a:r>
            <a:r>
              <a:rPr sz="1900" spc="5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model</a:t>
            </a:r>
            <a:endParaRPr sz="1900">
              <a:latin typeface="Garamond"/>
              <a:cs typeface="Garamond"/>
            </a:endParaRPr>
          </a:p>
          <a:p>
            <a:pPr marL="469900" lvl="1" indent="-184150">
              <a:spcBef>
                <a:spcPts val="229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spc="-10" dirty="0">
                <a:latin typeface="Garamond"/>
                <a:cs typeface="Garamond"/>
              </a:rPr>
              <a:t>Completion</a:t>
            </a:r>
            <a:r>
              <a:rPr sz="1900" spc="20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status</a:t>
            </a:r>
            <a:endParaRPr sz="1900">
              <a:latin typeface="Garamond"/>
              <a:cs typeface="Garamond"/>
            </a:endParaRPr>
          </a:p>
          <a:p>
            <a:pPr marL="469900" lvl="1" indent="-184150">
              <a:spcBef>
                <a:spcPts val="225"/>
              </a:spcBef>
              <a:buClr>
                <a:srgbClr val="D16248"/>
              </a:buClr>
              <a:buSzPct val="84210"/>
              <a:buFont typeface="Arial"/>
              <a:buChar char="•"/>
              <a:tabLst>
                <a:tab pos="470534" algn="l"/>
              </a:tabLst>
            </a:pPr>
            <a:r>
              <a:rPr sz="1900" dirty="0">
                <a:latin typeface="Garamond"/>
                <a:cs typeface="Garamond"/>
              </a:rPr>
              <a:t>Age </a:t>
            </a:r>
            <a:r>
              <a:rPr sz="1900" spc="-5" dirty="0">
                <a:latin typeface="Garamond"/>
                <a:cs typeface="Garamond"/>
              </a:rPr>
              <a:t>of the </a:t>
            </a:r>
            <a:r>
              <a:rPr sz="1900" spc="-10" dirty="0">
                <a:latin typeface="Garamond"/>
                <a:cs typeface="Garamond"/>
              </a:rPr>
              <a:t>workflow</a:t>
            </a:r>
            <a:r>
              <a:rPr sz="1900" spc="-195" dirty="0">
                <a:latin typeface="Garamond"/>
                <a:cs typeface="Garamond"/>
              </a:rPr>
              <a:t> </a:t>
            </a:r>
            <a:r>
              <a:rPr sz="1900" spc="-5" dirty="0">
                <a:latin typeface="Garamond"/>
                <a:cs typeface="Garamond"/>
              </a:rPr>
              <a:t>instance</a:t>
            </a:r>
            <a:endParaRPr sz="1900">
              <a:latin typeface="Garamond"/>
              <a:cs typeface="Garamond"/>
            </a:endParaRPr>
          </a:p>
          <a:p>
            <a:pPr marL="194945" marR="314325" indent="-182880">
              <a:lnSpc>
                <a:spcPts val="2380"/>
              </a:lnSpc>
              <a:spcBef>
                <a:spcPts val="55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90" dirty="0">
                <a:latin typeface="Garamond"/>
                <a:cs typeface="Garamond"/>
              </a:rPr>
              <a:t>To </a:t>
            </a:r>
            <a:r>
              <a:rPr sz="2200" spc="-10" dirty="0">
                <a:latin typeface="Garamond"/>
                <a:cs typeface="Garamond"/>
              </a:rPr>
              <a:t>manually </a:t>
            </a:r>
            <a:r>
              <a:rPr sz="2200" dirty="0">
                <a:latin typeface="Garamond"/>
                <a:cs typeface="Garamond"/>
              </a:rPr>
              <a:t>purge </a:t>
            </a:r>
            <a:r>
              <a:rPr sz="2200" spc="-20" dirty="0">
                <a:latin typeface="Garamond"/>
                <a:cs typeface="Garamond"/>
              </a:rPr>
              <a:t>workflows, </a:t>
            </a:r>
            <a:r>
              <a:rPr sz="2200" spc="-10" dirty="0">
                <a:latin typeface="Garamond"/>
                <a:cs typeface="Garamond"/>
              </a:rPr>
              <a:t>execute the operation </a:t>
            </a:r>
            <a:r>
              <a:rPr sz="2200" spc="-5" dirty="0">
                <a:latin typeface="Garamond"/>
                <a:cs typeface="Garamond"/>
              </a:rPr>
              <a:t>purgeCompleted  on the </a:t>
            </a:r>
            <a:r>
              <a:rPr sz="2200" spc="-10" dirty="0">
                <a:latin typeface="Garamond"/>
                <a:cs typeface="Garamond"/>
              </a:rPr>
              <a:t>mbean com.adobe.granite.workflow</a:t>
            </a:r>
            <a:r>
              <a:rPr sz="2200" spc="150" dirty="0">
                <a:latin typeface="Garamond"/>
                <a:cs typeface="Garamond"/>
              </a:rPr>
              <a:t> </a:t>
            </a:r>
            <a:r>
              <a:rPr sz="2200" spc="-10" dirty="0">
                <a:latin typeface="Garamond"/>
                <a:cs typeface="Garamond"/>
              </a:rPr>
              <a:t>(Maintenance)</a:t>
            </a:r>
            <a:endParaRPr sz="2200">
              <a:latin typeface="Garamond"/>
              <a:cs typeface="Garamond"/>
            </a:endParaRPr>
          </a:p>
          <a:p>
            <a:pPr marL="195580" indent="-182880">
              <a:lnSpc>
                <a:spcPts val="2510"/>
              </a:lnSpc>
              <a:spcBef>
                <a:spcPts val="22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5" dirty="0">
                <a:latin typeface="Garamond"/>
                <a:cs typeface="Garamond"/>
              </a:rPr>
              <a:t>Use osgi configuration at </a:t>
            </a:r>
            <a:r>
              <a:rPr sz="2200" spc="-45" dirty="0">
                <a:latin typeface="Garamond"/>
                <a:cs typeface="Garamond"/>
              </a:rPr>
              <a:t>“Adobe </a:t>
            </a:r>
            <a:r>
              <a:rPr sz="2200" dirty="0">
                <a:latin typeface="Garamond"/>
                <a:cs typeface="Garamond"/>
              </a:rPr>
              <a:t>granite </a:t>
            </a:r>
            <a:r>
              <a:rPr sz="2200" spc="-15" dirty="0">
                <a:latin typeface="Garamond"/>
                <a:cs typeface="Garamond"/>
              </a:rPr>
              <a:t>workflow </a:t>
            </a:r>
            <a:r>
              <a:rPr sz="2200" dirty="0">
                <a:latin typeface="Garamond"/>
                <a:cs typeface="Garamond"/>
              </a:rPr>
              <a:t>purge</a:t>
            </a:r>
            <a:r>
              <a:rPr sz="2200" spc="200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configuration”</a:t>
            </a:r>
            <a:endParaRPr sz="2200">
              <a:latin typeface="Garamond"/>
              <a:cs typeface="Garamond"/>
            </a:endParaRPr>
          </a:p>
          <a:p>
            <a:pPr marL="194945">
              <a:lnSpc>
                <a:spcPts val="2510"/>
              </a:lnSpc>
            </a:pPr>
            <a:r>
              <a:rPr sz="2200" spc="-5" dirty="0">
                <a:latin typeface="Garamond"/>
                <a:cs typeface="Garamond"/>
              </a:rPr>
              <a:t>to </a:t>
            </a:r>
            <a:r>
              <a:rPr sz="2200" spc="-10" dirty="0">
                <a:latin typeface="Garamond"/>
                <a:cs typeface="Garamond"/>
              </a:rPr>
              <a:t>configure automatic </a:t>
            </a:r>
            <a:r>
              <a:rPr sz="2200" spc="-15" dirty="0">
                <a:latin typeface="Garamond"/>
                <a:cs typeface="Garamond"/>
              </a:rPr>
              <a:t>workflow</a:t>
            </a:r>
            <a:r>
              <a:rPr sz="2200" spc="95" dirty="0">
                <a:latin typeface="Garamond"/>
                <a:cs typeface="Garamond"/>
              </a:rPr>
              <a:t> </a:t>
            </a:r>
            <a:r>
              <a:rPr sz="2200" spc="-10" dirty="0">
                <a:latin typeface="Garamond"/>
                <a:cs typeface="Garamond"/>
              </a:rPr>
              <a:t>purging</a:t>
            </a:r>
            <a:endParaRPr sz="22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328612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Audit </a:t>
            </a:r>
            <a:r>
              <a:rPr spc="-70" dirty="0"/>
              <a:t>log</a:t>
            </a:r>
            <a:r>
              <a:rPr spc="-409" dirty="0"/>
              <a:t> </a:t>
            </a:r>
            <a:r>
              <a:rPr spc="-90" dirty="0"/>
              <a:t>purging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532890"/>
            <a:ext cx="8042275" cy="47602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213360" indent="-182880">
              <a:spcBef>
                <a:spcPts val="10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5" dirty="0">
                <a:latin typeface="Garamond"/>
                <a:cs typeface="Garamond"/>
              </a:rPr>
              <a:t>Audit </a:t>
            </a:r>
            <a:r>
              <a:rPr sz="2400" dirty="0">
                <a:latin typeface="Garamond"/>
                <a:cs typeface="Garamond"/>
              </a:rPr>
              <a:t>logs </a:t>
            </a:r>
            <a:r>
              <a:rPr sz="2400" spc="5" dirty="0">
                <a:latin typeface="Garamond"/>
                <a:cs typeface="Garamond"/>
              </a:rPr>
              <a:t>gets </a:t>
            </a:r>
            <a:r>
              <a:rPr sz="2400" spc="-5" dirty="0">
                <a:latin typeface="Garamond"/>
                <a:cs typeface="Garamond"/>
              </a:rPr>
              <a:t>created </a:t>
            </a:r>
            <a:r>
              <a:rPr sz="2400" dirty="0">
                <a:latin typeface="Garamond"/>
                <a:cs typeface="Garamond"/>
              </a:rPr>
              <a:t>for every </a:t>
            </a:r>
            <a:r>
              <a:rPr sz="2400" spc="-5" dirty="0">
                <a:latin typeface="Garamond"/>
                <a:cs typeface="Garamond"/>
              </a:rPr>
              <a:t>action that happens on </a:t>
            </a:r>
            <a:r>
              <a:rPr sz="2400" dirty="0">
                <a:latin typeface="Garamond"/>
                <a:cs typeface="Garamond"/>
              </a:rPr>
              <a:t>the  </a:t>
            </a:r>
            <a:r>
              <a:rPr sz="2400" spc="-5" dirty="0">
                <a:latin typeface="Garamond"/>
                <a:cs typeface="Garamond"/>
              </a:rPr>
              <a:t>system </a:t>
            </a:r>
            <a:r>
              <a:rPr sz="2400" spc="-10" dirty="0">
                <a:latin typeface="Garamond"/>
                <a:cs typeface="Garamond"/>
              </a:rPr>
              <a:t>(like </a:t>
            </a:r>
            <a:r>
              <a:rPr sz="2400" spc="-5" dirty="0">
                <a:latin typeface="Garamond"/>
                <a:cs typeface="Garamond"/>
              </a:rPr>
              <a:t>creating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page, deleting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page, creating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10" dirty="0">
                <a:latin typeface="Garamond"/>
                <a:cs typeface="Garamond"/>
              </a:rPr>
              <a:t>version </a:t>
            </a:r>
            <a:r>
              <a:rPr sz="2400" spc="-5" dirty="0">
                <a:latin typeface="Garamond"/>
                <a:cs typeface="Garamond"/>
              </a:rPr>
              <a:t>of 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page, </a:t>
            </a:r>
            <a:r>
              <a:rPr sz="2400" spc="-15" dirty="0">
                <a:latin typeface="Garamond"/>
                <a:cs typeface="Garamond"/>
              </a:rPr>
              <a:t>activating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page, </a:t>
            </a:r>
            <a:r>
              <a:rPr sz="2400" dirty="0">
                <a:latin typeface="Garamond"/>
                <a:cs typeface="Garamond"/>
              </a:rPr>
              <a:t>uploading </a:t>
            </a:r>
            <a:r>
              <a:rPr sz="2400" spc="-5" dirty="0">
                <a:latin typeface="Garamond"/>
                <a:cs typeface="Garamond"/>
              </a:rPr>
              <a:t>an</a:t>
            </a:r>
            <a:r>
              <a:rPr sz="2400" spc="4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asset…)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These logs </a:t>
            </a:r>
            <a:r>
              <a:rPr sz="2400" spc="5" dirty="0">
                <a:latin typeface="Garamond"/>
                <a:cs typeface="Garamond"/>
              </a:rPr>
              <a:t>gets </a:t>
            </a:r>
            <a:r>
              <a:rPr sz="2400" spc="-5" dirty="0">
                <a:latin typeface="Garamond"/>
                <a:cs typeface="Garamond"/>
              </a:rPr>
              <a:t>created </a:t>
            </a:r>
            <a:r>
              <a:rPr sz="2400" dirty="0">
                <a:latin typeface="Garamond"/>
                <a:cs typeface="Garamond"/>
              </a:rPr>
              <a:t>under the </a:t>
            </a:r>
            <a:r>
              <a:rPr sz="2400" spc="-5" dirty="0">
                <a:latin typeface="Garamond"/>
                <a:cs typeface="Garamond"/>
              </a:rPr>
              <a:t>node </a:t>
            </a:r>
            <a:r>
              <a:rPr sz="2400" spc="-10" dirty="0">
                <a:latin typeface="Garamond"/>
                <a:cs typeface="Garamond"/>
              </a:rPr>
              <a:t>/var/audit</a:t>
            </a:r>
            <a:endParaRPr sz="2400">
              <a:latin typeface="Garamond"/>
              <a:cs typeface="Garamond"/>
            </a:endParaRPr>
          </a:p>
          <a:p>
            <a:pPr marL="194945" marR="456565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5" dirty="0">
                <a:latin typeface="Garamond"/>
                <a:cs typeface="Garamond"/>
              </a:rPr>
              <a:t>Audit </a:t>
            </a:r>
            <a:r>
              <a:rPr sz="2400" dirty="0">
                <a:latin typeface="Garamond"/>
                <a:cs typeface="Garamond"/>
              </a:rPr>
              <a:t>logs </a:t>
            </a:r>
            <a:r>
              <a:rPr sz="2400" spc="-5" dirty="0">
                <a:latin typeface="Garamond"/>
                <a:cs typeface="Garamond"/>
              </a:rPr>
              <a:t>needs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5" dirty="0">
                <a:latin typeface="Garamond"/>
                <a:cs typeface="Garamond"/>
              </a:rPr>
              <a:t>be cleaned on regular basis </a:t>
            </a:r>
            <a:r>
              <a:rPr sz="2400" dirty="0">
                <a:latin typeface="Garamond"/>
                <a:cs typeface="Garamond"/>
              </a:rPr>
              <a:t>to maintain the  </a:t>
            </a:r>
            <a:r>
              <a:rPr sz="2400" spc="5" dirty="0">
                <a:latin typeface="Garamond"/>
                <a:cs typeface="Garamond"/>
              </a:rPr>
              <a:t>repository </a:t>
            </a:r>
            <a:r>
              <a:rPr sz="2400" spc="-5" dirty="0">
                <a:latin typeface="Garamond"/>
                <a:cs typeface="Garamond"/>
              </a:rPr>
              <a:t>at an </a:t>
            </a:r>
            <a:r>
              <a:rPr sz="2400" spc="-10" dirty="0">
                <a:latin typeface="Garamond"/>
                <a:cs typeface="Garamond"/>
              </a:rPr>
              <a:t>optimal</a:t>
            </a:r>
            <a:r>
              <a:rPr sz="2400" dirty="0">
                <a:latin typeface="Garamond"/>
                <a:cs typeface="Garamond"/>
              </a:rPr>
              <a:t> size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5" dirty="0">
                <a:latin typeface="Garamond"/>
                <a:cs typeface="Garamond"/>
              </a:rPr>
              <a:t>Audit </a:t>
            </a:r>
            <a:r>
              <a:rPr sz="2400" dirty="0">
                <a:latin typeface="Garamond"/>
                <a:cs typeface="Garamond"/>
              </a:rPr>
              <a:t>log </a:t>
            </a:r>
            <a:r>
              <a:rPr sz="2400" spc="-5" dirty="0">
                <a:latin typeface="Garamond"/>
                <a:cs typeface="Garamond"/>
              </a:rPr>
              <a:t>purging </a:t>
            </a:r>
            <a:r>
              <a:rPr sz="2400" dirty="0">
                <a:latin typeface="Garamond"/>
                <a:cs typeface="Garamond"/>
              </a:rPr>
              <a:t>can </a:t>
            </a:r>
            <a:r>
              <a:rPr sz="2400" spc="-5" dirty="0">
                <a:latin typeface="Garamond"/>
                <a:cs typeface="Garamond"/>
              </a:rPr>
              <a:t>be configured based on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35" dirty="0">
                <a:latin typeface="Garamond"/>
                <a:cs typeface="Garamond"/>
              </a:rPr>
              <a:t>Type </a:t>
            </a:r>
            <a:r>
              <a:rPr sz="2000" spc="-5" dirty="0">
                <a:latin typeface="Garamond"/>
                <a:cs typeface="Garamond"/>
              </a:rPr>
              <a:t>of</a:t>
            </a:r>
            <a:r>
              <a:rPr sz="2000" spc="275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action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5" dirty="0">
                <a:latin typeface="Garamond"/>
                <a:cs typeface="Garamond"/>
              </a:rPr>
              <a:t>Content</a:t>
            </a:r>
            <a:r>
              <a:rPr sz="2000" spc="10" dirty="0">
                <a:latin typeface="Garamond"/>
                <a:cs typeface="Garamond"/>
              </a:rPr>
              <a:t> </a:t>
            </a:r>
            <a:r>
              <a:rPr sz="2000" spc="-20" dirty="0">
                <a:latin typeface="Garamond"/>
                <a:cs typeface="Garamond"/>
              </a:rPr>
              <a:t>Path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10" dirty="0">
                <a:latin typeface="Garamond"/>
                <a:cs typeface="Garamond"/>
              </a:rPr>
              <a:t>Age </a:t>
            </a:r>
            <a:r>
              <a:rPr sz="2000" spc="-5" dirty="0">
                <a:latin typeface="Garamond"/>
                <a:cs typeface="Garamond"/>
              </a:rPr>
              <a:t>of </a:t>
            </a:r>
            <a:r>
              <a:rPr sz="2000" dirty="0">
                <a:latin typeface="Garamond"/>
                <a:cs typeface="Garamond"/>
              </a:rPr>
              <a:t>the </a:t>
            </a:r>
            <a:r>
              <a:rPr sz="2000" spc="-5" dirty="0">
                <a:latin typeface="Garamond"/>
                <a:cs typeface="Garamond"/>
              </a:rPr>
              <a:t>audit</a:t>
            </a:r>
            <a:r>
              <a:rPr sz="2000" spc="-260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log</a:t>
            </a:r>
            <a:endParaRPr sz="2000">
              <a:latin typeface="Garamond"/>
              <a:cs typeface="Garamond"/>
            </a:endParaRPr>
          </a:p>
          <a:p>
            <a:pPr marL="195580" indent="-182880">
              <a:spcBef>
                <a:spcPts val="55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Use osgi </a:t>
            </a:r>
            <a:r>
              <a:rPr sz="2400" dirty="0">
                <a:latin typeface="Garamond"/>
                <a:cs typeface="Garamond"/>
              </a:rPr>
              <a:t>configuration </a:t>
            </a:r>
            <a:r>
              <a:rPr sz="2400" spc="-5" dirty="0">
                <a:latin typeface="Garamond"/>
                <a:cs typeface="Garamond"/>
              </a:rPr>
              <a:t>at </a:t>
            </a:r>
            <a:r>
              <a:rPr sz="2400" spc="-55" dirty="0">
                <a:latin typeface="Garamond"/>
                <a:cs typeface="Garamond"/>
              </a:rPr>
              <a:t>“Audit </a:t>
            </a:r>
            <a:r>
              <a:rPr sz="2400" dirty="0">
                <a:latin typeface="Garamond"/>
                <a:cs typeface="Garamond"/>
              </a:rPr>
              <a:t>log </a:t>
            </a:r>
            <a:r>
              <a:rPr sz="2400" spc="5" dirty="0">
                <a:latin typeface="Garamond"/>
                <a:cs typeface="Garamond"/>
              </a:rPr>
              <a:t>purge </a:t>
            </a:r>
            <a:r>
              <a:rPr sz="2400" spc="-10" dirty="0">
                <a:latin typeface="Garamond"/>
                <a:cs typeface="Garamond"/>
              </a:rPr>
              <a:t>scheduler” </a:t>
            </a:r>
            <a:r>
              <a:rPr sz="2400" dirty="0">
                <a:latin typeface="Garamond"/>
                <a:cs typeface="Garamond"/>
              </a:rPr>
              <a:t>to</a:t>
            </a:r>
            <a:r>
              <a:rPr sz="2400" spc="2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configure</a:t>
            </a:r>
            <a:endParaRPr sz="2400">
              <a:latin typeface="Garamond"/>
              <a:cs typeface="Garamond"/>
            </a:endParaRPr>
          </a:p>
          <a:p>
            <a:pPr marL="194945"/>
            <a:r>
              <a:rPr sz="2400" spc="-10" dirty="0">
                <a:latin typeface="Garamond"/>
                <a:cs typeface="Garamond"/>
              </a:rPr>
              <a:t>automatic </a:t>
            </a:r>
            <a:r>
              <a:rPr sz="2400" spc="-5" dirty="0">
                <a:latin typeface="Garamond"/>
                <a:cs typeface="Garamond"/>
              </a:rPr>
              <a:t>audit </a:t>
            </a:r>
            <a:r>
              <a:rPr sz="2400" dirty="0">
                <a:latin typeface="Garamond"/>
                <a:cs typeface="Garamond"/>
              </a:rPr>
              <a:t>log</a:t>
            </a:r>
            <a:r>
              <a:rPr sz="2400" spc="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purging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441452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Rolling </a:t>
            </a:r>
            <a:r>
              <a:rPr spc="-90" dirty="0"/>
              <a:t>purging</a:t>
            </a:r>
            <a:r>
              <a:rPr spc="-380" dirty="0"/>
              <a:t> </a:t>
            </a:r>
            <a:r>
              <a:rPr spc="-75" dirty="0"/>
              <a:t>strategy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532891"/>
            <a:ext cx="8020050" cy="434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spcBef>
                <a:spcPts val="10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35" dirty="0">
                <a:latin typeface="Garamond"/>
                <a:cs typeface="Garamond"/>
              </a:rPr>
              <a:t>For </a:t>
            </a:r>
            <a:r>
              <a:rPr sz="2400" dirty="0">
                <a:latin typeface="Garamond"/>
                <a:cs typeface="Garamond"/>
              </a:rPr>
              <a:t>some </a:t>
            </a:r>
            <a:r>
              <a:rPr sz="2400" spc="-10" dirty="0">
                <a:latin typeface="Garamond"/>
                <a:cs typeface="Garamond"/>
              </a:rPr>
              <a:t>industries, </a:t>
            </a:r>
            <a:r>
              <a:rPr sz="2400" spc="5" dirty="0">
                <a:latin typeface="Garamond"/>
                <a:cs typeface="Garamond"/>
              </a:rPr>
              <a:t>regulatory </a:t>
            </a:r>
            <a:r>
              <a:rPr sz="2400" spc="-5" dirty="0">
                <a:latin typeface="Garamond"/>
                <a:cs typeface="Garamond"/>
              </a:rPr>
              <a:t>reasons mandate maintaining  </a:t>
            </a:r>
            <a:r>
              <a:rPr sz="2400" spc="-10" dirty="0">
                <a:latin typeface="Garamond"/>
                <a:cs typeface="Garamond"/>
              </a:rPr>
              <a:t>workflows </a:t>
            </a:r>
            <a:r>
              <a:rPr sz="2400" spc="-5" dirty="0">
                <a:latin typeface="Garamond"/>
                <a:cs typeface="Garamond"/>
              </a:rPr>
              <a:t>and </a:t>
            </a:r>
            <a:r>
              <a:rPr sz="2400" spc="-10" dirty="0">
                <a:latin typeface="Garamond"/>
                <a:cs typeface="Garamond"/>
              </a:rPr>
              <a:t>versions </a:t>
            </a:r>
            <a:r>
              <a:rPr sz="2400" dirty="0">
                <a:latin typeface="Garamond"/>
                <a:cs typeface="Garamond"/>
              </a:rPr>
              <a:t>for a </a:t>
            </a:r>
            <a:r>
              <a:rPr sz="2400" spc="-5" dirty="0">
                <a:latin typeface="Garamond"/>
                <a:cs typeface="Garamond"/>
              </a:rPr>
              <a:t>higher period of </a:t>
            </a:r>
            <a:r>
              <a:rPr sz="2400" dirty="0">
                <a:latin typeface="Garamond"/>
                <a:cs typeface="Garamond"/>
              </a:rPr>
              <a:t>time </a:t>
            </a:r>
            <a:r>
              <a:rPr sz="2400" spc="-15" dirty="0">
                <a:latin typeface="Garamond"/>
                <a:cs typeface="Garamond"/>
              </a:rPr>
              <a:t>(we </a:t>
            </a:r>
            <a:r>
              <a:rPr sz="2400" spc="-5" dirty="0">
                <a:latin typeface="Garamond"/>
                <a:cs typeface="Garamond"/>
              </a:rPr>
              <a:t>had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case 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5" dirty="0">
                <a:latin typeface="Garamond"/>
                <a:cs typeface="Garamond"/>
              </a:rPr>
              <a:t>maintain audit </a:t>
            </a:r>
            <a:r>
              <a:rPr sz="2400" dirty="0">
                <a:latin typeface="Garamond"/>
                <a:cs typeface="Garamond"/>
              </a:rPr>
              <a:t>logs </a:t>
            </a:r>
            <a:r>
              <a:rPr sz="2400" spc="-5" dirty="0">
                <a:latin typeface="Garamond"/>
                <a:cs typeface="Garamond"/>
              </a:rPr>
              <a:t>and </a:t>
            </a:r>
            <a:r>
              <a:rPr sz="2400" spc="-10" dirty="0">
                <a:latin typeface="Garamond"/>
                <a:cs typeface="Garamond"/>
              </a:rPr>
              <a:t>versions </a:t>
            </a:r>
            <a:r>
              <a:rPr sz="2400" dirty="0">
                <a:latin typeface="Garamond"/>
                <a:cs typeface="Garamond"/>
              </a:rPr>
              <a:t>for 7</a:t>
            </a:r>
            <a:r>
              <a:rPr sz="2400" spc="-1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years)</a:t>
            </a:r>
            <a:endParaRPr sz="2400">
              <a:latin typeface="Garamond"/>
              <a:cs typeface="Garamond"/>
            </a:endParaRPr>
          </a:p>
          <a:p>
            <a:pPr marL="194945" marR="34925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35" dirty="0">
                <a:latin typeface="Garamond"/>
                <a:cs typeface="Garamond"/>
              </a:rPr>
              <a:t>For </a:t>
            </a:r>
            <a:r>
              <a:rPr sz="2400" dirty="0">
                <a:latin typeface="Garamond"/>
                <a:cs typeface="Garamond"/>
              </a:rPr>
              <a:t>maintaining </a:t>
            </a:r>
            <a:r>
              <a:rPr sz="2400" spc="-5" dirty="0">
                <a:latin typeface="Garamond"/>
                <a:cs typeface="Garamond"/>
              </a:rPr>
              <a:t>AEM optimally </a:t>
            </a:r>
            <a:r>
              <a:rPr sz="2400" dirty="0">
                <a:latin typeface="Garamond"/>
                <a:cs typeface="Garamond"/>
              </a:rPr>
              <a:t>its </a:t>
            </a:r>
            <a:r>
              <a:rPr sz="2400" spc="-5" dirty="0">
                <a:latin typeface="Garamond"/>
                <a:cs typeface="Garamond"/>
              </a:rPr>
              <a:t>advised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5" dirty="0">
                <a:latin typeface="Garamond"/>
                <a:cs typeface="Garamond"/>
              </a:rPr>
              <a:t>implement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rolling  </a:t>
            </a:r>
            <a:r>
              <a:rPr sz="2400" spc="5" dirty="0">
                <a:latin typeface="Garamond"/>
                <a:cs typeface="Garamond"/>
              </a:rPr>
              <a:t>purge</a:t>
            </a:r>
            <a:r>
              <a:rPr sz="2400" spc="-5" dirty="0">
                <a:latin typeface="Garamond"/>
                <a:cs typeface="Garamond"/>
              </a:rPr>
              <a:t> </a:t>
            </a:r>
            <a:r>
              <a:rPr sz="2400" spc="5" dirty="0">
                <a:latin typeface="Garamond"/>
                <a:cs typeface="Garamond"/>
              </a:rPr>
              <a:t>strategy</a:t>
            </a:r>
            <a:endParaRPr sz="2400">
              <a:latin typeface="Garamond"/>
              <a:cs typeface="Garamond"/>
            </a:endParaRPr>
          </a:p>
          <a:p>
            <a:pPr marL="194945" marR="315595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Design </a:t>
            </a:r>
            <a:r>
              <a:rPr sz="2400" dirty="0">
                <a:latin typeface="Garamond"/>
                <a:cs typeface="Garamond"/>
              </a:rPr>
              <a:t>a </a:t>
            </a:r>
            <a:r>
              <a:rPr sz="2400" spc="-5" dirty="0">
                <a:latin typeface="Garamond"/>
                <a:cs typeface="Garamond"/>
              </a:rPr>
              <a:t>retention policy combining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spc="-5" dirty="0">
                <a:latin typeface="Garamond"/>
                <a:cs typeface="Garamond"/>
              </a:rPr>
              <a:t>and purging </a:t>
            </a:r>
            <a:r>
              <a:rPr sz="2400" dirty="0">
                <a:latin typeface="Garamond"/>
                <a:cs typeface="Garamond"/>
              </a:rPr>
              <a:t>so  </a:t>
            </a:r>
            <a:r>
              <a:rPr sz="2400" spc="-5" dirty="0">
                <a:latin typeface="Garamond"/>
                <a:cs typeface="Garamond"/>
              </a:rPr>
              <a:t>that all details </a:t>
            </a:r>
            <a:r>
              <a:rPr sz="2400" dirty="0">
                <a:latin typeface="Garamond"/>
                <a:cs typeface="Garamond"/>
              </a:rPr>
              <a:t>can </a:t>
            </a:r>
            <a:r>
              <a:rPr sz="2400" spc="-5" dirty="0">
                <a:latin typeface="Garamond"/>
                <a:cs typeface="Garamond"/>
              </a:rPr>
              <a:t>be restored when</a:t>
            </a:r>
            <a:r>
              <a:rPr sz="240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needed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15" dirty="0">
                <a:latin typeface="Garamond"/>
                <a:cs typeface="Garamond"/>
              </a:rPr>
              <a:t>Make </a:t>
            </a:r>
            <a:r>
              <a:rPr sz="2400" spc="-5" dirty="0">
                <a:latin typeface="Garamond"/>
                <a:cs typeface="Garamond"/>
              </a:rPr>
              <a:t>sure there are </a:t>
            </a:r>
            <a:r>
              <a:rPr sz="2400" spc="-10" dirty="0">
                <a:latin typeface="Garamond"/>
                <a:cs typeface="Garamond"/>
              </a:rPr>
              <a:t>at </a:t>
            </a:r>
            <a:r>
              <a:rPr sz="2400" spc="-5" dirty="0">
                <a:latin typeface="Garamond"/>
                <a:cs typeface="Garamond"/>
              </a:rPr>
              <a:t>least </a:t>
            </a:r>
            <a:r>
              <a:rPr sz="2400" dirty="0">
                <a:latin typeface="Garamond"/>
                <a:cs typeface="Garamond"/>
              </a:rPr>
              <a:t>2 </a:t>
            </a:r>
            <a:r>
              <a:rPr sz="2400" spc="-10" dirty="0">
                <a:latin typeface="Garamond"/>
                <a:cs typeface="Garamond"/>
              </a:rPr>
              <a:t>backups </a:t>
            </a:r>
            <a:r>
              <a:rPr sz="2400" spc="-5" dirty="0">
                <a:latin typeface="Garamond"/>
                <a:cs typeface="Garamond"/>
              </a:rPr>
              <a:t>that has </a:t>
            </a:r>
            <a:r>
              <a:rPr sz="2400" dirty="0">
                <a:latin typeface="Garamond"/>
                <a:cs typeface="Garamond"/>
              </a:rPr>
              <a:t>a particular</a:t>
            </a:r>
            <a:r>
              <a:rPr sz="2400" spc="8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audit</a:t>
            </a:r>
            <a:endParaRPr sz="2400">
              <a:latin typeface="Garamond"/>
              <a:cs typeface="Garamond"/>
            </a:endParaRPr>
          </a:p>
          <a:p>
            <a:pPr marL="194945"/>
            <a:r>
              <a:rPr sz="2400" dirty="0">
                <a:latin typeface="Garamond"/>
                <a:cs typeface="Garamond"/>
              </a:rPr>
              <a:t>log </a:t>
            </a:r>
            <a:r>
              <a:rPr sz="2400" spc="10" dirty="0">
                <a:latin typeface="Garamond"/>
                <a:cs typeface="Garamond"/>
              </a:rPr>
              <a:t>entry </a:t>
            </a:r>
            <a:r>
              <a:rPr sz="2400" spc="-5" dirty="0">
                <a:latin typeface="Garamond"/>
                <a:cs typeface="Garamond"/>
              </a:rPr>
              <a:t>or </a:t>
            </a:r>
            <a:r>
              <a:rPr sz="2400" spc="-10" dirty="0">
                <a:latin typeface="Garamond"/>
                <a:cs typeface="Garamond"/>
              </a:rPr>
              <a:t>version </a:t>
            </a:r>
            <a:r>
              <a:rPr sz="2400" spc="-5" dirty="0">
                <a:latin typeface="Garamond"/>
                <a:cs typeface="Garamond"/>
              </a:rPr>
              <a:t>or </a:t>
            </a:r>
            <a:r>
              <a:rPr sz="2400" spc="-10" dirty="0">
                <a:latin typeface="Garamond"/>
                <a:cs typeface="Garamond"/>
              </a:rPr>
              <a:t>workflow </a:t>
            </a:r>
            <a:r>
              <a:rPr sz="2400" spc="-5" dirty="0">
                <a:latin typeface="Garamond"/>
                <a:cs typeface="Garamond"/>
              </a:rPr>
              <a:t>instance</a:t>
            </a:r>
            <a:endParaRPr sz="2400">
              <a:latin typeface="Garamond"/>
              <a:cs typeface="Garamond"/>
            </a:endParaRPr>
          </a:p>
          <a:p>
            <a:pPr marL="194945" marR="53975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35" dirty="0">
                <a:latin typeface="Garamond"/>
                <a:cs typeface="Garamond"/>
              </a:rPr>
              <a:t>For </a:t>
            </a:r>
            <a:r>
              <a:rPr sz="2400" spc="-5" dirty="0">
                <a:latin typeface="Garamond"/>
                <a:cs typeface="Garamond"/>
              </a:rPr>
              <a:t>example, </a:t>
            </a:r>
            <a:r>
              <a:rPr sz="2400" spc="-25" dirty="0">
                <a:latin typeface="Garamond"/>
                <a:cs typeface="Garamond"/>
              </a:rPr>
              <a:t>have </a:t>
            </a:r>
            <a:r>
              <a:rPr sz="2400" dirty="0">
                <a:latin typeface="Garamond"/>
                <a:cs typeface="Garamond"/>
              </a:rPr>
              <a:t>quarterly </a:t>
            </a:r>
            <a:r>
              <a:rPr sz="2400" spc="5" dirty="0">
                <a:latin typeface="Garamond"/>
                <a:cs typeface="Garamond"/>
              </a:rPr>
              <a:t>permanent </a:t>
            </a:r>
            <a:r>
              <a:rPr sz="2400" spc="-30" dirty="0">
                <a:latin typeface="Garamond"/>
                <a:cs typeface="Garamond"/>
              </a:rPr>
              <a:t>backup’s </a:t>
            </a:r>
            <a:r>
              <a:rPr sz="2400" spc="-5" dirty="0">
                <a:latin typeface="Garamond"/>
                <a:cs typeface="Garamond"/>
              </a:rPr>
              <a:t>and </a:t>
            </a:r>
            <a:r>
              <a:rPr sz="2400" spc="5" dirty="0">
                <a:latin typeface="Garamond"/>
                <a:cs typeface="Garamond"/>
              </a:rPr>
              <a:t>perform  </a:t>
            </a:r>
            <a:r>
              <a:rPr sz="2400" spc="-5" dirty="0">
                <a:latin typeface="Garamond"/>
                <a:cs typeface="Garamond"/>
              </a:rPr>
              <a:t>purging </a:t>
            </a:r>
            <a:r>
              <a:rPr sz="2400" spc="-10" dirty="0">
                <a:latin typeface="Garamond"/>
                <a:cs typeface="Garamond"/>
              </a:rPr>
              <a:t>after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10" dirty="0">
                <a:latin typeface="Garamond"/>
                <a:cs typeface="Garamond"/>
              </a:rPr>
              <a:t>backup </a:t>
            </a:r>
            <a:r>
              <a:rPr sz="2400" dirty="0">
                <a:latin typeface="Garamond"/>
                <a:cs typeface="Garamond"/>
              </a:rPr>
              <a:t>every 6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months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3398521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650"/>
                </a:lnTo>
              </a:path>
            </a:pathLst>
          </a:custGeom>
          <a:ln w="19050">
            <a:solidFill>
              <a:srgbClr val="636B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8541" y="2363215"/>
            <a:ext cx="3148965" cy="8483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85" dirty="0"/>
              <a:t>CLONING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2288540" y="3441573"/>
            <a:ext cx="5295900" cy="13430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spcBef>
                <a:spcPts val="6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srgbClr val="404040"/>
                </a:solidFill>
                <a:latin typeface="Garamond"/>
                <a:cs typeface="Garamond"/>
              </a:rPr>
              <a:t>Why </a:t>
            </a:r>
            <a:r>
              <a:rPr sz="2400" dirty="0">
                <a:solidFill>
                  <a:srgbClr val="404040"/>
                </a:solidFill>
                <a:latin typeface="Garamond"/>
                <a:cs typeface="Garamond"/>
              </a:rPr>
              <a:t>to</a:t>
            </a:r>
            <a:r>
              <a:rPr sz="2400" spc="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404040"/>
                </a:solidFill>
                <a:latin typeface="Garamond"/>
                <a:cs typeface="Garamond"/>
              </a:rPr>
              <a:t>clone</a:t>
            </a:r>
            <a:endParaRPr sz="2400">
              <a:latin typeface="Garamond"/>
              <a:cs typeface="Garamond"/>
            </a:endParaRPr>
          </a:p>
          <a:p>
            <a:pPr marL="355600" indent="-343535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solidFill>
                  <a:srgbClr val="404040"/>
                </a:solidFill>
                <a:latin typeface="Garamond"/>
                <a:cs typeface="Garamond"/>
              </a:rPr>
              <a:t>How </a:t>
            </a:r>
            <a:r>
              <a:rPr sz="2400" dirty="0">
                <a:solidFill>
                  <a:srgbClr val="404040"/>
                </a:solidFill>
                <a:latin typeface="Garamond"/>
                <a:cs typeface="Garamond"/>
              </a:rPr>
              <a:t>to</a:t>
            </a:r>
            <a:r>
              <a:rPr sz="2400" spc="1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Garamond"/>
                <a:cs typeface="Garamond"/>
              </a:rPr>
              <a:t>clone</a:t>
            </a:r>
            <a:endParaRPr sz="2400">
              <a:latin typeface="Garamond"/>
              <a:cs typeface="Garamond"/>
            </a:endParaRPr>
          </a:p>
          <a:p>
            <a:pPr marL="355600" indent="-343535">
              <a:spcBef>
                <a:spcPts val="58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srgbClr val="404040"/>
                </a:solidFill>
                <a:latin typeface="Garamond"/>
                <a:cs typeface="Garamond"/>
              </a:rPr>
              <a:t>Preventing </a:t>
            </a:r>
            <a:r>
              <a:rPr sz="2400" dirty="0">
                <a:solidFill>
                  <a:srgbClr val="404040"/>
                </a:solidFill>
                <a:latin typeface="Garamond"/>
                <a:cs typeface="Garamond"/>
              </a:rPr>
              <a:t>loss </a:t>
            </a:r>
            <a:r>
              <a:rPr sz="2400" spc="-5" dirty="0">
                <a:solidFill>
                  <a:srgbClr val="404040"/>
                </a:solidFill>
                <a:latin typeface="Garamond"/>
                <a:cs typeface="Garamond"/>
              </a:rPr>
              <a:t>of content during</a:t>
            </a:r>
            <a:r>
              <a:rPr sz="2400" spc="-275" dirty="0">
                <a:solidFill>
                  <a:srgbClr val="404040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404040"/>
                </a:solidFill>
                <a:latin typeface="Garamond"/>
                <a:cs typeface="Garamond"/>
              </a:rPr>
              <a:t>cloning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3F08-54DF-4AEE-8E3D-1C079819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08280-B71D-4057-9A25-BF7599AA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EA182-A5EB-4E98-AF6C-23D73D69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7127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251841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Why </a:t>
            </a:r>
            <a:r>
              <a:rPr spc="-55" dirty="0"/>
              <a:t>to</a:t>
            </a:r>
            <a:r>
              <a:rPr spc="-415" dirty="0"/>
              <a:t> </a:t>
            </a:r>
            <a:r>
              <a:rPr spc="-85" dirty="0"/>
              <a:t>clone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609166"/>
            <a:ext cx="7501890" cy="1931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spcBef>
                <a:spcPts val="10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Cloning </a:t>
            </a:r>
            <a:r>
              <a:rPr sz="2400" dirty="0">
                <a:latin typeface="Garamond"/>
                <a:cs typeface="Garamond"/>
              </a:rPr>
              <a:t>is </a:t>
            </a:r>
            <a:r>
              <a:rPr sz="2400" spc="-5" dirty="0">
                <a:latin typeface="Garamond"/>
                <a:cs typeface="Garamond"/>
              </a:rPr>
              <a:t>applicable </a:t>
            </a:r>
            <a:r>
              <a:rPr sz="2400" dirty="0">
                <a:latin typeface="Garamond"/>
                <a:cs typeface="Garamond"/>
              </a:rPr>
              <a:t>for </a:t>
            </a:r>
            <a:r>
              <a:rPr sz="2400" spc="-5" dirty="0">
                <a:latin typeface="Garamond"/>
                <a:cs typeface="Garamond"/>
              </a:rPr>
              <a:t>publish </a:t>
            </a:r>
            <a:r>
              <a:rPr sz="2400" spc="-15" dirty="0">
                <a:latin typeface="Garamond"/>
                <a:cs typeface="Garamond"/>
              </a:rPr>
              <a:t>instances. </a:t>
            </a:r>
            <a:r>
              <a:rPr sz="2400" spc="-60" dirty="0">
                <a:latin typeface="Garamond"/>
                <a:cs typeface="Garamond"/>
              </a:rPr>
              <a:t>You </a:t>
            </a:r>
            <a:r>
              <a:rPr sz="2400" spc="-30" dirty="0">
                <a:latin typeface="Garamond"/>
                <a:cs typeface="Garamond"/>
              </a:rPr>
              <a:t>don’t</a:t>
            </a:r>
            <a:r>
              <a:rPr sz="2400" spc="6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typically</a:t>
            </a:r>
            <a:endParaRPr sz="2400">
              <a:latin typeface="Garamond"/>
              <a:cs typeface="Garamond"/>
            </a:endParaRPr>
          </a:p>
          <a:p>
            <a:pPr marL="194945"/>
            <a:r>
              <a:rPr sz="2400" dirty="0">
                <a:latin typeface="Garamond"/>
                <a:cs typeface="Garamond"/>
              </a:rPr>
              <a:t>clone </a:t>
            </a:r>
            <a:r>
              <a:rPr sz="2400" spc="-5" dirty="0">
                <a:latin typeface="Garamond"/>
                <a:cs typeface="Garamond"/>
              </a:rPr>
              <a:t>an </a:t>
            </a:r>
            <a:r>
              <a:rPr sz="2400" spc="-10" dirty="0">
                <a:latin typeface="Garamond"/>
                <a:cs typeface="Garamond"/>
              </a:rPr>
              <a:t>author </a:t>
            </a:r>
            <a:r>
              <a:rPr sz="2400" spc="-5" dirty="0">
                <a:latin typeface="Garamond"/>
                <a:cs typeface="Garamond"/>
              </a:rPr>
              <a:t>instance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57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Cloning publish instance </a:t>
            </a:r>
            <a:r>
              <a:rPr sz="2400" dirty="0">
                <a:latin typeface="Garamond"/>
                <a:cs typeface="Garamond"/>
              </a:rPr>
              <a:t>is </a:t>
            </a:r>
            <a:r>
              <a:rPr sz="2400" spc="-5" dirty="0">
                <a:latin typeface="Garamond"/>
                <a:cs typeface="Garamond"/>
              </a:rPr>
              <a:t>needed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to</a:t>
            </a:r>
            <a:endParaRPr sz="2400">
              <a:latin typeface="Garamond"/>
              <a:cs typeface="Garamond"/>
            </a:endParaRPr>
          </a:p>
          <a:p>
            <a:pPr marL="469900" lvl="1" indent="-184150">
              <a:spcBef>
                <a:spcPts val="509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80" dirty="0">
                <a:latin typeface="Garamond"/>
                <a:cs typeface="Garamond"/>
              </a:rPr>
              <a:t>To </a:t>
            </a:r>
            <a:r>
              <a:rPr sz="2000" dirty="0">
                <a:latin typeface="Garamond"/>
                <a:cs typeface="Garamond"/>
              </a:rPr>
              <a:t>fix a </a:t>
            </a:r>
            <a:r>
              <a:rPr sz="2000" spc="10" dirty="0">
                <a:latin typeface="Garamond"/>
                <a:cs typeface="Garamond"/>
              </a:rPr>
              <a:t>corrupted </a:t>
            </a:r>
            <a:r>
              <a:rPr sz="2000" spc="-5" dirty="0">
                <a:latin typeface="Garamond"/>
                <a:cs typeface="Garamond"/>
              </a:rPr>
              <a:t>or </a:t>
            </a:r>
            <a:r>
              <a:rPr sz="2000" dirty="0">
                <a:latin typeface="Garamond"/>
                <a:cs typeface="Garamond"/>
              </a:rPr>
              <a:t>failed </a:t>
            </a:r>
            <a:r>
              <a:rPr sz="2000" spc="-5" dirty="0">
                <a:latin typeface="Garamond"/>
                <a:cs typeface="Garamond"/>
              </a:rPr>
              <a:t>publish</a:t>
            </a:r>
            <a:r>
              <a:rPr sz="2000" spc="60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instance</a:t>
            </a:r>
            <a:endParaRPr sz="2000">
              <a:latin typeface="Garamond"/>
              <a:cs typeface="Garamond"/>
            </a:endParaRPr>
          </a:p>
          <a:p>
            <a:pPr marL="469900" lvl="1" indent="-184150">
              <a:spcBef>
                <a:spcPts val="48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80" dirty="0">
                <a:latin typeface="Garamond"/>
                <a:cs typeface="Garamond"/>
              </a:rPr>
              <a:t>To </a:t>
            </a:r>
            <a:r>
              <a:rPr sz="2000" dirty="0">
                <a:latin typeface="Garamond"/>
                <a:cs typeface="Garamond"/>
              </a:rPr>
              <a:t>increase </a:t>
            </a:r>
            <a:r>
              <a:rPr sz="2000" spc="-5" dirty="0">
                <a:latin typeface="Garamond"/>
                <a:cs typeface="Garamond"/>
              </a:rPr>
              <a:t>capacity </a:t>
            </a:r>
            <a:r>
              <a:rPr sz="2000" spc="-15" dirty="0">
                <a:latin typeface="Garamond"/>
                <a:cs typeface="Garamond"/>
              </a:rPr>
              <a:t>by </a:t>
            </a:r>
            <a:r>
              <a:rPr sz="2000" dirty="0">
                <a:latin typeface="Garamond"/>
                <a:cs typeface="Garamond"/>
              </a:rPr>
              <a:t>adding </a:t>
            </a:r>
            <a:r>
              <a:rPr sz="2000" spc="-5" dirty="0">
                <a:latin typeface="Garamond"/>
                <a:cs typeface="Garamond"/>
              </a:rPr>
              <a:t>additional publish</a:t>
            </a:r>
            <a:r>
              <a:rPr sz="2000" spc="140" dirty="0">
                <a:latin typeface="Garamond"/>
                <a:cs typeface="Garamond"/>
              </a:rPr>
              <a:t> </a:t>
            </a:r>
            <a:r>
              <a:rPr sz="2000" dirty="0">
                <a:latin typeface="Garamond"/>
                <a:cs typeface="Garamond"/>
              </a:rPr>
              <a:t>instances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257937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How </a:t>
            </a:r>
            <a:r>
              <a:rPr spc="-55" dirty="0"/>
              <a:t>to</a:t>
            </a:r>
            <a:r>
              <a:rPr spc="-409" dirty="0"/>
              <a:t> </a:t>
            </a:r>
            <a:r>
              <a:rPr spc="-85" dirty="0"/>
              <a:t>clone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462406"/>
            <a:ext cx="7978775" cy="48974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95580" indent="-182880">
              <a:spcBef>
                <a:spcPts val="39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latin typeface="Garamond"/>
                <a:cs typeface="Garamond"/>
              </a:rPr>
              <a:t>Pull a </a:t>
            </a:r>
            <a:r>
              <a:rPr sz="2400" spc="10" dirty="0">
                <a:latin typeface="Garamond"/>
                <a:cs typeface="Garamond"/>
              </a:rPr>
              <a:t>running </a:t>
            </a:r>
            <a:r>
              <a:rPr sz="2400" spc="-5" dirty="0">
                <a:latin typeface="Garamond"/>
                <a:cs typeface="Garamond"/>
              </a:rPr>
              <a:t>publish instance out of </a:t>
            </a:r>
            <a:r>
              <a:rPr sz="2400" dirty="0">
                <a:latin typeface="Garamond"/>
                <a:cs typeface="Garamond"/>
              </a:rPr>
              <a:t>the load</a:t>
            </a:r>
            <a:r>
              <a:rPr sz="2400" spc="-290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balancer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29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Shutdown </a:t>
            </a:r>
            <a:r>
              <a:rPr sz="2400" dirty="0">
                <a:latin typeface="Garamond"/>
                <a:cs typeface="Garamond"/>
              </a:rPr>
              <a:t>this</a:t>
            </a:r>
            <a:r>
              <a:rPr sz="2400" spc="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instance</a:t>
            </a:r>
            <a:endParaRPr sz="2400">
              <a:latin typeface="Garamond"/>
              <a:cs typeface="Garamond"/>
            </a:endParaRPr>
          </a:p>
          <a:p>
            <a:pPr marL="194945" marR="5080" indent="-182880">
              <a:lnSpc>
                <a:spcPts val="2590"/>
              </a:lnSpc>
              <a:spcBef>
                <a:spcPts val="61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Copy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complete AEM installation </a:t>
            </a:r>
            <a:r>
              <a:rPr sz="2400" dirty="0">
                <a:latin typeface="Garamond"/>
                <a:cs typeface="Garamond"/>
              </a:rPr>
              <a:t>folder using </a:t>
            </a:r>
            <a:r>
              <a:rPr sz="2400" spc="-5" dirty="0">
                <a:latin typeface="Garamond"/>
                <a:cs typeface="Garamond"/>
              </a:rPr>
              <a:t>rsync or any </a:t>
            </a:r>
            <a:r>
              <a:rPr sz="2400" dirty="0">
                <a:latin typeface="Garamond"/>
                <a:cs typeface="Garamond"/>
              </a:rPr>
              <a:t>file  copy </a:t>
            </a:r>
            <a:r>
              <a:rPr sz="2400" spc="5" dirty="0">
                <a:latin typeface="Garamond"/>
                <a:cs typeface="Garamond"/>
              </a:rPr>
              <a:t>program </a:t>
            </a:r>
            <a:r>
              <a:rPr sz="2400" dirty="0">
                <a:latin typeface="Garamond"/>
                <a:cs typeface="Garamond"/>
              </a:rPr>
              <a:t>from </a:t>
            </a:r>
            <a:r>
              <a:rPr sz="2400" spc="-5" dirty="0">
                <a:latin typeface="Garamond"/>
                <a:cs typeface="Garamond"/>
              </a:rPr>
              <a:t>this </a:t>
            </a:r>
            <a:r>
              <a:rPr sz="2400" dirty="0">
                <a:latin typeface="Garamond"/>
                <a:cs typeface="Garamond"/>
              </a:rPr>
              <a:t>instance to the target</a:t>
            </a:r>
            <a:r>
              <a:rPr sz="2400" spc="-25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server.</a:t>
            </a:r>
            <a:endParaRPr sz="2400">
              <a:latin typeface="Garamond"/>
              <a:cs typeface="Garamond"/>
            </a:endParaRPr>
          </a:p>
          <a:p>
            <a:pPr marL="195580" indent="-182880">
              <a:lnSpc>
                <a:spcPts val="2735"/>
              </a:lnSpc>
              <a:spcBef>
                <a:spcPts val="254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After the </a:t>
            </a:r>
            <a:r>
              <a:rPr sz="2400" dirty="0">
                <a:latin typeface="Garamond"/>
                <a:cs typeface="Garamond"/>
              </a:rPr>
              <a:t>copy is </a:t>
            </a:r>
            <a:r>
              <a:rPr sz="2400" spc="-10" dirty="0">
                <a:latin typeface="Garamond"/>
                <a:cs typeface="Garamond"/>
              </a:rPr>
              <a:t>complete, </a:t>
            </a:r>
            <a:r>
              <a:rPr sz="2400" spc="5" dirty="0">
                <a:latin typeface="Garamond"/>
                <a:cs typeface="Garamond"/>
              </a:rPr>
              <a:t>start </a:t>
            </a:r>
            <a:r>
              <a:rPr sz="2400" dirty="0">
                <a:latin typeface="Garamond"/>
                <a:cs typeface="Garamond"/>
              </a:rPr>
              <a:t>the source </a:t>
            </a:r>
            <a:r>
              <a:rPr sz="2400" spc="-5" dirty="0">
                <a:latin typeface="Garamond"/>
                <a:cs typeface="Garamond"/>
              </a:rPr>
              <a:t>instance and add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it</a:t>
            </a:r>
            <a:endParaRPr sz="2400">
              <a:latin typeface="Garamond"/>
              <a:cs typeface="Garamond"/>
            </a:endParaRPr>
          </a:p>
          <a:p>
            <a:pPr marL="194945">
              <a:lnSpc>
                <a:spcPts val="2735"/>
              </a:lnSpc>
            </a:pPr>
            <a:r>
              <a:rPr sz="2400" spc="-15" dirty="0">
                <a:latin typeface="Garamond"/>
                <a:cs typeface="Garamond"/>
              </a:rPr>
              <a:t>back </a:t>
            </a:r>
            <a:r>
              <a:rPr sz="2400" dirty="0">
                <a:latin typeface="Garamond"/>
                <a:cs typeface="Garamond"/>
              </a:rPr>
              <a:t>to the load</a:t>
            </a:r>
            <a:r>
              <a:rPr sz="2400" spc="15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balancer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29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5" dirty="0">
                <a:latin typeface="Garamond"/>
                <a:cs typeface="Garamond"/>
              </a:rPr>
              <a:t>Start </a:t>
            </a:r>
            <a:r>
              <a:rPr sz="2400" spc="-5" dirty="0">
                <a:latin typeface="Garamond"/>
                <a:cs typeface="Garamond"/>
              </a:rPr>
              <a:t>the newly created</a:t>
            </a:r>
            <a:r>
              <a:rPr sz="2400" spc="2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instance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290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Update </a:t>
            </a:r>
            <a:r>
              <a:rPr sz="2400" dirty="0">
                <a:latin typeface="Garamond"/>
                <a:cs typeface="Garamond"/>
              </a:rPr>
              <a:t>the configurations </a:t>
            </a:r>
            <a:r>
              <a:rPr sz="2400" spc="-5" dirty="0">
                <a:latin typeface="Garamond"/>
                <a:cs typeface="Garamond"/>
              </a:rPr>
              <a:t>as</a:t>
            </a:r>
            <a:r>
              <a:rPr sz="2400" spc="-2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needed</a:t>
            </a:r>
            <a:endParaRPr sz="2400">
              <a:latin typeface="Garamond"/>
              <a:cs typeface="Garamond"/>
            </a:endParaRPr>
          </a:p>
          <a:p>
            <a:pPr marL="469900" marR="243204" lvl="1" indent="-183515">
              <a:lnSpc>
                <a:spcPts val="2160"/>
              </a:lnSpc>
              <a:spcBef>
                <a:spcPts val="540"/>
              </a:spcBef>
              <a:buClr>
                <a:srgbClr val="D16248"/>
              </a:buClr>
              <a:buSzPct val="85000"/>
              <a:buFont typeface="Arial"/>
              <a:buChar char="•"/>
              <a:tabLst>
                <a:tab pos="470534" algn="l"/>
              </a:tabLst>
            </a:pPr>
            <a:r>
              <a:rPr sz="2000" spc="-20" dirty="0">
                <a:latin typeface="Garamond"/>
                <a:cs typeface="Garamond"/>
              </a:rPr>
              <a:t>Typical </a:t>
            </a:r>
            <a:r>
              <a:rPr sz="2000" dirty="0">
                <a:latin typeface="Garamond"/>
                <a:cs typeface="Garamond"/>
              </a:rPr>
              <a:t>configurations to </a:t>
            </a:r>
            <a:r>
              <a:rPr sz="2000" spc="-5" dirty="0">
                <a:latin typeface="Garamond"/>
                <a:cs typeface="Garamond"/>
              </a:rPr>
              <a:t>be </a:t>
            </a:r>
            <a:r>
              <a:rPr sz="2000" dirty="0">
                <a:latin typeface="Garamond"/>
                <a:cs typeface="Garamond"/>
              </a:rPr>
              <a:t>updated are the replication </a:t>
            </a:r>
            <a:r>
              <a:rPr sz="2000" spc="-5" dirty="0">
                <a:latin typeface="Garamond"/>
                <a:cs typeface="Garamond"/>
              </a:rPr>
              <a:t>agents, dispatcher  </a:t>
            </a:r>
            <a:r>
              <a:rPr sz="2000" spc="5" dirty="0">
                <a:latin typeface="Garamond"/>
                <a:cs typeface="Garamond"/>
              </a:rPr>
              <a:t>flush agents </a:t>
            </a:r>
            <a:r>
              <a:rPr sz="2000" spc="-5" dirty="0">
                <a:latin typeface="Garamond"/>
                <a:cs typeface="Garamond"/>
              </a:rPr>
              <a:t>and other application </a:t>
            </a:r>
            <a:r>
              <a:rPr sz="2000" dirty="0">
                <a:latin typeface="Garamond"/>
                <a:cs typeface="Garamond"/>
              </a:rPr>
              <a:t>specific</a:t>
            </a:r>
            <a:r>
              <a:rPr sz="2000" spc="15" dirty="0">
                <a:latin typeface="Garamond"/>
                <a:cs typeface="Garamond"/>
              </a:rPr>
              <a:t> </a:t>
            </a:r>
            <a:r>
              <a:rPr sz="2000" spc="-5" dirty="0">
                <a:latin typeface="Garamond"/>
                <a:cs typeface="Garamond"/>
              </a:rPr>
              <a:t>configurations</a:t>
            </a:r>
            <a:endParaRPr sz="2000">
              <a:latin typeface="Garamond"/>
              <a:cs typeface="Garamond"/>
            </a:endParaRPr>
          </a:p>
          <a:p>
            <a:pPr marL="194945" marR="45085" indent="-182880">
              <a:lnSpc>
                <a:spcPts val="2590"/>
              </a:lnSpc>
              <a:spcBef>
                <a:spcPts val="555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Create new replication </a:t>
            </a:r>
            <a:r>
              <a:rPr sz="2400" spc="5" dirty="0">
                <a:latin typeface="Garamond"/>
                <a:cs typeface="Garamond"/>
              </a:rPr>
              <a:t>agent </a:t>
            </a:r>
            <a:r>
              <a:rPr sz="2400" spc="-5" dirty="0">
                <a:latin typeface="Garamond"/>
                <a:cs typeface="Garamond"/>
              </a:rPr>
              <a:t>on author </a:t>
            </a:r>
            <a:r>
              <a:rPr sz="2400" dirty="0">
                <a:latin typeface="Garamond"/>
                <a:cs typeface="Garamond"/>
              </a:rPr>
              <a:t>to </a:t>
            </a:r>
            <a:r>
              <a:rPr sz="2400" spc="-5" dirty="0">
                <a:latin typeface="Garamond"/>
                <a:cs typeface="Garamond"/>
              </a:rPr>
              <a:t>replicate content </a:t>
            </a:r>
            <a:r>
              <a:rPr sz="2400" dirty="0">
                <a:latin typeface="Garamond"/>
                <a:cs typeface="Garamond"/>
              </a:rPr>
              <a:t>to the  </a:t>
            </a:r>
            <a:r>
              <a:rPr sz="2400" spc="-5" dirty="0">
                <a:latin typeface="Garamond"/>
                <a:cs typeface="Garamond"/>
              </a:rPr>
              <a:t>new</a:t>
            </a:r>
            <a:r>
              <a:rPr sz="2400" spc="-1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instance</a:t>
            </a:r>
            <a:endParaRPr sz="2400">
              <a:latin typeface="Garamond"/>
              <a:cs typeface="Garamond"/>
            </a:endParaRPr>
          </a:p>
          <a:p>
            <a:pPr marL="195580" indent="-182880">
              <a:spcBef>
                <a:spcPts val="254"/>
              </a:spcBef>
              <a:buClr>
                <a:srgbClr val="D16248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spc="-5" dirty="0">
                <a:latin typeface="Garamond"/>
                <a:cs typeface="Garamond"/>
              </a:rPr>
              <a:t>Add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new instance </a:t>
            </a:r>
            <a:r>
              <a:rPr sz="2400" dirty="0">
                <a:latin typeface="Garamond"/>
                <a:cs typeface="Garamond"/>
              </a:rPr>
              <a:t>to the load</a:t>
            </a:r>
            <a:r>
              <a:rPr sz="2400" spc="10" dirty="0">
                <a:latin typeface="Garamond"/>
                <a:cs typeface="Garamond"/>
              </a:rPr>
              <a:t> </a:t>
            </a:r>
            <a:r>
              <a:rPr sz="2400" spc="-10" dirty="0">
                <a:latin typeface="Garamond"/>
                <a:cs typeface="Garamond"/>
              </a:rPr>
              <a:t>balancer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771461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Preventing </a:t>
            </a:r>
            <a:r>
              <a:rPr spc="-80" dirty="0"/>
              <a:t>loss </a:t>
            </a:r>
            <a:r>
              <a:rPr spc="-55" dirty="0"/>
              <a:t>of </a:t>
            </a:r>
            <a:r>
              <a:rPr spc="-90" dirty="0"/>
              <a:t>content </a:t>
            </a:r>
            <a:r>
              <a:rPr spc="-85" dirty="0"/>
              <a:t>during</a:t>
            </a:r>
            <a:r>
              <a:rPr spc="-300" dirty="0"/>
              <a:t> </a:t>
            </a:r>
            <a:r>
              <a:rPr spc="-90" dirty="0"/>
              <a:t>cloning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535938"/>
            <a:ext cx="7900670" cy="5005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111125" indent="-182880">
              <a:spcBef>
                <a:spcPts val="95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5" dirty="0">
                <a:latin typeface="Garamond"/>
                <a:cs typeface="Garamond"/>
              </a:rPr>
              <a:t>Plan cloning at a time when </a:t>
            </a:r>
            <a:r>
              <a:rPr sz="2200" spc="-15" dirty="0">
                <a:latin typeface="Garamond"/>
                <a:cs typeface="Garamond"/>
              </a:rPr>
              <a:t>activation </a:t>
            </a:r>
            <a:r>
              <a:rPr sz="2200" spc="-5" dirty="0">
                <a:latin typeface="Garamond"/>
                <a:cs typeface="Garamond"/>
              </a:rPr>
              <a:t>/ </a:t>
            </a:r>
            <a:r>
              <a:rPr sz="2200" spc="-10" dirty="0">
                <a:latin typeface="Garamond"/>
                <a:cs typeface="Garamond"/>
              </a:rPr>
              <a:t>deactivation </a:t>
            </a:r>
            <a:r>
              <a:rPr sz="2200" spc="-5" dirty="0">
                <a:latin typeface="Garamond"/>
                <a:cs typeface="Garamond"/>
              </a:rPr>
              <a:t>of </a:t>
            </a:r>
            <a:r>
              <a:rPr sz="2200" spc="-10" dirty="0">
                <a:latin typeface="Garamond"/>
                <a:cs typeface="Garamond"/>
              </a:rPr>
              <a:t>content </a:t>
            </a:r>
            <a:r>
              <a:rPr sz="2200" spc="-5" dirty="0">
                <a:latin typeface="Garamond"/>
                <a:cs typeface="Garamond"/>
              </a:rPr>
              <a:t>is </a:t>
            </a:r>
            <a:r>
              <a:rPr sz="2200" spc="-10" dirty="0">
                <a:latin typeface="Garamond"/>
                <a:cs typeface="Garamond"/>
              </a:rPr>
              <a:t>not  happening </a:t>
            </a:r>
            <a:r>
              <a:rPr sz="2200" spc="-5" dirty="0">
                <a:latin typeface="Garamond"/>
                <a:cs typeface="Garamond"/>
              </a:rPr>
              <a:t>on</a:t>
            </a:r>
            <a:r>
              <a:rPr sz="2200" spc="60" dirty="0">
                <a:latin typeface="Garamond"/>
                <a:cs typeface="Garamond"/>
              </a:rPr>
              <a:t> </a:t>
            </a:r>
            <a:r>
              <a:rPr sz="2200" spc="-20" dirty="0">
                <a:latin typeface="Garamond"/>
                <a:cs typeface="Garamond"/>
              </a:rPr>
              <a:t>author.</a:t>
            </a:r>
            <a:endParaRPr sz="2200">
              <a:latin typeface="Garamond"/>
              <a:cs typeface="Garamond"/>
            </a:endParaRPr>
          </a:p>
          <a:p>
            <a:pPr marL="194945" marR="120650" indent="-182880">
              <a:spcBef>
                <a:spcPts val="53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5" dirty="0">
                <a:latin typeface="Garamond"/>
                <a:cs typeface="Garamond"/>
              </a:rPr>
              <a:t>When cloning </a:t>
            </a:r>
            <a:r>
              <a:rPr sz="2200" spc="-10" dirty="0">
                <a:latin typeface="Garamond"/>
                <a:cs typeface="Garamond"/>
              </a:rPr>
              <a:t>must </a:t>
            </a:r>
            <a:r>
              <a:rPr sz="2200" spc="-5" dirty="0">
                <a:latin typeface="Garamond"/>
                <a:cs typeface="Garamond"/>
              </a:rPr>
              <a:t>be done during </a:t>
            </a:r>
            <a:r>
              <a:rPr sz="2200" spc="-20" dirty="0">
                <a:latin typeface="Garamond"/>
                <a:cs typeface="Garamond"/>
              </a:rPr>
              <a:t>active hours, </a:t>
            </a:r>
            <a:r>
              <a:rPr sz="2200" spc="-10" dirty="0">
                <a:latin typeface="Garamond"/>
                <a:cs typeface="Garamond"/>
              </a:rPr>
              <a:t>create </a:t>
            </a:r>
            <a:r>
              <a:rPr sz="2200" spc="-5" dirty="0">
                <a:latin typeface="Garamond"/>
                <a:cs typeface="Garamond"/>
              </a:rPr>
              <a:t>the replication  </a:t>
            </a:r>
            <a:r>
              <a:rPr sz="2200" dirty="0">
                <a:latin typeface="Garamond"/>
                <a:cs typeface="Garamond"/>
              </a:rPr>
              <a:t>agent </a:t>
            </a:r>
            <a:r>
              <a:rPr sz="2200" spc="-5" dirty="0">
                <a:latin typeface="Garamond"/>
                <a:cs typeface="Garamond"/>
              </a:rPr>
              <a:t>on the </a:t>
            </a:r>
            <a:r>
              <a:rPr sz="2200" spc="-10" dirty="0">
                <a:latin typeface="Garamond"/>
                <a:cs typeface="Garamond"/>
              </a:rPr>
              <a:t>author </a:t>
            </a:r>
            <a:r>
              <a:rPr sz="2200" spc="-5" dirty="0">
                <a:latin typeface="Garamond"/>
                <a:cs typeface="Garamond"/>
              </a:rPr>
              <a:t>pointing to the </a:t>
            </a:r>
            <a:r>
              <a:rPr sz="2200" spc="-10" dirty="0">
                <a:latin typeface="Garamond"/>
                <a:cs typeface="Garamond"/>
              </a:rPr>
              <a:t>new </a:t>
            </a:r>
            <a:r>
              <a:rPr sz="2200" spc="-5" dirty="0">
                <a:latin typeface="Garamond"/>
                <a:cs typeface="Garamond"/>
              </a:rPr>
              <a:t>instance as first </a:t>
            </a:r>
            <a:r>
              <a:rPr sz="2200" spc="-25" dirty="0">
                <a:latin typeface="Garamond"/>
                <a:cs typeface="Garamond"/>
              </a:rPr>
              <a:t>step, </a:t>
            </a:r>
            <a:r>
              <a:rPr sz="2200" spc="-5" dirty="0">
                <a:latin typeface="Garamond"/>
                <a:cs typeface="Garamond"/>
              </a:rPr>
              <a:t>before  shutting </a:t>
            </a:r>
            <a:r>
              <a:rPr sz="2200" spc="-10" dirty="0">
                <a:latin typeface="Garamond"/>
                <a:cs typeface="Garamond"/>
              </a:rPr>
              <a:t>down </a:t>
            </a:r>
            <a:r>
              <a:rPr sz="2200" spc="-5" dirty="0">
                <a:latin typeface="Garamond"/>
                <a:cs typeface="Garamond"/>
              </a:rPr>
              <a:t>the source instance used </a:t>
            </a:r>
            <a:r>
              <a:rPr sz="2200" spc="-10" dirty="0">
                <a:latin typeface="Garamond"/>
                <a:cs typeface="Garamond"/>
              </a:rPr>
              <a:t>for</a:t>
            </a:r>
            <a:r>
              <a:rPr sz="2200" spc="45" dirty="0">
                <a:latin typeface="Garamond"/>
                <a:cs typeface="Garamond"/>
              </a:rPr>
              <a:t> </a:t>
            </a:r>
            <a:r>
              <a:rPr sz="2200" spc="-5" dirty="0">
                <a:latin typeface="Garamond"/>
                <a:cs typeface="Garamond"/>
              </a:rPr>
              <a:t>cloning</a:t>
            </a:r>
            <a:endParaRPr sz="2200">
              <a:latin typeface="Garamond"/>
              <a:cs typeface="Garamond"/>
            </a:endParaRPr>
          </a:p>
          <a:p>
            <a:pPr marL="194945" marR="5080" indent="-182880">
              <a:spcBef>
                <a:spcPts val="53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15" dirty="0">
                <a:latin typeface="Garamond"/>
                <a:cs typeface="Garamond"/>
              </a:rPr>
              <a:t>Check </a:t>
            </a:r>
            <a:r>
              <a:rPr sz="2200" spc="-5" dirty="0">
                <a:latin typeface="Garamond"/>
                <a:cs typeface="Garamond"/>
              </a:rPr>
              <a:t>the replication queue </a:t>
            </a:r>
            <a:r>
              <a:rPr sz="2200" spc="-10" dirty="0">
                <a:latin typeface="Garamond"/>
                <a:cs typeface="Garamond"/>
              </a:rPr>
              <a:t>that points </a:t>
            </a:r>
            <a:r>
              <a:rPr sz="2200" spc="-5" dirty="0">
                <a:latin typeface="Garamond"/>
                <a:cs typeface="Garamond"/>
              </a:rPr>
              <a:t>to the source instance so </a:t>
            </a:r>
            <a:r>
              <a:rPr sz="2200" spc="-10" dirty="0">
                <a:latin typeface="Garamond"/>
                <a:cs typeface="Garamond"/>
              </a:rPr>
              <a:t>that </a:t>
            </a:r>
            <a:r>
              <a:rPr sz="2200" spc="-5" dirty="0">
                <a:latin typeface="Garamond"/>
                <a:cs typeface="Garamond"/>
              </a:rPr>
              <a:t>it  </a:t>
            </a:r>
            <a:r>
              <a:rPr sz="2200" spc="-10" dirty="0">
                <a:latin typeface="Garamond"/>
                <a:cs typeface="Garamond"/>
              </a:rPr>
              <a:t>has </a:t>
            </a:r>
            <a:r>
              <a:rPr sz="2200" spc="-5" dirty="0">
                <a:latin typeface="Garamond"/>
                <a:cs typeface="Garamond"/>
              </a:rPr>
              <a:t>no </a:t>
            </a:r>
            <a:r>
              <a:rPr sz="2200" spc="-10" dirty="0">
                <a:latin typeface="Garamond"/>
                <a:cs typeface="Garamond"/>
              </a:rPr>
              <a:t>pending </a:t>
            </a:r>
            <a:r>
              <a:rPr sz="2200" spc="-5" dirty="0">
                <a:latin typeface="Garamond"/>
                <a:cs typeface="Garamond"/>
              </a:rPr>
              <a:t>items when its</a:t>
            </a:r>
            <a:r>
              <a:rPr sz="2200" spc="60" dirty="0">
                <a:latin typeface="Garamond"/>
                <a:cs typeface="Garamond"/>
              </a:rPr>
              <a:t> </a:t>
            </a:r>
            <a:r>
              <a:rPr sz="2200" spc="-10" dirty="0">
                <a:latin typeface="Garamond"/>
                <a:cs typeface="Garamond"/>
              </a:rPr>
              <a:t>stopped</a:t>
            </a:r>
            <a:endParaRPr sz="2200">
              <a:latin typeface="Garamond"/>
              <a:cs typeface="Garamond"/>
            </a:endParaRPr>
          </a:p>
          <a:p>
            <a:pPr marL="194945" marR="100965" indent="-182880">
              <a:spcBef>
                <a:spcPts val="53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spc="-10" dirty="0">
                <a:latin typeface="Garamond"/>
                <a:cs typeface="Garamond"/>
              </a:rPr>
              <a:t>Block </a:t>
            </a:r>
            <a:r>
              <a:rPr sz="2200" spc="-5" dirty="0">
                <a:latin typeface="Garamond"/>
                <a:cs typeface="Garamond"/>
              </a:rPr>
              <a:t>the replication queues </a:t>
            </a:r>
            <a:r>
              <a:rPr sz="2200" spc="-10" dirty="0">
                <a:latin typeface="Garamond"/>
                <a:cs typeface="Garamond"/>
              </a:rPr>
              <a:t>that </a:t>
            </a:r>
            <a:r>
              <a:rPr sz="2200" spc="-5" dirty="0">
                <a:latin typeface="Garamond"/>
                <a:cs typeface="Garamond"/>
              </a:rPr>
              <a:t>point to source instance </a:t>
            </a:r>
            <a:r>
              <a:rPr sz="2200" spc="-10" dirty="0">
                <a:latin typeface="Garamond"/>
                <a:cs typeface="Garamond"/>
              </a:rPr>
              <a:t>and </a:t>
            </a:r>
            <a:r>
              <a:rPr sz="2200" spc="-5" dirty="0">
                <a:latin typeface="Garamond"/>
                <a:cs typeface="Garamond"/>
              </a:rPr>
              <a:t>the </a:t>
            </a:r>
            <a:r>
              <a:rPr sz="2200" spc="-10" dirty="0">
                <a:latin typeface="Garamond"/>
                <a:cs typeface="Garamond"/>
              </a:rPr>
              <a:t>new  instance. </a:t>
            </a:r>
            <a:r>
              <a:rPr sz="2200" spc="-15" dirty="0">
                <a:latin typeface="Garamond"/>
                <a:cs typeface="Garamond"/>
              </a:rPr>
              <a:t>Unblock </a:t>
            </a:r>
            <a:r>
              <a:rPr sz="2200" spc="-5" dirty="0">
                <a:latin typeface="Garamond"/>
                <a:cs typeface="Garamond"/>
              </a:rPr>
              <a:t>them </a:t>
            </a:r>
            <a:r>
              <a:rPr sz="2200" spc="-10" dirty="0">
                <a:latin typeface="Garamond"/>
                <a:cs typeface="Garamond"/>
              </a:rPr>
              <a:t>after </a:t>
            </a:r>
            <a:r>
              <a:rPr sz="2200" spc="-5" dirty="0">
                <a:latin typeface="Garamond"/>
                <a:cs typeface="Garamond"/>
              </a:rPr>
              <a:t>the instances are </a:t>
            </a:r>
            <a:r>
              <a:rPr sz="2200" dirty="0">
                <a:latin typeface="Garamond"/>
                <a:cs typeface="Garamond"/>
              </a:rPr>
              <a:t>started </a:t>
            </a:r>
            <a:r>
              <a:rPr sz="2200" spc="-10" dirty="0">
                <a:latin typeface="Garamond"/>
                <a:cs typeface="Garamond"/>
              </a:rPr>
              <a:t>after</a:t>
            </a:r>
            <a:r>
              <a:rPr sz="2200" spc="215" dirty="0">
                <a:latin typeface="Garamond"/>
                <a:cs typeface="Garamond"/>
              </a:rPr>
              <a:t> </a:t>
            </a:r>
            <a:r>
              <a:rPr sz="2200" spc="-20" dirty="0">
                <a:latin typeface="Garamond"/>
                <a:cs typeface="Garamond"/>
              </a:rPr>
              <a:t>cloning.</a:t>
            </a:r>
            <a:endParaRPr sz="2200">
              <a:latin typeface="Garamond"/>
              <a:cs typeface="Garamond"/>
            </a:endParaRPr>
          </a:p>
          <a:p>
            <a:pPr marL="194945" marR="300990" indent="-182880">
              <a:spcBef>
                <a:spcPts val="530"/>
              </a:spcBef>
              <a:buClr>
                <a:srgbClr val="D16248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dirty="0">
                <a:latin typeface="Garamond"/>
                <a:cs typeface="Garamond"/>
              </a:rPr>
              <a:t>This </a:t>
            </a:r>
            <a:r>
              <a:rPr sz="2200" spc="-20" dirty="0">
                <a:latin typeface="Garamond"/>
                <a:cs typeface="Garamond"/>
              </a:rPr>
              <a:t>would </a:t>
            </a:r>
            <a:r>
              <a:rPr sz="2200" spc="-5" dirty="0">
                <a:latin typeface="Garamond"/>
                <a:cs typeface="Garamond"/>
              </a:rPr>
              <a:t>ensure the </a:t>
            </a:r>
            <a:r>
              <a:rPr sz="2200" spc="-10" dirty="0">
                <a:latin typeface="Garamond"/>
                <a:cs typeface="Garamond"/>
              </a:rPr>
              <a:t>content </a:t>
            </a:r>
            <a:r>
              <a:rPr sz="2200" spc="-15" dirty="0">
                <a:latin typeface="Garamond"/>
                <a:cs typeface="Garamond"/>
              </a:rPr>
              <a:t>activated </a:t>
            </a:r>
            <a:r>
              <a:rPr sz="2200" spc="-5" dirty="0">
                <a:latin typeface="Garamond"/>
                <a:cs typeface="Garamond"/>
              </a:rPr>
              <a:t>/ </a:t>
            </a:r>
            <a:r>
              <a:rPr sz="2200" spc="-10" dirty="0">
                <a:latin typeface="Garamond"/>
                <a:cs typeface="Garamond"/>
              </a:rPr>
              <a:t>deactivated remains </a:t>
            </a:r>
            <a:r>
              <a:rPr sz="2200" spc="-5" dirty="0">
                <a:latin typeface="Garamond"/>
                <a:cs typeface="Garamond"/>
              </a:rPr>
              <a:t>in the  queues </a:t>
            </a:r>
            <a:r>
              <a:rPr sz="2200" spc="-10" dirty="0">
                <a:latin typeface="Garamond"/>
                <a:cs typeface="Garamond"/>
              </a:rPr>
              <a:t>and </a:t>
            </a:r>
            <a:r>
              <a:rPr sz="2200" dirty="0">
                <a:latin typeface="Garamond"/>
                <a:cs typeface="Garamond"/>
              </a:rPr>
              <a:t>gets </a:t>
            </a:r>
            <a:r>
              <a:rPr sz="2200" spc="-5" dirty="0">
                <a:latin typeface="Garamond"/>
                <a:cs typeface="Garamond"/>
              </a:rPr>
              <a:t>replicated to the </a:t>
            </a:r>
            <a:r>
              <a:rPr sz="2200" spc="-15" dirty="0">
                <a:latin typeface="Garamond"/>
                <a:cs typeface="Garamond"/>
              </a:rPr>
              <a:t>respective </a:t>
            </a:r>
            <a:r>
              <a:rPr sz="2200" spc="-5" dirty="0">
                <a:latin typeface="Garamond"/>
                <a:cs typeface="Garamond"/>
              </a:rPr>
              <a:t>instance when it </a:t>
            </a:r>
            <a:r>
              <a:rPr sz="2200" dirty="0">
                <a:latin typeface="Garamond"/>
                <a:cs typeface="Garamond"/>
              </a:rPr>
              <a:t>gets  </a:t>
            </a:r>
            <a:r>
              <a:rPr sz="2200" spc="-10" dirty="0">
                <a:latin typeface="Garamond"/>
                <a:cs typeface="Garamond"/>
              </a:rPr>
              <a:t>unblocked</a:t>
            </a:r>
            <a:endParaRPr sz="2200">
              <a:latin typeface="Garamond"/>
              <a:cs typeface="Garamond"/>
            </a:endParaRPr>
          </a:p>
          <a:p>
            <a:pPr marL="328930" marR="353695">
              <a:spcBef>
                <a:spcPts val="1575"/>
              </a:spcBef>
            </a:pPr>
            <a:r>
              <a:rPr sz="1600" spc="-20" dirty="0">
                <a:latin typeface="Garamond"/>
                <a:cs typeface="Garamond"/>
              </a:rPr>
              <a:t>Point </a:t>
            </a:r>
            <a:r>
              <a:rPr sz="1600" spc="-5" dirty="0">
                <a:latin typeface="Garamond"/>
                <a:cs typeface="Garamond"/>
              </a:rPr>
              <a:t>the </a:t>
            </a:r>
            <a:r>
              <a:rPr sz="1600" spc="-10" dirty="0">
                <a:latin typeface="Garamond"/>
                <a:cs typeface="Garamond"/>
              </a:rPr>
              <a:t>configuration </a:t>
            </a:r>
            <a:r>
              <a:rPr sz="1600" spc="-5" dirty="0">
                <a:latin typeface="Garamond"/>
                <a:cs typeface="Garamond"/>
              </a:rPr>
              <a:t>to a </a:t>
            </a:r>
            <a:r>
              <a:rPr sz="1600" spc="-10" dirty="0">
                <a:latin typeface="Garamond"/>
                <a:cs typeface="Garamond"/>
              </a:rPr>
              <a:t>unused </a:t>
            </a:r>
            <a:r>
              <a:rPr sz="1600" dirty="0">
                <a:latin typeface="Garamond"/>
                <a:cs typeface="Garamond"/>
              </a:rPr>
              <a:t>port </a:t>
            </a:r>
            <a:r>
              <a:rPr sz="1600" spc="-5" dirty="0">
                <a:latin typeface="Garamond"/>
                <a:cs typeface="Garamond"/>
              </a:rPr>
              <a:t>to </a:t>
            </a:r>
            <a:r>
              <a:rPr sz="1600" spc="-15" dirty="0">
                <a:latin typeface="Garamond"/>
                <a:cs typeface="Garamond"/>
              </a:rPr>
              <a:t>block </a:t>
            </a:r>
            <a:r>
              <a:rPr sz="1600" spc="-5" dirty="0">
                <a:latin typeface="Garamond"/>
                <a:cs typeface="Garamond"/>
              </a:rPr>
              <a:t>the </a:t>
            </a:r>
            <a:r>
              <a:rPr sz="1600" spc="-15" dirty="0">
                <a:latin typeface="Garamond"/>
                <a:cs typeface="Garamond"/>
              </a:rPr>
              <a:t>queue. </a:t>
            </a:r>
            <a:r>
              <a:rPr sz="1600" spc="-10" dirty="0">
                <a:latin typeface="Garamond"/>
                <a:cs typeface="Garamond"/>
              </a:rPr>
              <a:t>Disabling </a:t>
            </a:r>
            <a:r>
              <a:rPr sz="1600" spc="-5" dirty="0">
                <a:latin typeface="Garamond"/>
                <a:cs typeface="Garamond"/>
              </a:rPr>
              <a:t>the </a:t>
            </a:r>
            <a:r>
              <a:rPr sz="1600" spc="-10" dirty="0">
                <a:latin typeface="Garamond"/>
                <a:cs typeface="Garamond"/>
              </a:rPr>
              <a:t>replication </a:t>
            </a:r>
            <a:r>
              <a:rPr sz="1600" spc="-5" dirty="0">
                <a:latin typeface="Garamond"/>
                <a:cs typeface="Garamond"/>
              </a:rPr>
              <a:t>agent  </a:t>
            </a:r>
            <a:r>
              <a:rPr sz="1600" spc="-15" dirty="0">
                <a:latin typeface="Garamond"/>
                <a:cs typeface="Garamond"/>
              </a:rPr>
              <a:t>would </a:t>
            </a:r>
            <a:r>
              <a:rPr sz="1600" spc="-10" dirty="0">
                <a:latin typeface="Garamond"/>
                <a:cs typeface="Garamond"/>
              </a:rPr>
              <a:t>make </a:t>
            </a:r>
            <a:r>
              <a:rPr sz="1600" spc="-5" dirty="0">
                <a:latin typeface="Garamond"/>
                <a:cs typeface="Garamond"/>
              </a:rPr>
              <a:t>it </a:t>
            </a:r>
            <a:r>
              <a:rPr sz="1600" spc="-15" dirty="0">
                <a:latin typeface="Garamond"/>
                <a:cs typeface="Garamond"/>
              </a:rPr>
              <a:t>invalid </a:t>
            </a:r>
            <a:r>
              <a:rPr sz="1600" spc="-10" dirty="0">
                <a:latin typeface="Garamond"/>
                <a:cs typeface="Garamond"/>
              </a:rPr>
              <a:t>and </a:t>
            </a:r>
            <a:r>
              <a:rPr sz="1600" spc="-15" dirty="0">
                <a:latin typeface="Garamond"/>
                <a:cs typeface="Garamond"/>
              </a:rPr>
              <a:t>would </a:t>
            </a:r>
            <a:r>
              <a:rPr sz="1600" spc="-10" dirty="0">
                <a:latin typeface="Garamond"/>
                <a:cs typeface="Garamond"/>
              </a:rPr>
              <a:t>not hold </a:t>
            </a:r>
            <a:r>
              <a:rPr sz="1600" spc="-5" dirty="0">
                <a:latin typeface="Garamond"/>
                <a:cs typeface="Garamond"/>
              </a:rPr>
              <a:t>items </a:t>
            </a:r>
            <a:r>
              <a:rPr sz="1600" spc="-15" dirty="0">
                <a:latin typeface="Garamond"/>
                <a:cs typeface="Garamond"/>
              </a:rPr>
              <a:t>activated </a:t>
            </a:r>
            <a:r>
              <a:rPr sz="1600" spc="-5" dirty="0">
                <a:latin typeface="Garamond"/>
                <a:cs typeface="Garamond"/>
              </a:rPr>
              <a:t>/ </a:t>
            </a:r>
            <a:r>
              <a:rPr sz="1600" spc="-15" dirty="0">
                <a:latin typeface="Garamond"/>
                <a:cs typeface="Garamond"/>
              </a:rPr>
              <a:t>deactivated </a:t>
            </a:r>
            <a:r>
              <a:rPr sz="1600" spc="-10" dirty="0">
                <a:latin typeface="Garamond"/>
                <a:cs typeface="Garamond"/>
              </a:rPr>
              <a:t>pending </a:t>
            </a:r>
            <a:r>
              <a:rPr sz="1600" spc="-5" dirty="0">
                <a:latin typeface="Garamond"/>
                <a:cs typeface="Garamond"/>
              </a:rPr>
              <a:t>in its</a:t>
            </a:r>
            <a:r>
              <a:rPr sz="1600" spc="260" dirty="0">
                <a:latin typeface="Garamond"/>
                <a:cs typeface="Garamond"/>
              </a:rPr>
              <a:t> </a:t>
            </a:r>
            <a:r>
              <a:rPr sz="1600" spc="-15" dirty="0">
                <a:latin typeface="Garamond"/>
                <a:cs typeface="Garamond"/>
              </a:rPr>
              <a:t>queue.</a:t>
            </a:r>
            <a:endParaRPr sz="1600">
              <a:latin typeface="Garamond"/>
              <a:cs typeface="Garamon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1" y="6085676"/>
            <a:ext cx="240385" cy="228117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3858746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13" dirty="0"/>
              <a:t>What </a:t>
            </a:r>
            <a:r>
              <a:rPr spc="35" dirty="0"/>
              <a:t>maintenance </a:t>
            </a:r>
            <a:r>
              <a:rPr spc="75" dirty="0"/>
              <a:t>do </a:t>
            </a:r>
            <a:r>
              <a:rPr spc="35" dirty="0"/>
              <a:t>we</a:t>
            </a:r>
            <a:r>
              <a:rPr spc="-18" dirty="0"/>
              <a:t> </a:t>
            </a:r>
            <a:r>
              <a:rPr spc="22" dirty="0"/>
              <a:t>need?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253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0400" y="1735653"/>
            <a:ext cx="3606053" cy="3330369"/>
          </a:xfrm>
          <a:prstGeom prst="rect">
            <a:avLst/>
          </a:prstGeom>
        </p:spPr>
        <p:txBody>
          <a:bodyPr vert="horz" wrap="square" lIns="0" tIns="74519" rIns="0" bIns="0" rtlCol="0">
            <a:spAutoFit/>
          </a:bodyPr>
          <a:lstStyle/>
          <a:p>
            <a:pPr marL="197793" indent="-186587">
              <a:spcBef>
                <a:spcPts val="587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7793" algn="l"/>
                <a:tab pos="198355" algn="l"/>
              </a:tabLst>
            </a:pPr>
            <a:r>
              <a:rPr sz="1544" spc="-22" dirty="0">
                <a:latin typeface="Calibri"/>
                <a:cs typeface="Calibri"/>
              </a:rPr>
              <a:t>Tar</a:t>
            </a:r>
            <a:r>
              <a:rPr sz="1544" spc="-62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Storage</a:t>
            </a:r>
            <a:endParaRPr sz="1544">
              <a:latin typeface="Calibri"/>
              <a:cs typeface="Calibri"/>
            </a:endParaRPr>
          </a:p>
          <a:p>
            <a:pPr marL="337875" lvl="1" indent="-18658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40" dirty="0">
                <a:latin typeface="Calibri"/>
                <a:cs typeface="Calibri"/>
              </a:rPr>
              <a:t>Offline </a:t>
            </a:r>
            <a:r>
              <a:rPr sz="1544" dirty="0">
                <a:latin typeface="Calibri"/>
                <a:cs typeface="Calibri"/>
              </a:rPr>
              <a:t>Compaction </a:t>
            </a:r>
            <a:r>
              <a:rPr sz="1544" spc="-66" dirty="0">
                <a:latin typeface="Calibri"/>
                <a:cs typeface="Calibri"/>
              </a:rPr>
              <a:t>/ </a:t>
            </a:r>
            <a:r>
              <a:rPr sz="1544" spc="-4" dirty="0">
                <a:latin typeface="Calibri"/>
                <a:cs typeface="Calibri"/>
              </a:rPr>
              <a:t>Online</a:t>
            </a:r>
            <a:r>
              <a:rPr sz="1544" spc="119" dirty="0">
                <a:latin typeface="Calibri"/>
                <a:cs typeface="Calibri"/>
              </a:rPr>
              <a:t> </a:t>
            </a:r>
            <a:r>
              <a:rPr sz="1544" dirty="0">
                <a:latin typeface="Calibri"/>
                <a:cs typeface="Calibri"/>
              </a:rPr>
              <a:t>Compaction</a:t>
            </a:r>
            <a:endParaRPr sz="1544">
              <a:latin typeface="Calibri"/>
              <a:cs typeface="Calibri"/>
            </a:endParaRPr>
          </a:p>
          <a:p>
            <a:pPr marL="197793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7793" algn="l"/>
                <a:tab pos="198355" algn="l"/>
              </a:tabLst>
            </a:pPr>
            <a:r>
              <a:rPr sz="1544" spc="-31" dirty="0">
                <a:latin typeface="Calibri"/>
                <a:cs typeface="Calibri"/>
              </a:rPr>
              <a:t>External </a:t>
            </a:r>
            <a:r>
              <a:rPr sz="1544" spc="-9" dirty="0">
                <a:latin typeface="Calibri"/>
                <a:cs typeface="Calibri"/>
              </a:rPr>
              <a:t>Blob</a:t>
            </a:r>
            <a:r>
              <a:rPr sz="1544" spc="57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Storage</a:t>
            </a:r>
            <a:endParaRPr sz="1544">
              <a:latin typeface="Calibri"/>
              <a:cs typeface="Calibri"/>
            </a:endParaRPr>
          </a:p>
          <a:p>
            <a:pPr marL="337875" lvl="1" indent="-18658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8" dirty="0">
                <a:latin typeface="Calibri"/>
                <a:cs typeface="Calibri"/>
              </a:rPr>
              <a:t>File </a:t>
            </a:r>
            <a:r>
              <a:rPr sz="1544" spc="-13" dirty="0">
                <a:latin typeface="Calibri"/>
                <a:cs typeface="Calibri"/>
              </a:rPr>
              <a:t>and </a:t>
            </a:r>
            <a:r>
              <a:rPr sz="1544" spc="4" dirty="0">
                <a:latin typeface="Calibri"/>
                <a:cs typeface="Calibri"/>
              </a:rPr>
              <a:t>S3 </a:t>
            </a:r>
            <a:r>
              <a:rPr sz="1544" spc="-26" dirty="0">
                <a:latin typeface="Calibri"/>
                <a:cs typeface="Calibri"/>
              </a:rPr>
              <a:t>Data </a:t>
            </a:r>
            <a:r>
              <a:rPr sz="1544" spc="-35" dirty="0">
                <a:latin typeface="Calibri"/>
                <a:cs typeface="Calibri"/>
              </a:rPr>
              <a:t>Store </a:t>
            </a:r>
            <a:r>
              <a:rPr sz="1544" spc="-13" dirty="0">
                <a:latin typeface="Calibri"/>
                <a:cs typeface="Calibri"/>
              </a:rPr>
              <a:t>Garbage</a:t>
            </a:r>
            <a:r>
              <a:rPr sz="1544" spc="141" dirty="0">
                <a:latin typeface="Calibri"/>
                <a:cs typeface="Calibri"/>
              </a:rPr>
              <a:t> </a:t>
            </a:r>
            <a:r>
              <a:rPr sz="1544" spc="-9" dirty="0">
                <a:latin typeface="Calibri"/>
                <a:cs typeface="Calibri"/>
              </a:rPr>
              <a:t>Collection</a:t>
            </a:r>
            <a:endParaRPr sz="1544">
              <a:latin typeface="Calibri"/>
              <a:cs typeface="Calibri"/>
            </a:endParaRPr>
          </a:p>
          <a:p>
            <a:pPr marL="197793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7793" algn="l"/>
                <a:tab pos="198355" algn="l"/>
              </a:tabLst>
            </a:pPr>
            <a:r>
              <a:rPr sz="1544" spc="9" dirty="0">
                <a:latin typeface="Calibri"/>
                <a:cs typeface="Calibri"/>
              </a:rPr>
              <a:t>AEM</a:t>
            </a:r>
            <a:r>
              <a:rPr sz="1544" spc="4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Maintenance</a:t>
            </a:r>
            <a:endParaRPr sz="1544">
              <a:latin typeface="Calibri"/>
              <a:cs typeface="Calibri"/>
            </a:endParaRPr>
          </a:p>
          <a:p>
            <a:pPr marL="337875" lvl="1" indent="-18658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9" dirty="0">
                <a:latin typeface="Calibri"/>
                <a:cs typeface="Calibri"/>
              </a:rPr>
              <a:t>Version</a:t>
            </a:r>
            <a:r>
              <a:rPr sz="1544" spc="9" dirty="0">
                <a:latin typeface="Calibri"/>
                <a:cs typeface="Calibri"/>
              </a:rPr>
              <a:t> </a:t>
            </a:r>
            <a:r>
              <a:rPr sz="1544" spc="-18" dirty="0">
                <a:latin typeface="Calibri"/>
                <a:cs typeface="Calibri"/>
              </a:rPr>
              <a:t>Purge</a:t>
            </a:r>
            <a:endParaRPr sz="1544">
              <a:latin typeface="Calibri"/>
              <a:cs typeface="Calibri"/>
            </a:endParaRPr>
          </a:p>
          <a:p>
            <a:pPr marL="337875" lvl="1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8" dirty="0">
                <a:latin typeface="Calibri"/>
                <a:cs typeface="Calibri"/>
              </a:rPr>
              <a:t>Audit </a:t>
            </a:r>
            <a:r>
              <a:rPr sz="1544" spc="44" dirty="0">
                <a:latin typeface="Calibri"/>
                <a:cs typeface="Calibri"/>
              </a:rPr>
              <a:t>Log</a:t>
            </a:r>
            <a:r>
              <a:rPr sz="1544" spc="35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Maintenance</a:t>
            </a:r>
            <a:endParaRPr sz="1544">
              <a:latin typeface="Calibri"/>
              <a:cs typeface="Calibri"/>
            </a:endParaRPr>
          </a:p>
          <a:p>
            <a:pPr marL="337875" lvl="1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26" dirty="0">
                <a:latin typeface="Calibri"/>
                <a:cs typeface="Calibri"/>
              </a:rPr>
              <a:t>Workflow</a:t>
            </a:r>
            <a:r>
              <a:rPr sz="1544" spc="4" dirty="0">
                <a:latin typeface="Calibri"/>
                <a:cs typeface="Calibri"/>
              </a:rPr>
              <a:t> </a:t>
            </a:r>
            <a:r>
              <a:rPr sz="1544" spc="-18" dirty="0">
                <a:latin typeface="Calibri"/>
                <a:cs typeface="Calibri"/>
              </a:rPr>
              <a:t>Purge</a:t>
            </a:r>
            <a:endParaRPr sz="1544">
              <a:latin typeface="Calibri"/>
              <a:cs typeface="Calibri"/>
            </a:endParaRPr>
          </a:p>
          <a:p>
            <a:pPr marL="197234" indent="-18658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544" spc="4" dirty="0">
                <a:latin typeface="Calibri"/>
                <a:cs typeface="Calibri"/>
              </a:rPr>
              <a:t>Mongo </a:t>
            </a:r>
            <a:r>
              <a:rPr sz="1544" spc="-26" dirty="0">
                <a:latin typeface="Calibri"/>
                <a:cs typeface="Calibri"/>
              </a:rPr>
              <a:t>Storage</a:t>
            </a:r>
            <a:endParaRPr sz="1544">
              <a:latin typeface="Calibri"/>
              <a:cs typeface="Calibri"/>
            </a:endParaRPr>
          </a:p>
          <a:p>
            <a:pPr marL="337875" lvl="1" indent="-18658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13" dirty="0">
                <a:latin typeface="Calibri"/>
                <a:cs typeface="Calibri"/>
              </a:rPr>
              <a:t>Revision Garbage </a:t>
            </a:r>
            <a:r>
              <a:rPr sz="1544" spc="-4" dirty="0">
                <a:latin typeface="Calibri"/>
                <a:cs typeface="Calibri"/>
              </a:rPr>
              <a:t>Collection</a:t>
            </a:r>
            <a:r>
              <a:rPr sz="1544" spc="49" dirty="0">
                <a:latin typeface="Calibri"/>
                <a:cs typeface="Calibri"/>
              </a:rPr>
              <a:t> </a:t>
            </a:r>
            <a:r>
              <a:rPr sz="1544" spc="-9" dirty="0">
                <a:latin typeface="Calibri"/>
                <a:cs typeface="Calibri"/>
              </a:rPr>
              <a:t>(online)</a:t>
            </a:r>
            <a:endParaRPr sz="1544">
              <a:latin typeface="Calibri"/>
              <a:cs typeface="Calibri"/>
            </a:endParaRPr>
          </a:p>
          <a:p>
            <a:pPr marL="337875" lvl="1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9" dirty="0">
                <a:latin typeface="Calibri"/>
                <a:cs typeface="Calibri"/>
              </a:rPr>
              <a:t>Blob </a:t>
            </a:r>
            <a:r>
              <a:rPr sz="1544" spc="-13" dirty="0">
                <a:latin typeface="Calibri"/>
                <a:cs typeface="Calibri"/>
              </a:rPr>
              <a:t>Garbage</a:t>
            </a:r>
            <a:r>
              <a:rPr sz="1544" spc="26" dirty="0">
                <a:latin typeface="Calibri"/>
                <a:cs typeface="Calibri"/>
              </a:rPr>
              <a:t> </a:t>
            </a:r>
            <a:r>
              <a:rPr sz="1544" spc="-9" dirty="0">
                <a:latin typeface="Calibri"/>
                <a:cs typeface="Calibri"/>
              </a:rPr>
              <a:t>Collection</a:t>
            </a:r>
            <a:endParaRPr sz="1544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368970"/>
            <a:ext cx="6554881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Tar </a:t>
            </a:r>
            <a:r>
              <a:rPr spc="62" dirty="0"/>
              <a:t>Compaction </a:t>
            </a:r>
            <a:r>
              <a:rPr spc="150" dirty="0"/>
              <a:t>(AKA </a:t>
            </a:r>
            <a:r>
              <a:rPr spc="53" dirty="0"/>
              <a:t>Revision </a:t>
            </a:r>
            <a:r>
              <a:rPr spc="62" dirty="0"/>
              <a:t>Cleanup) </a:t>
            </a:r>
            <a:r>
              <a:rPr spc="97" dirty="0"/>
              <a:t>-</a:t>
            </a:r>
            <a:r>
              <a:rPr spc="-168" dirty="0"/>
              <a:t> </a:t>
            </a:r>
            <a:r>
              <a:rPr spc="22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254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1292" y="1832286"/>
            <a:ext cx="6861361" cy="3365808"/>
          </a:xfrm>
          <a:prstGeom prst="rect">
            <a:avLst/>
          </a:prstGeom>
        </p:spPr>
        <p:txBody>
          <a:bodyPr vert="horz" wrap="square" lIns="0" tIns="81803" rIns="0" bIns="0" rtlCol="0">
            <a:spAutoFit/>
          </a:bodyPr>
          <a:lstStyle/>
          <a:p>
            <a:pPr marL="197234" indent="-186587">
              <a:spcBef>
                <a:spcPts val="64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-4" dirty="0">
                <a:latin typeface="Calibri"/>
                <a:cs typeface="Calibri"/>
              </a:rPr>
              <a:t>Background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49" dirty="0">
                <a:latin typeface="Calibri"/>
                <a:cs typeface="Calibri"/>
              </a:rPr>
              <a:t>Info</a:t>
            </a:r>
            <a:endParaRPr sz="1677">
              <a:latin typeface="Calibri"/>
              <a:cs typeface="Calibri"/>
            </a:endParaRPr>
          </a:p>
          <a:p>
            <a:pPr marL="337315" lvl="1" indent="-186587">
              <a:spcBef>
                <a:spcPts val="534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spc="13" dirty="0">
                <a:latin typeface="Calibri"/>
                <a:cs typeface="Calibri"/>
              </a:rPr>
              <a:t>Oak</a:t>
            </a:r>
            <a:r>
              <a:rPr sz="1544" spc="18" dirty="0">
                <a:latin typeface="Calibri"/>
                <a:cs typeface="Calibri"/>
              </a:rPr>
              <a:t> </a:t>
            </a:r>
            <a:r>
              <a:rPr sz="1544" spc="-13" dirty="0">
                <a:latin typeface="Calibri"/>
                <a:cs typeface="Calibri"/>
              </a:rPr>
              <a:t>Segment</a:t>
            </a:r>
            <a:r>
              <a:rPr sz="1544" spc="22" dirty="0">
                <a:latin typeface="Calibri"/>
                <a:cs typeface="Calibri"/>
              </a:rPr>
              <a:t> </a:t>
            </a:r>
            <a:r>
              <a:rPr sz="1544" spc="-35" dirty="0">
                <a:latin typeface="Calibri"/>
                <a:cs typeface="Calibri"/>
              </a:rPr>
              <a:t>Store</a:t>
            </a:r>
            <a:r>
              <a:rPr sz="1544" spc="9" dirty="0">
                <a:latin typeface="Calibri"/>
                <a:cs typeface="Calibri"/>
              </a:rPr>
              <a:t> </a:t>
            </a:r>
            <a:r>
              <a:rPr sz="1544" spc="-4" dirty="0">
                <a:latin typeface="Calibri"/>
                <a:cs typeface="Calibri"/>
              </a:rPr>
              <a:t>only</a:t>
            </a:r>
            <a:r>
              <a:rPr sz="1544" spc="18" dirty="0">
                <a:latin typeface="Calibri"/>
                <a:cs typeface="Calibri"/>
              </a:rPr>
              <a:t> </a:t>
            </a:r>
            <a:r>
              <a:rPr sz="1544" spc="-13" dirty="0">
                <a:latin typeface="Calibri"/>
                <a:cs typeface="Calibri"/>
              </a:rPr>
              <a:t>appends</a:t>
            </a:r>
            <a:r>
              <a:rPr sz="1544" spc="22" dirty="0">
                <a:latin typeface="Calibri"/>
                <a:cs typeface="Calibri"/>
              </a:rPr>
              <a:t> </a:t>
            </a:r>
            <a:r>
              <a:rPr sz="1544" spc="-57" dirty="0">
                <a:latin typeface="Calibri"/>
                <a:cs typeface="Calibri"/>
              </a:rPr>
              <a:t>data,</a:t>
            </a:r>
            <a:r>
              <a:rPr sz="1544" spc="13" dirty="0">
                <a:latin typeface="Calibri"/>
                <a:cs typeface="Calibri"/>
              </a:rPr>
              <a:t> </a:t>
            </a:r>
            <a:r>
              <a:rPr sz="1544" spc="-13" dirty="0">
                <a:latin typeface="Calibri"/>
                <a:cs typeface="Calibri"/>
              </a:rPr>
              <a:t>and</a:t>
            </a:r>
            <a:r>
              <a:rPr sz="1544" spc="22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updates</a:t>
            </a:r>
            <a:r>
              <a:rPr sz="1544" spc="18" dirty="0">
                <a:latin typeface="Calibri"/>
                <a:cs typeface="Calibri"/>
              </a:rPr>
              <a:t> </a:t>
            </a:r>
            <a:r>
              <a:rPr sz="1544" spc="-40" dirty="0">
                <a:latin typeface="Calibri"/>
                <a:cs typeface="Calibri"/>
              </a:rPr>
              <a:t>references</a:t>
            </a:r>
            <a:r>
              <a:rPr sz="1544" spc="22" dirty="0">
                <a:latin typeface="Calibri"/>
                <a:cs typeface="Calibri"/>
              </a:rPr>
              <a:t> </a:t>
            </a:r>
            <a:r>
              <a:rPr sz="1544" spc="-31" dirty="0">
                <a:latin typeface="Calibri"/>
                <a:cs typeface="Calibri"/>
              </a:rPr>
              <a:t>to</a:t>
            </a:r>
            <a:r>
              <a:rPr sz="1544" spc="13" dirty="0">
                <a:latin typeface="Calibri"/>
                <a:cs typeface="Calibri"/>
              </a:rPr>
              <a:t> </a:t>
            </a:r>
            <a:r>
              <a:rPr sz="1544" spc="-35" dirty="0">
                <a:latin typeface="Calibri"/>
                <a:cs typeface="Calibri"/>
              </a:rPr>
              <a:t>the</a:t>
            </a:r>
            <a:r>
              <a:rPr sz="1544" spc="13" dirty="0">
                <a:latin typeface="Calibri"/>
                <a:cs typeface="Calibri"/>
              </a:rPr>
              <a:t> </a:t>
            </a:r>
            <a:r>
              <a:rPr sz="1544" spc="-49" dirty="0">
                <a:latin typeface="Calibri"/>
                <a:cs typeface="Calibri"/>
              </a:rPr>
              <a:t>latest</a:t>
            </a:r>
            <a:r>
              <a:rPr sz="1544" spc="22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revision</a:t>
            </a:r>
            <a:endParaRPr sz="1544">
              <a:latin typeface="Calibri"/>
              <a:cs typeface="Calibri"/>
            </a:endParaRPr>
          </a:p>
          <a:p>
            <a:pPr marL="337315" lvl="1" indent="-18658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spc="-22" dirty="0">
                <a:latin typeface="Calibri"/>
                <a:cs typeface="Calibri"/>
              </a:rPr>
              <a:t>Tar </a:t>
            </a:r>
            <a:r>
              <a:rPr sz="1544" spc="-4" dirty="0">
                <a:latin typeface="Calibri"/>
                <a:cs typeface="Calibri"/>
              </a:rPr>
              <a:t>compaction </a:t>
            </a:r>
            <a:r>
              <a:rPr sz="1544" spc="-40" dirty="0">
                <a:latin typeface="Calibri"/>
                <a:cs typeface="Calibri"/>
              </a:rPr>
              <a:t>is </a:t>
            </a:r>
            <a:r>
              <a:rPr sz="1544" spc="-13" dirty="0">
                <a:latin typeface="Calibri"/>
                <a:cs typeface="Calibri"/>
              </a:rPr>
              <a:t>needed </a:t>
            </a:r>
            <a:r>
              <a:rPr sz="1544" spc="-31" dirty="0">
                <a:latin typeface="Calibri"/>
                <a:cs typeface="Calibri"/>
              </a:rPr>
              <a:t>to delete </a:t>
            </a:r>
            <a:r>
              <a:rPr sz="1544" dirty="0">
                <a:latin typeface="Calibri"/>
                <a:cs typeface="Calibri"/>
              </a:rPr>
              <a:t>old</a:t>
            </a:r>
            <a:r>
              <a:rPr sz="1544" spc="221" dirty="0">
                <a:latin typeface="Calibri"/>
                <a:cs typeface="Calibri"/>
              </a:rPr>
              <a:t> </a:t>
            </a:r>
            <a:r>
              <a:rPr sz="1544" spc="-40" dirty="0">
                <a:latin typeface="Calibri"/>
                <a:cs typeface="Calibri"/>
              </a:rPr>
              <a:t>revisions.</a:t>
            </a:r>
            <a:endParaRPr sz="1544">
              <a:latin typeface="Calibri"/>
              <a:cs typeface="Calibri"/>
            </a:endParaRPr>
          </a:p>
          <a:p>
            <a:pPr marL="337315" lvl="1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spc="13" dirty="0">
                <a:latin typeface="Calibri"/>
                <a:cs typeface="Calibri"/>
              </a:rPr>
              <a:t>Two </a:t>
            </a:r>
            <a:r>
              <a:rPr sz="1544" spc="-40" dirty="0">
                <a:latin typeface="Calibri"/>
                <a:cs typeface="Calibri"/>
              </a:rPr>
              <a:t>types: </a:t>
            </a:r>
            <a:r>
              <a:rPr sz="1544" spc="-4" dirty="0">
                <a:latin typeface="Calibri"/>
                <a:cs typeface="Calibri"/>
              </a:rPr>
              <a:t>Online </a:t>
            </a:r>
            <a:r>
              <a:rPr sz="1544" spc="-13" dirty="0">
                <a:latin typeface="Calibri"/>
                <a:cs typeface="Calibri"/>
              </a:rPr>
              <a:t>and</a:t>
            </a:r>
            <a:r>
              <a:rPr sz="1544" spc="62" dirty="0">
                <a:latin typeface="Calibri"/>
                <a:cs typeface="Calibri"/>
              </a:rPr>
              <a:t> </a:t>
            </a:r>
            <a:r>
              <a:rPr sz="1544" spc="-40" dirty="0">
                <a:latin typeface="Calibri"/>
                <a:cs typeface="Calibri"/>
              </a:rPr>
              <a:t>Offline</a:t>
            </a:r>
            <a:endParaRPr sz="1544">
              <a:latin typeface="Calibri"/>
              <a:cs typeface="Calibri"/>
            </a:endParaRPr>
          </a:p>
          <a:p>
            <a:pPr lvl="1">
              <a:spcBef>
                <a:spcPts val="40"/>
              </a:spcBef>
              <a:buClr>
                <a:srgbClr val="7F7F7F"/>
              </a:buClr>
              <a:buFont typeface="Wingdings"/>
              <a:buChar char=""/>
            </a:pPr>
            <a:endParaRPr sz="2294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71" dirty="0">
                <a:latin typeface="Calibri"/>
                <a:cs typeface="Calibri"/>
              </a:rPr>
              <a:t>it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works</a:t>
            </a:r>
            <a:endParaRPr sz="1677">
              <a:latin typeface="Calibri"/>
              <a:cs typeface="Calibri"/>
            </a:endParaRPr>
          </a:p>
          <a:p>
            <a:pPr marL="337315" lvl="1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dirty="0">
                <a:latin typeface="Calibri"/>
                <a:cs typeface="Calibri"/>
              </a:rPr>
              <a:t>Compaction </a:t>
            </a:r>
            <a:r>
              <a:rPr sz="1544" spc="-22" dirty="0">
                <a:latin typeface="Calibri"/>
                <a:cs typeface="Calibri"/>
              </a:rPr>
              <a:t>reclaims </a:t>
            </a:r>
            <a:r>
              <a:rPr sz="1544" spc="-13" dirty="0">
                <a:latin typeface="Calibri"/>
                <a:cs typeface="Calibri"/>
              </a:rPr>
              <a:t>disk space </a:t>
            </a:r>
            <a:r>
              <a:rPr sz="1544" spc="-18" dirty="0">
                <a:latin typeface="Calibri"/>
                <a:cs typeface="Calibri"/>
              </a:rPr>
              <a:t>used </a:t>
            </a:r>
            <a:r>
              <a:rPr sz="1544" spc="-4" dirty="0">
                <a:latin typeface="Calibri"/>
                <a:cs typeface="Calibri"/>
              </a:rPr>
              <a:t>by </a:t>
            </a:r>
            <a:r>
              <a:rPr sz="1544" dirty="0">
                <a:latin typeface="Calibri"/>
                <a:cs typeface="Calibri"/>
              </a:rPr>
              <a:t>old</a:t>
            </a:r>
            <a:r>
              <a:rPr sz="1544" spc="159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revisions</a:t>
            </a:r>
            <a:endParaRPr sz="1544">
              <a:latin typeface="Calibri"/>
              <a:cs typeface="Calibri"/>
            </a:endParaRPr>
          </a:p>
          <a:p>
            <a:pPr marL="337315" lvl="1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544" spc="-18" dirty="0">
                <a:latin typeface="Calibri"/>
                <a:cs typeface="Calibri"/>
              </a:rPr>
              <a:t>Broken </a:t>
            </a:r>
            <a:r>
              <a:rPr sz="1544" spc="-4" dirty="0">
                <a:latin typeface="Calibri"/>
                <a:cs typeface="Calibri"/>
              </a:rPr>
              <a:t>up </a:t>
            </a:r>
            <a:r>
              <a:rPr sz="1544" spc="-26" dirty="0">
                <a:latin typeface="Calibri"/>
                <a:cs typeface="Calibri"/>
              </a:rPr>
              <a:t>into </a:t>
            </a:r>
            <a:r>
              <a:rPr sz="1544" spc="13" dirty="0">
                <a:latin typeface="Calibri"/>
                <a:cs typeface="Calibri"/>
              </a:rPr>
              <a:t>3</a:t>
            </a:r>
            <a:r>
              <a:rPr sz="1544" spc="88" dirty="0">
                <a:latin typeface="Calibri"/>
                <a:cs typeface="Calibri"/>
              </a:rPr>
              <a:t> </a:t>
            </a:r>
            <a:r>
              <a:rPr sz="1544" spc="-22" dirty="0">
                <a:latin typeface="Calibri"/>
                <a:cs typeface="Calibri"/>
              </a:rPr>
              <a:t>phases</a:t>
            </a:r>
            <a:endParaRPr sz="1544">
              <a:latin typeface="Calibri"/>
              <a:cs typeface="Calibri"/>
            </a:endParaRPr>
          </a:p>
          <a:p>
            <a:pPr marL="476275" lvl="2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6275" algn="l"/>
                <a:tab pos="476836" algn="l"/>
              </a:tabLst>
            </a:pPr>
            <a:r>
              <a:rPr sz="1544" spc="-13" dirty="0">
                <a:latin typeface="Calibri"/>
                <a:cs typeface="Calibri"/>
              </a:rPr>
              <a:t>Calculate </a:t>
            </a:r>
            <a:r>
              <a:rPr sz="1544" spc="-79" dirty="0">
                <a:latin typeface="Calibri"/>
                <a:cs typeface="Calibri"/>
              </a:rPr>
              <a:t>if </a:t>
            </a:r>
            <a:r>
              <a:rPr sz="1544" spc="-62" dirty="0">
                <a:latin typeface="Calibri"/>
                <a:cs typeface="Calibri"/>
              </a:rPr>
              <a:t>it </a:t>
            </a:r>
            <a:r>
              <a:rPr sz="1544" spc="-18" dirty="0">
                <a:latin typeface="Calibri"/>
                <a:cs typeface="Calibri"/>
              </a:rPr>
              <a:t>needs </a:t>
            </a:r>
            <a:r>
              <a:rPr sz="1544" spc="-31" dirty="0">
                <a:latin typeface="Calibri"/>
                <a:cs typeface="Calibri"/>
              </a:rPr>
              <a:t>to</a:t>
            </a:r>
            <a:r>
              <a:rPr sz="1544" spc="221" dirty="0">
                <a:latin typeface="Calibri"/>
                <a:cs typeface="Calibri"/>
              </a:rPr>
              <a:t> </a:t>
            </a:r>
            <a:r>
              <a:rPr sz="1544" spc="-31" dirty="0">
                <a:latin typeface="Calibri"/>
                <a:cs typeface="Calibri"/>
              </a:rPr>
              <a:t>run</a:t>
            </a:r>
            <a:endParaRPr sz="1544">
              <a:latin typeface="Calibri"/>
              <a:cs typeface="Calibri"/>
            </a:endParaRPr>
          </a:p>
          <a:p>
            <a:pPr marL="477396" lvl="2" indent="-18658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35" dirty="0">
                <a:latin typeface="Calibri"/>
                <a:cs typeface="Calibri"/>
              </a:rPr>
              <a:t>Rewrite</a:t>
            </a:r>
            <a:r>
              <a:rPr sz="1544" spc="9" dirty="0">
                <a:latin typeface="Calibri"/>
                <a:cs typeface="Calibri"/>
              </a:rPr>
              <a:t> </a:t>
            </a:r>
            <a:r>
              <a:rPr sz="1544" spc="-35" dirty="0">
                <a:latin typeface="Calibri"/>
                <a:cs typeface="Calibri"/>
              </a:rPr>
              <a:t>the</a:t>
            </a:r>
            <a:r>
              <a:rPr sz="1544" spc="9" dirty="0">
                <a:latin typeface="Calibri"/>
                <a:cs typeface="Calibri"/>
              </a:rPr>
              <a:t> </a:t>
            </a:r>
            <a:r>
              <a:rPr sz="1544" spc="-49" dirty="0">
                <a:latin typeface="Calibri"/>
                <a:cs typeface="Calibri"/>
              </a:rPr>
              <a:t>latest</a:t>
            </a:r>
            <a:r>
              <a:rPr sz="1544" spc="13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revision</a:t>
            </a:r>
            <a:r>
              <a:rPr sz="1544" spc="13" dirty="0">
                <a:latin typeface="Calibri"/>
                <a:cs typeface="Calibri"/>
              </a:rPr>
              <a:t> </a:t>
            </a:r>
            <a:r>
              <a:rPr sz="1544" spc="-31" dirty="0">
                <a:latin typeface="Calibri"/>
                <a:cs typeface="Calibri"/>
              </a:rPr>
              <a:t>to</a:t>
            </a:r>
            <a:r>
              <a:rPr sz="1544" spc="13" dirty="0">
                <a:latin typeface="Calibri"/>
                <a:cs typeface="Calibri"/>
              </a:rPr>
              <a:t> </a:t>
            </a:r>
            <a:r>
              <a:rPr sz="1544" spc="-18" dirty="0">
                <a:latin typeface="Calibri"/>
                <a:cs typeface="Calibri"/>
              </a:rPr>
              <a:t>new</a:t>
            </a:r>
            <a:r>
              <a:rPr sz="1544" spc="9" dirty="0">
                <a:latin typeface="Calibri"/>
                <a:cs typeface="Calibri"/>
              </a:rPr>
              <a:t> </a:t>
            </a:r>
            <a:r>
              <a:rPr sz="1544" spc="-66" dirty="0">
                <a:latin typeface="Calibri"/>
                <a:cs typeface="Calibri"/>
              </a:rPr>
              <a:t>tar</a:t>
            </a:r>
            <a:r>
              <a:rPr sz="1544" spc="13" dirty="0">
                <a:latin typeface="Calibri"/>
                <a:cs typeface="Calibri"/>
              </a:rPr>
              <a:t> </a:t>
            </a:r>
            <a:r>
              <a:rPr sz="1544" spc="-49" dirty="0">
                <a:latin typeface="Calibri"/>
                <a:cs typeface="Calibri"/>
              </a:rPr>
              <a:t>files</a:t>
            </a:r>
            <a:r>
              <a:rPr sz="1544" spc="22" dirty="0">
                <a:latin typeface="Calibri"/>
                <a:cs typeface="Calibri"/>
              </a:rPr>
              <a:t> </a:t>
            </a:r>
            <a:r>
              <a:rPr sz="1544" spc="9" dirty="0">
                <a:latin typeface="Calibri"/>
                <a:cs typeface="Calibri"/>
              </a:rPr>
              <a:t>–</a:t>
            </a:r>
            <a:r>
              <a:rPr sz="1544" spc="13" dirty="0">
                <a:latin typeface="Calibri"/>
                <a:cs typeface="Calibri"/>
              </a:rPr>
              <a:t> </a:t>
            </a:r>
            <a:r>
              <a:rPr sz="1544" spc="-35" dirty="0">
                <a:latin typeface="Calibri"/>
                <a:cs typeface="Calibri"/>
              </a:rPr>
              <a:t>“compaction”</a:t>
            </a:r>
            <a:r>
              <a:rPr sz="1544" spc="18" dirty="0">
                <a:latin typeface="Calibri"/>
                <a:cs typeface="Calibri"/>
              </a:rPr>
              <a:t> </a:t>
            </a:r>
            <a:r>
              <a:rPr sz="1544" spc="-40" dirty="0">
                <a:latin typeface="Calibri"/>
                <a:cs typeface="Calibri"/>
              </a:rPr>
              <a:t>step</a:t>
            </a:r>
            <a:endParaRPr sz="1544">
              <a:latin typeface="Calibri"/>
              <a:cs typeface="Calibri"/>
            </a:endParaRPr>
          </a:p>
          <a:p>
            <a:pPr marL="477396" lvl="2" indent="-18658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22" dirty="0">
                <a:latin typeface="Calibri"/>
                <a:cs typeface="Calibri"/>
              </a:rPr>
              <a:t>Delete </a:t>
            </a:r>
            <a:r>
              <a:rPr sz="1544" spc="-40" dirty="0">
                <a:latin typeface="Calibri"/>
                <a:cs typeface="Calibri"/>
              </a:rPr>
              <a:t>the </a:t>
            </a:r>
            <a:r>
              <a:rPr sz="1544" dirty="0">
                <a:latin typeface="Calibri"/>
                <a:cs typeface="Calibri"/>
              </a:rPr>
              <a:t>old </a:t>
            </a:r>
            <a:r>
              <a:rPr sz="1544" spc="-66" dirty="0">
                <a:latin typeface="Calibri"/>
                <a:cs typeface="Calibri"/>
              </a:rPr>
              <a:t>tar</a:t>
            </a:r>
            <a:r>
              <a:rPr sz="1544" spc="101" dirty="0">
                <a:latin typeface="Calibri"/>
                <a:cs typeface="Calibri"/>
              </a:rPr>
              <a:t> </a:t>
            </a:r>
            <a:r>
              <a:rPr sz="1544" spc="-49" dirty="0">
                <a:latin typeface="Calibri"/>
                <a:cs typeface="Calibri"/>
              </a:rPr>
              <a:t>files</a:t>
            </a:r>
            <a:endParaRPr sz="1544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3761815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Tar </a:t>
            </a:r>
            <a:r>
              <a:rPr spc="35" dirty="0"/>
              <a:t>Storage </a:t>
            </a:r>
            <a:r>
              <a:rPr spc="13" dirty="0"/>
              <a:t>Offline</a:t>
            </a:r>
            <a:r>
              <a:rPr spc="-31" dirty="0"/>
              <a:t> </a:t>
            </a:r>
            <a:r>
              <a:rPr spc="62" dirty="0"/>
              <a:t>Compaction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255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0846" y="1832286"/>
            <a:ext cx="7137587" cy="2452931"/>
          </a:xfrm>
          <a:prstGeom prst="rect">
            <a:avLst/>
          </a:prstGeom>
        </p:spPr>
        <p:txBody>
          <a:bodyPr vert="horz" wrap="square" lIns="0" tIns="81803" rIns="0" bIns="0" rtlCol="0">
            <a:spAutoFit/>
          </a:bodyPr>
          <a:lstStyle/>
          <a:p>
            <a:pPr marL="197234" indent="-186587">
              <a:spcBef>
                <a:spcPts val="64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35" dirty="0">
                <a:latin typeface="Calibri"/>
                <a:cs typeface="Calibri"/>
              </a:rPr>
              <a:t>to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run</a:t>
            </a:r>
            <a:endParaRPr sz="1677">
              <a:latin typeface="Calibri"/>
              <a:cs typeface="Calibri"/>
            </a:endParaRPr>
          </a:p>
          <a:p>
            <a:pPr marL="252146" indent="-241500">
              <a:spcBef>
                <a:spcPts val="534"/>
              </a:spcBef>
              <a:buClr>
                <a:srgbClr val="7F7F7F"/>
              </a:buClr>
              <a:buSzPct val="68571"/>
              <a:buAutoNum type="arabicPeriod"/>
              <a:tabLst>
                <a:tab pos="252146" algn="l"/>
                <a:tab pos="252706" algn="l"/>
              </a:tabLst>
            </a:pPr>
            <a:r>
              <a:rPr sz="1544" dirty="0">
                <a:latin typeface="Calibri"/>
                <a:cs typeface="Calibri"/>
              </a:rPr>
              <a:t>Download </a:t>
            </a:r>
            <a:r>
              <a:rPr sz="1544" spc="-9" dirty="0">
                <a:latin typeface="Calibri"/>
                <a:cs typeface="Calibri"/>
              </a:rPr>
              <a:t>oak-run </a:t>
            </a:r>
            <a:r>
              <a:rPr sz="1544" spc="-57" dirty="0">
                <a:latin typeface="Calibri"/>
                <a:cs typeface="Calibri"/>
              </a:rPr>
              <a:t>jar:</a:t>
            </a:r>
            <a:r>
              <a:rPr sz="1544" spc="185" dirty="0">
                <a:latin typeface="Calibri"/>
                <a:cs typeface="Calibri"/>
                <a:hlinkClick r:id="rId2"/>
              </a:rPr>
              <a:t> </a:t>
            </a:r>
            <a:r>
              <a:rPr sz="1544" u="sng" spc="-3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http://repo1.maven.org/maven2/org/apache/jackrabbit/oak-run/</a:t>
            </a:r>
            <a:endParaRPr sz="1544">
              <a:latin typeface="Calibri"/>
              <a:cs typeface="Calibri"/>
            </a:endParaRPr>
          </a:p>
          <a:p>
            <a:pPr marL="477396" lvl="1" indent="-18658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18" dirty="0">
                <a:latin typeface="Calibri"/>
                <a:cs typeface="Calibri"/>
              </a:rPr>
              <a:t>AEM6.0 </a:t>
            </a:r>
            <a:r>
              <a:rPr sz="1544" spc="9" dirty="0">
                <a:latin typeface="Calibri"/>
                <a:cs typeface="Calibri"/>
              </a:rPr>
              <a:t>– </a:t>
            </a:r>
            <a:r>
              <a:rPr sz="1544" spc="-57" dirty="0">
                <a:latin typeface="Calibri"/>
                <a:cs typeface="Calibri"/>
              </a:rPr>
              <a:t>1.0.x </a:t>
            </a:r>
            <a:r>
              <a:rPr sz="1544" spc="-22" dirty="0">
                <a:latin typeface="Calibri"/>
                <a:cs typeface="Calibri"/>
              </a:rPr>
              <a:t>version </a:t>
            </a:r>
            <a:r>
              <a:rPr sz="1544" spc="-53" dirty="0">
                <a:latin typeface="Calibri"/>
                <a:cs typeface="Calibri"/>
              </a:rPr>
              <a:t>of</a:t>
            </a:r>
            <a:r>
              <a:rPr sz="1544" spc="146" dirty="0">
                <a:latin typeface="Calibri"/>
                <a:cs typeface="Calibri"/>
              </a:rPr>
              <a:t> </a:t>
            </a:r>
            <a:r>
              <a:rPr sz="1544" spc="-9" dirty="0">
                <a:latin typeface="Calibri"/>
                <a:cs typeface="Calibri"/>
              </a:rPr>
              <a:t>oak-run</a:t>
            </a:r>
            <a:endParaRPr sz="1544">
              <a:latin typeface="Calibri"/>
              <a:cs typeface="Calibri"/>
            </a:endParaRPr>
          </a:p>
          <a:p>
            <a:pPr marL="477396" lvl="1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18" dirty="0">
                <a:latin typeface="Calibri"/>
                <a:cs typeface="Calibri"/>
              </a:rPr>
              <a:t>AEM6.1 </a:t>
            </a:r>
            <a:r>
              <a:rPr sz="1544" spc="9" dirty="0">
                <a:latin typeface="Calibri"/>
                <a:cs typeface="Calibri"/>
              </a:rPr>
              <a:t>– </a:t>
            </a:r>
            <a:r>
              <a:rPr sz="1544" spc="13" dirty="0">
                <a:latin typeface="Calibri"/>
                <a:cs typeface="Calibri"/>
              </a:rPr>
              <a:t>Oak</a:t>
            </a:r>
            <a:r>
              <a:rPr sz="1544" spc="-4" dirty="0">
                <a:latin typeface="Calibri"/>
                <a:cs typeface="Calibri"/>
              </a:rPr>
              <a:t> </a:t>
            </a:r>
            <a:r>
              <a:rPr sz="1544" spc="-57" dirty="0">
                <a:latin typeface="Calibri"/>
                <a:cs typeface="Calibri"/>
              </a:rPr>
              <a:t>1.2.x</a:t>
            </a:r>
            <a:endParaRPr sz="1544">
              <a:latin typeface="Calibri"/>
              <a:cs typeface="Calibri"/>
            </a:endParaRPr>
          </a:p>
          <a:p>
            <a:pPr marL="477396" lvl="1" indent="-18658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18" dirty="0">
                <a:latin typeface="Calibri"/>
                <a:cs typeface="Calibri"/>
              </a:rPr>
              <a:t>AEM6.2 </a:t>
            </a:r>
            <a:r>
              <a:rPr sz="1544" spc="9" dirty="0">
                <a:latin typeface="Calibri"/>
                <a:cs typeface="Calibri"/>
              </a:rPr>
              <a:t>– </a:t>
            </a:r>
            <a:r>
              <a:rPr sz="1544" spc="13" dirty="0">
                <a:latin typeface="Calibri"/>
                <a:cs typeface="Calibri"/>
              </a:rPr>
              <a:t>Oak</a:t>
            </a:r>
            <a:r>
              <a:rPr sz="1544" spc="-4" dirty="0">
                <a:latin typeface="Calibri"/>
                <a:cs typeface="Calibri"/>
              </a:rPr>
              <a:t> </a:t>
            </a:r>
            <a:r>
              <a:rPr sz="1544" spc="-57" dirty="0">
                <a:latin typeface="Calibri"/>
                <a:cs typeface="Calibri"/>
              </a:rPr>
              <a:t>1.4.x</a:t>
            </a:r>
            <a:endParaRPr sz="1544">
              <a:latin typeface="Calibri"/>
              <a:cs typeface="Calibri"/>
            </a:endParaRPr>
          </a:p>
          <a:p>
            <a:pPr marL="477396" lvl="1" indent="-186587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477396" algn="l"/>
                <a:tab pos="477956" algn="l"/>
              </a:tabLst>
            </a:pPr>
            <a:r>
              <a:rPr sz="1544" spc="-18" dirty="0">
                <a:latin typeface="Calibri"/>
                <a:cs typeface="Calibri"/>
              </a:rPr>
              <a:t>AEM6.3 </a:t>
            </a:r>
            <a:r>
              <a:rPr sz="1544" spc="9" dirty="0">
                <a:latin typeface="Calibri"/>
                <a:cs typeface="Calibri"/>
              </a:rPr>
              <a:t>– </a:t>
            </a:r>
            <a:r>
              <a:rPr sz="1544" spc="13" dirty="0">
                <a:latin typeface="Calibri"/>
                <a:cs typeface="Calibri"/>
              </a:rPr>
              <a:t>Oak</a:t>
            </a:r>
            <a:r>
              <a:rPr sz="1544" spc="-4" dirty="0">
                <a:latin typeface="Calibri"/>
                <a:cs typeface="Calibri"/>
              </a:rPr>
              <a:t> </a:t>
            </a:r>
            <a:r>
              <a:rPr sz="1544" spc="-57" dirty="0">
                <a:latin typeface="Calibri"/>
                <a:cs typeface="Calibri"/>
              </a:rPr>
              <a:t>1.6.x</a:t>
            </a:r>
            <a:endParaRPr sz="1544">
              <a:latin typeface="Calibri"/>
              <a:cs typeface="Calibri"/>
            </a:endParaRPr>
          </a:p>
          <a:p>
            <a:pPr marL="332272" indent="-321626">
              <a:spcBef>
                <a:spcPts val="503"/>
              </a:spcBef>
              <a:buClr>
                <a:srgbClr val="7F7F7F"/>
              </a:buClr>
              <a:buSzPct val="68571"/>
              <a:buAutoNum type="arabicPeriod"/>
              <a:tabLst>
                <a:tab pos="332272" algn="l"/>
                <a:tab pos="332832" algn="l"/>
              </a:tabLst>
            </a:pPr>
            <a:r>
              <a:rPr sz="1544" dirty="0">
                <a:latin typeface="Calibri"/>
                <a:cs typeface="Calibri"/>
              </a:rPr>
              <a:t>Take </a:t>
            </a:r>
            <a:r>
              <a:rPr sz="1544" spc="-22" dirty="0">
                <a:latin typeface="Calibri"/>
                <a:cs typeface="Calibri"/>
              </a:rPr>
              <a:t>a </a:t>
            </a:r>
            <a:r>
              <a:rPr sz="1544" dirty="0">
                <a:latin typeface="Calibri"/>
                <a:cs typeface="Calibri"/>
              </a:rPr>
              <a:t>backup </a:t>
            </a:r>
            <a:r>
              <a:rPr sz="1544" spc="-53" dirty="0">
                <a:latin typeface="Calibri"/>
                <a:cs typeface="Calibri"/>
              </a:rPr>
              <a:t>of </a:t>
            </a:r>
            <a:r>
              <a:rPr sz="1544" spc="-40" dirty="0">
                <a:latin typeface="Calibri"/>
                <a:cs typeface="Calibri"/>
              </a:rPr>
              <a:t>the</a:t>
            </a:r>
            <a:r>
              <a:rPr sz="1544" spc="124" dirty="0">
                <a:latin typeface="Calibri"/>
                <a:cs typeface="Calibri"/>
              </a:rPr>
              <a:t> </a:t>
            </a:r>
            <a:r>
              <a:rPr sz="1544" spc="-31" dirty="0">
                <a:latin typeface="Calibri"/>
                <a:cs typeface="Calibri"/>
              </a:rPr>
              <a:t>repository</a:t>
            </a:r>
            <a:endParaRPr sz="1544">
              <a:latin typeface="Calibri"/>
              <a:cs typeface="Calibri"/>
            </a:endParaRPr>
          </a:p>
          <a:p>
            <a:pPr marL="332272" indent="-321626">
              <a:spcBef>
                <a:spcPts val="472"/>
              </a:spcBef>
              <a:buClr>
                <a:srgbClr val="7F7F7F"/>
              </a:buClr>
              <a:buSzPct val="68571"/>
              <a:buAutoNum type="arabicPeriod"/>
              <a:tabLst>
                <a:tab pos="332272" algn="l"/>
                <a:tab pos="332832" algn="l"/>
              </a:tabLst>
            </a:pPr>
            <a:r>
              <a:rPr sz="1544" spc="9" dirty="0">
                <a:latin typeface="Calibri"/>
                <a:cs typeface="Calibri"/>
              </a:rPr>
              <a:t>Run </a:t>
            </a:r>
            <a:r>
              <a:rPr sz="1544" spc="-40" dirty="0">
                <a:latin typeface="Calibri"/>
                <a:cs typeface="Calibri"/>
              </a:rPr>
              <a:t>the </a:t>
            </a:r>
            <a:r>
              <a:rPr sz="1544" spc="-44" dirty="0">
                <a:latin typeface="Calibri"/>
                <a:cs typeface="Calibri"/>
              </a:rPr>
              <a:t>offline </a:t>
            </a:r>
            <a:r>
              <a:rPr sz="1544" spc="-4" dirty="0">
                <a:latin typeface="Calibri"/>
                <a:cs typeface="Calibri"/>
              </a:rPr>
              <a:t>compaction </a:t>
            </a:r>
            <a:r>
              <a:rPr sz="1544" spc="9" dirty="0">
                <a:latin typeface="Calibri"/>
                <a:cs typeface="Calibri"/>
              </a:rPr>
              <a:t>command </a:t>
            </a:r>
            <a:r>
              <a:rPr sz="1544" spc="-22" dirty="0">
                <a:latin typeface="Calibri"/>
                <a:cs typeface="Calibri"/>
              </a:rPr>
              <a:t>(next</a:t>
            </a:r>
            <a:r>
              <a:rPr sz="1544" spc="137" dirty="0">
                <a:latin typeface="Calibri"/>
                <a:cs typeface="Calibri"/>
              </a:rPr>
              <a:t> </a:t>
            </a:r>
            <a:r>
              <a:rPr sz="1544" spc="-18" dirty="0">
                <a:latin typeface="Calibri"/>
                <a:cs typeface="Calibri"/>
              </a:rPr>
              <a:t>slide)</a:t>
            </a:r>
            <a:endParaRPr sz="1544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5087471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Tar </a:t>
            </a:r>
            <a:r>
              <a:rPr spc="35" dirty="0"/>
              <a:t>Storage </a:t>
            </a:r>
            <a:r>
              <a:rPr spc="13" dirty="0"/>
              <a:t>Offline </a:t>
            </a:r>
            <a:r>
              <a:rPr spc="62" dirty="0"/>
              <a:t>Compaction</a:t>
            </a:r>
            <a:r>
              <a:rPr dirty="0"/>
              <a:t> </a:t>
            </a:r>
            <a:r>
              <a:rPr spc="93" dirty="0"/>
              <a:t>Command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256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55723" y="1687609"/>
            <a:ext cx="688041" cy="250641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252146" indent="-240939">
              <a:spcBef>
                <a:spcPts val="101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544" spc="22" dirty="0">
                <a:latin typeface="Calibri"/>
                <a:cs typeface="Calibri"/>
              </a:rPr>
              <a:t>Li</a:t>
            </a:r>
            <a:r>
              <a:rPr sz="1544" spc="-9" dirty="0">
                <a:latin typeface="Calibri"/>
                <a:cs typeface="Calibri"/>
              </a:rPr>
              <a:t>n</a:t>
            </a:r>
            <a:r>
              <a:rPr sz="1544" spc="-13" dirty="0">
                <a:latin typeface="Calibri"/>
                <a:cs typeface="Calibri"/>
              </a:rPr>
              <a:t>u</a:t>
            </a:r>
            <a:r>
              <a:rPr sz="1544" spc="13" dirty="0">
                <a:latin typeface="Calibri"/>
                <a:cs typeface="Calibri"/>
              </a:rPr>
              <a:t>x</a:t>
            </a:r>
            <a:endParaRPr sz="154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5723" y="2820096"/>
            <a:ext cx="4907056" cy="250641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252146" indent="-240939">
              <a:spcBef>
                <a:spcPts val="101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544" spc="-18" dirty="0">
                <a:latin typeface="Calibri"/>
                <a:cs typeface="Calibri"/>
              </a:rPr>
              <a:t>Windows </a:t>
            </a:r>
            <a:r>
              <a:rPr sz="1544" spc="-13" dirty="0">
                <a:latin typeface="Calibri"/>
                <a:cs typeface="Calibri"/>
              </a:rPr>
              <a:t>(omit </a:t>
            </a:r>
            <a:r>
              <a:rPr sz="1544" spc="-35" dirty="0">
                <a:latin typeface="Calibri"/>
                <a:cs typeface="Calibri"/>
              </a:rPr>
              <a:t>the </a:t>
            </a:r>
            <a:r>
              <a:rPr sz="1544" spc="-22" dirty="0">
                <a:latin typeface="Calibri"/>
                <a:cs typeface="Calibri"/>
              </a:rPr>
              <a:t>-Dtar.memoryMapped=true</a:t>
            </a:r>
            <a:r>
              <a:rPr sz="1544" spc="106" dirty="0">
                <a:latin typeface="Calibri"/>
                <a:cs typeface="Calibri"/>
              </a:rPr>
              <a:t> </a:t>
            </a:r>
            <a:r>
              <a:rPr sz="1544" spc="-31" dirty="0">
                <a:latin typeface="Calibri"/>
                <a:cs typeface="Calibri"/>
              </a:rPr>
              <a:t>parameter)</a:t>
            </a:r>
            <a:endParaRPr sz="154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5277" y="4164072"/>
            <a:ext cx="4412876" cy="571710"/>
          </a:xfrm>
          <a:prstGeom prst="rect">
            <a:avLst/>
          </a:prstGeom>
        </p:spPr>
        <p:txBody>
          <a:bodyPr vert="horz" wrap="square" lIns="0" tIns="72278" rIns="0" bIns="0" rtlCol="0">
            <a:spAutoFit/>
          </a:bodyPr>
          <a:lstStyle/>
          <a:p>
            <a:pPr marL="11206">
              <a:spcBef>
                <a:spcPts val="569"/>
              </a:spcBef>
            </a:pPr>
            <a:r>
              <a:rPr sz="1412" spc="-26" dirty="0">
                <a:latin typeface="Calibri"/>
                <a:cs typeface="Calibri"/>
              </a:rPr>
              <a:t>-Dtar.memoryMapped=true </a:t>
            </a:r>
            <a:r>
              <a:rPr sz="1412" dirty="0">
                <a:latin typeface="Calibri"/>
                <a:cs typeface="Calibri"/>
              </a:rPr>
              <a:t>– </a:t>
            </a:r>
            <a:r>
              <a:rPr sz="1412" spc="-9" dirty="0">
                <a:latin typeface="Calibri"/>
                <a:cs typeface="Calibri"/>
              </a:rPr>
              <a:t>only </a:t>
            </a:r>
            <a:r>
              <a:rPr sz="1412" spc="4" dirty="0">
                <a:latin typeface="Calibri"/>
                <a:cs typeface="Calibri"/>
              </a:rPr>
              <a:t>on </a:t>
            </a:r>
            <a:r>
              <a:rPr sz="1412" dirty="0">
                <a:latin typeface="Calibri"/>
                <a:cs typeface="Calibri"/>
              </a:rPr>
              <a:t>Linux </a:t>
            </a:r>
            <a:r>
              <a:rPr sz="1412" spc="-13" dirty="0">
                <a:latin typeface="Calibri"/>
                <a:cs typeface="Calibri"/>
              </a:rPr>
              <a:t>and</a:t>
            </a:r>
            <a:r>
              <a:rPr sz="1412" spc="106" dirty="0">
                <a:latin typeface="Calibri"/>
                <a:cs typeface="Calibri"/>
              </a:rPr>
              <a:t> </a:t>
            </a:r>
            <a:r>
              <a:rPr sz="1412" spc="-9" dirty="0">
                <a:latin typeface="Calibri"/>
                <a:cs typeface="Calibri"/>
              </a:rPr>
              <a:t>UNIX</a:t>
            </a:r>
            <a:endParaRPr sz="1412">
              <a:latin typeface="Calibri"/>
              <a:cs typeface="Calibri"/>
            </a:endParaRPr>
          </a:p>
          <a:p>
            <a:pPr marL="11206">
              <a:spcBef>
                <a:spcPts val="485"/>
              </a:spcBef>
            </a:pPr>
            <a:r>
              <a:rPr sz="1412" spc="-22" dirty="0">
                <a:latin typeface="Calibri"/>
                <a:cs typeface="Calibri"/>
              </a:rPr>
              <a:t>-Doak.compaction.eagerFlush=true </a:t>
            </a:r>
            <a:r>
              <a:rPr sz="1412" dirty="0">
                <a:latin typeface="Calibri"/>
                <a:cs typeface="Calibri"/>
              </a:rPr>
              <a:t>– </a:t>
            </a:r>
            <a:r>
              <a:rPr sz="1412" spc="-31" dirty="0">
                <a:latin typeface="Calibri"/>
                <a:cs typeface="Calibri"/>
              </a:rPr>
              <a:t>Prevents </a:t>
            </a:r>
            <a:r>
              <a:rPr sz="1412" spc="-9" dirty="0">
                <a:latin typeface="Calibri"/>
                <a:cs typeface="Calibri"/>
              </a:rPr>
              <a:t>memory</a:t>
            </a:r>
            <a:r>
              <a:rPr sz="1412" spc="150" dirty="0">
                <a:latin typeface="Calibri"/>
                <a:cs typeface="Calibri"/>
              </a:rPr>
              <a:t> </a:t>
            </a:r>
            <a:r>
              <a:rPr sz="1412" spc="-44" dirty="0">
                <a:latin typeface="Calibri"/>
                <a:cs typeface="Calibri"/>
              </a:rPr>
              <a:t>errors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3058" y="1995711"/>
            <a:ext cx="8131549" cy="582633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4007" rIns="0" bIns="0" rtlCol="0">
            <a:spAutoFit/>
          </a:bodyPr>
          <a:lstStyle/>
          <a:p>
            <a:pPr marL="63877">
              <a:spcBef>
                <a:spcPts val="110"/>
              </a:spcBef>
            </a:pPr>
            <a:r>
              <a:rPr sz="1235" spc="4" dirty="0">
                <a:latin typeface="Calibri"/>
                <a:cs typeface="Calibri"/>
              </a:rPr>
              <a:t>sudo </a:t>
            </a:r>
            <a:r>
              <a:rPr sz="1235" spc="22" dirty="0">
                <a:latin typeface="Calibri"/>
                <a:cs typeface="Calibri"/>
              </a:rPr>
              <a:t>-u </a:t>
            </a:r>
            <a:r>
              <a:rPr sz="1235" spc="-4" dirty="0">
                <a:latin typeface="Calibri"/>
                <a:cs typeface="Calibri"/>
              </a:rPr>
              <a:t>crx </a:t>
            </a:r>
            <a:r>
              <a:rPr sz="1235" spc="9" dirty="0">
                <a:latin typeface="Calibri"/>
                <a:cs typeface="Calibri"/>
              </a:rPr>
              <a:t>nohup </a:t>
            </a:r>
            <a:r>
              <a:rPr sz="1235" spc="-26" dirty="0">
                <a:latin typeface="Calibri"/>
                <a:cs typeface="Calibri"/>
              </a:rPr>
              <a:t>/usr/java/latest/bin/java </a:t>
            </a:r>
            <a:r>
              <a:rPr sz="1235" spc="-4" dirty="0">
                <a:latin typeface="Calibri"/>
                <a:cs typeface="Calibri"/>
              </a:rPr>
              <a:t>-Dtar.memoryMapped=true -Doak.compaction.eagerFlush=true </a:t>
            </a:r>
            <a:r>
              <a:rPr sz="1235" spc="-13" dirty="0">
                <a:latin typeface="Calibri"/>
                <a:cs typeface="Calibri"/>
              </a:rPr>
              <a:t>-server</a:t>
            </a:r>
            <a:r>
              <a:rPr sz="1235" spc="199" dirty="0">
                <a:latin typeface="Calibri"/>
                <a:cs typeface="Calibri"/>
              </a:rPr>
              <a:t> </a:t>
            </a:r>
            <a:r>
              <a:rPr sz="1235" spc="35" dirty="0">
                <a:latin typeface="Calibri"/>
                <a:cs typeface="Calibri"/>
              </a:rPr>
              <a:t>-Xmx30g</a:t>
            </a:r>
            <a:endParaRPr sz="1235">
              <a:latin typeface="Calibri"/>
              <a:cs typeface="Calibri"/>
            </a:endParaRPr>
          </a:p>
          <a:p>
            <a:pPr marL="63877" marR="76764">
              <a:lnSpc>
                <a:spcPts val="1527"/>
              </a:lnSpc>
              <a:spcBef>
                <a:spcPts val="31"/>
              </a:spcBef>
            </a:pPr>
            <a:r>
              <a:rPr sz="1235" spc="13" dirty="0">
                <a:latin typeface="Calibri"/>
                <a:cs typeface="Calibri"/>
              </a:rPr>
              <a:t>-Dcompaction-progress-log=5000000 </a:t>
            </a:r>
            <a:r>
              <a:rPr sz="1235" spc="9" dirty="0">
                <a:latin typeface="Calibri"/>
                <a:cs typeface="Calibri"/>
              </a:rPr>
              <a:t>-Dcompress-interval=150000000 </a:t>
            </a:r>
            <a:r>
              <a:rPr sz="1235" spc="-18" dirty="0">
                <a:latin typeface="Calibri"/>
                <a:cs typeface="Calibri"/>
              </a:rPr>
              <a:t>-jar </a:t>
            </a:r>
            <a:r>
              <a:rPr sz="1235" spc="-31" dirty="0">
                <a:latin typeface="Calibri"/>
                <a:cs typeface="Calibri"/>
              </a:rPr>
              <a:t>oak-run-*.jar </a:t>
            </a:r>
            <a:r>
              <a:rPr sz="1235" spc="9" dirty="0">
                <a:latin typeface="Calibri"/>
                <a:cs typeface="Calibri"/>
              </a:rPr>
              <a:t>compact </a:t>
            </a:r>
            <a:r>
              <a:rPr sz="1235" spc="-18" dirty="0">
                <a:latin typeface="Calibri"/>
                <a:cs typeface="Calibri"/>
              </a:rPr>
              <a:t>/path/to/segmentstore </a:t>
            </a:r>
            <a:r>
              <a:rPr sz="1235" spc="84" dirty="0">
                <a:latin typeface="Calibri"/>
                <a:cs typeface="Calibri"/>
              </a:rPr>
              <a:t>&gt;&gt;  </a:t>
            </a:r>
            <a:r>
              <a:rPr sz="1235" dirty="0">
                <a:latin typeface="Calibri"/>
                <a:cs typeface="Calibri"/>
              </a:rPr>
              <a:t>oak-tar-compact-a0.log</a:t>
            </a:r>
            <a:r>
              <a:rPr sz="1235" spc="22" dirty="0">
                <a:latin typeface="Calibri"/>
                <a:cs typeface="Calibri"/>
              </a:rPr>
              <a:t> </a:t>
            </a:r>
            <a:r>
              <a:rPr sz="1235" dirty="0">
                <a:latin typeface="Calibri"/>
                <a:cs typeface="Calibri"/>
              </a:rPr>
              <a:t>2&gt;&gt;oak-tar-error-a0.log</a:t>
            </a:r>
            <a:endParaRPr sz="123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3058" y="3456885"/>
            <a:ext cx="8131549" cy="390242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2326" rIns="0" bIns="0" rtlCol="0">
            <a:spAutoFit/>
          </a:bodyPr>
          <a:lstStyle/>
          <a:p>
            <a:pPr marL="506533" marR="876347" indent="-240939">
              <a:lnSpc>
                <a:spcPct val="101200"/>
              </a:lnSpc>
              <a:spcBef>
                <a:spcPts val="97"/>
              </a:spcBef>
            </a:pPr>
            <a:r>
              <a:rPr sz="1235" spc="-18" dirty="0">
                <a:latin typeface="Calibri"/>
                <a:cs typeface="Calibri"/>
              </a:rPr>
              <a:t>java </a:t>
            </a:r>
            <a:r>
              <a:rPr sz="1235" spc="35" dirty="0">
                <a:latin typeface="Calibri"/>
                <a:cs typeface="Calibri"/>
              </a:rPr>
              <a:t>-Xmx30g </a:t>
            </a:r>
            <a:r>
              <a:rPr sz="1235" spc="-4" dirty="0">
                <a:latin typeface="Calibri"/>
                <a:cs typeface="Calibri"/>
              </a:rPr>
              <a:t>-Doak.compaction.eagerFlush=true </a:t>
            </a:r>
            <a:r>
              <a:rPr sz="1235" spc="-13" dirty="0">
                <a:latin typeface="Calibri"/>
                <a:cs typeface="Calibri"/>
              </a:rPr>
              <a:t>-server </a:t>
            </a:r>
            <a:r>
              <a:rPr sz="1235" spc="13" dirty="0">
                <a:latin typeface="Calibri"/>
                <a:cs typeface="Calibri"/>
              </a:rPr>
              <a:t>-Dcompaction-progress-log=5000000 -Dcompress-  </a:t>
            </a:r>
            <a:r>
              <a:rPr sz="1235" spc="4" dirty="0">
                <a:latin typeface="Calibri"/>
                <a:cs typeface="Calibri"/>
              </a:rPr>
              <a:t>interval=150000000 </a:t>
            </a:r>
            <a:r>
              <a:rPr sz="1235" spc="-18" dirty="0">
                <a:latin typeface="Calibri"/>
                <a:cs typeface="Calibri"/>
              </a:rPr>
              <a:t>-jar </a:t>
            </a:r>
            <a:r>
              <a:rPr sz="1235" spc="-31" dirty="0">
                <a:latin typeface="Calibri"/>
                <a:cs typeface="Calibri"/>
              </a:rPr>
              <a:t>oak-run-*.jar </a:t>
            </a:r>
            <a:r>
              <a:rPr sz="1235" spc="9" dirty="0">
                <a:latin typeface="Calibri"/>
                <a:cs typeface="Calibri"/>
              </a:rPr>
              <a:t>compact </a:t>
            </a:r>
            <a:r>
              <a:rPr sz="1235" spc="-18" dirty="0">
                <a:latin typeface="Calibri"/>
                <a:cs typeface="Calibri"/>
              </a:rPr>
              <a:t>D:\path\to\segmentstore </a:t>
            </a:r>
            <a:r>
              <a:rPr sz="1235" spc="88" dirty="0">
                <a:latin typeface="Calibri"/>
                <a:cs typeface="Calibri"/>
              </a:rPr>
              <a:t>&gt;&gt;</a:t>
            </a:r>
            <a:r>
              <a:rPr sz="1235" spc="168" dirty="0">
                <a:latin typeface="Calibri"/>
                <a:cs typeface="Calibri"/>
              </a:rPr>
              <a:t> </a:t>
            </a:r>
            <a:r>
              <a:rPr sz="1235" spc="-9" dirty="0">
                <a:latin typeface="Calibri"/>
                <a:cs typeface="Calibri"/>
              </a:rPr>
              <a:t>tarcompaction.log</a:t>
            </a:r>
            <a:endParaRPr sz="123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876802"/>
            <a:ext cx="4758018" cy="1030938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13" dirty="0"/>
              <a:t>Offline </a:t>
            </a:r>
            <a:r>
              <a:rPr spc="62" dirty="0"/>
              <a:t>Compaction </a:t>
            </a:r>
            <a:r>
              <a:rPr spc="97" dirty="0"/>
              <a:t>- </a:t>
            </a:r>
            <a:r>
              <a:rPr spc="62" dirty="0"/>
              <a:t>Sample </a:t>
            </a:r>
            <a:r>
              <a:rPr spc="75" dirty="0"/>
              <a:t>log</a:t>
            </a:r>
            <a:r>
              <a:rPr spc="-97" dirty="0"/>
              <a:t> </a:t>
            </a:r>
            <a:r>
              <a:rPr spc="22" dirty="0"/>
              <a:t>output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24529" y="1819087"/>
            <a:ext cx="3601010" cy="3541059"/>
            <a:chOff x="414866" y="2061632"/>
            <a:chExt cx="4081145" cy="4013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9932" y="4042832"/>
              <a:ext cx="50800" cy="50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866" y="2061632"/>
              <a:ext cx="4080932" cy="4013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xfrm>
            <a:off x="2196353" y="1391771"/>
            <a:ext cx="4679576" cy="14394052"/>
          </a:xfrm>
          <a:prstGeom prst="rect">
            <a:avLst/>
          </a:prstGeom>
        </p:spPr>
        <p:txBody>
          <a:bodyPr vert="horz" wrap="square" lIns="0" tIns="51546" rIns="0" bIns="0" rtlCol="0">
            <a:spAutoFit/>
          </a:bodyPr>
          <a:lstStyle/>
          <a:p>
            <a:pPr marL="11206">
              <a:lnSpc>
                <a:spcPct val="100000"/>
              </a:lnSpc>
              <a:spcBef>
                <a:spcPts val="405"/>
              </a:spcBef>
            </a:pPr>
            <a:r>
              <a:rPr spc="13" dirty="0"/>
              <a:t>Apache </a:t>
            </a:r>
            <a:r>
              <a:rPr spc="-4" dirty="0"/>
              <a:t>Jackrabbit </a:t>
            </a:r>
            <a:r>
              <a:rPr spc="22" dirty="0"/>
              <a:t>Oak</a:t>
            </a:r>
            <a:r>
              <a:rPr spc="31" dirty="0"/>
              <a:t> </a:t>
            </a:r>
            <a:r>
              <a:rPr spc="-18" dirty="0"/>
              <a:t>1.4.13</a:t>
            </a:r>
          </a:p>
          <a:p>
            <a:pPr marL="122711" marR="257189" indent="-112065">
              <a:lnSpc>
                <a:spcPct val="127899"/>
              </a:lnSpc>
              <a:spcBef>
                <a:spcPts val="26"/>
              </a:spcBef>
            </a:pPr>
            <a:r>
              <a:rPr spc="13" dirty="0">
                <a:solidFill>
                  <a:srgbClr val="000000"/>
                </a:solidFill>
              </a:rPr>
              <a:t>Compacting </a:t>
            </a:r>
            <a:r>
              <a:rPr spc="-9" dirty="0">
                <a:solidFill>
                  <a:srgbClr val="000000"/>
                </a:solidFill>
              </a:rPr>
              <a:t>crx-quickstart/repository/segmentstore  </a:t>
            </a:r>
            <a:r>
              <a:rPr spc="-13" dirty="0">
                <a:solidFill>
                  <a:srgbClr val="000000"/>
                </a:solidFill>
              </a:rPr>
              <a:t>before</a:t>
            </a:r>
          </a:p>
          <a:p>
            <a:pPr marL="234215">
              <a:lnSpc>
                <a:spcPct val="100000"/>
              </a:lnSpc>
              <a:spcBef>
                <a:spcPts val="326"/>
              </a:spcBef>
            </a:pPr>
            <a:r>
              <a:rPr spc="-18" dirty="0">
                <a:solidFill>
                  <a:srgbClr val="000000"/>
                </a:solidFill>
              </a:rPr>
              <a:t>Fri </a:t>
            </a:r>
            <a:r>
              <a:rPr spc="9" dirty="0">
                <a:solidFill>
                  <a:srgbClr val="000000"/>
                </a:solidFill>
              </a:rPr>
              <a:t>Oct </a:t>
            </a:r>
            <a:r>
              <a:rPr spc="18" dirty="0">
                <a:solidFill>
                  <a:srgbClr val="000000"/>
                </a:solidFill>
              </a:rPr>
              <a:t>14 </a:t>
            </a:r>
            <a:r>
              <a:rPr spc="4" dirty="0">
                <a:solidFill>
                  <a:srgbClr val="000000"/>
                </a:solidFill>
              </a:rPr>
              <a:t>12:19:30 </a:t>
            </a:r>
            <a:r>
              <a:rPr spc="31" dirty="0">
                <a:solidFill>
                  <a:srgbClr val="000000"/>
                </a:solidFill>
              </a:rPr>
              <a:t>EDT </a:t>
            </a:r>
            <a:r>
              <a:rPr spc="-4" dirty="0">
                <a:solidFill>
                  <a:srgbClr val="000000"/>
                </a:solidFill>
              </a:rPr>
              <a:t>2016,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data00000a.tar</a:t>
            </a:r>
          </a:p>
          <a:p>
            <a:pPr marL="234215">
              <a:lnSpc>
                <a:spcPct val="100000"/>
              </a:lnSpc>
              <a:spcBef>
                <a:spcPts val="296"/>
              </a:spcBef>
            </a:pPr>
            <a:r>
              <a:rPr spc="4" dirty="0">
                <a:solidFill>
                  <a:srgbClr val="000000"/>
                </a:solidFill>
              </a:rPr>
              <a:t>Wed </a:t>
            </a:r>
            <a:r>
              <a:rPr dirty="0">
                <a:solidFill>
                  <a:srgbClr val="000000"/>
                </a:solidFill>
              </a:rPr>
              <a:t>May </a:t>
            </a:r>
            <a:r>
              <a:rPr spc="18" dirty="0">
                <a:solidFill>
                  <a:srgbClr val="000000"/>
                </a:solidFill>
              </a:rPr>
              <a:t>17 </a:t>
            </a:r>
            <a:r>
              <a:rPr spc="4" dirty="0">
                <a:solidFill>
                  <a:srgbClr val="000000"/>
                </a:solidFill>
              </a:rPr>
              <a:t>10:37:46 </a:t>
            </a:r>
            <a:r>
              <a:rPr spc="31" dirty="0">
                <a:solidFill>
                  <a:srgbClr val="000000"/>
                </a:solidFill>
              </a:rPr>
              <a:t>EDT </a:t>
            </a:r>
            <a:r>
              <a:rPr spc="-4" dirty="0">
                <a:solidFill>
                  <a:srgbClr val="000000"/>
                </a:solidFill>
              </a:rPr>
              <a:t>2017,</a:t>
            </a:r>
            <a:r>
              <a:rPr spc="35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data00001b.tar</a:t>
            </a:r>
          </a:p>
          <a:p>
            <a:pPr marL="234215">
              <a:lnSpc>
                <a:spcPct val="100000"/>
              </a:lnSpc>
              <a:spcBef>
                <a:spcPts val="322"/>
              </a:spcBef>
            </a:pPr>
            <a:r>
              <a:rPr spc="-18" dirty="0">
                <a:solidFill>
                  <a:srgbClr val="000000"/>
                </a:solidFill>
              </a:rPr>
              <a:t>Fri </a:t>
            </a:r>
            <a:r>
              <a:rPr spc="9" dirty="0">
                <a:solidFill>
                  <a:srgbClr val="000000"/>
                </a:solidFill>
              </a:rPr>
              <a:t>Oct </a:t>
            </a:r>
            <a:r>
              <a:rPr spc="18" dirty="0">
                <a:solidFill>
                  <a:srgbClr val="000000"/>
                </a:solidFill>
              </a:rPr>
              <a:t>14 </a:t>
            </a:r>
            <a:r>
              <a:rPr spc="4" dirty="0">
                <a:solidFill>
                  <a:srgbClr val="000000"/>
                </a:solidFill>
              </a:rPr>
              <a:t>12:20:22 </a:t>
            </a:r>
            <a:r>
              <a:rPr spc="31" dirty="0">
                <a:solidFill>
                  <a:srgbClr val="000000"/>
                </a:solidFill>
              </a:rPr>
              <a:t>EDT </a:t>
            </a:r>
            <a:r>
              <a:rPr spc="-4" dirty="0">
                <a:solidFill>
                  <a:srgbClr val="000000"/>
                </a:solidFill>
              </a:rPr>
              <a:t>2016,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data00002a.tar</a:t>
            </a:r>
          </a:p>
          <a:p>
            <a:pPr marL="11206">
              <a:lnSpc>
                <a:spcPct val="100000"/>
              </a:lnSpc>
              <a:spcBef>
                <a:spcPts val="296"/>
              </a:spcBef>
            </a:pPr>
            <a:r>
              <a:rPr spc="-84" dirty="0">
                <a:solidFill>
                  <a:srgbClr val="000000"/>
                </a:solidFill>
              </a:rPr>
              <a:t>............</a:t>
            </a:r>
          </a:p>
          <a:p>
            <a:pPr marL="234215">
              <a:lnSpc>
                <a:spcPct val="100000"/>
              </a:lnSpc>
              <a:spcBef>
                <a:spcPts val="326"/>
              </a:spcBef>
            </a:pPr>
            <a:r>
              <a:rPr spc="4" dirty="0">
                <a:solidFill>
                  <a:srgbClr val="000000"/>
                </a:solidFill>
              </a:rPr>
              <a:t>Wed </a:t>
            </a:r>
            <a:r>
              <a:rPr dirty="0">
                <a:solidFill>
                  <a:srgbClr val="000000"/>
                </a:solidFill>
              </a:rPr>
              <a:t>May </a:t>
            </a:r>
            <a:r>
              <a:rPr spc="18" dirty="0">
                <a:solidFill>
                  <a:srgbClr val="000000"/>
                </a:solidFill>
              </a:rPr>
              <a:t>17 </a:t>
            </a:r>
            <a:r>
              <a:rPr spc="4" dirty="0">
                <a:solidFill>
                  <a:srgbClr val="000000"/>
                </a:solidFill>
              </a:rPr>
              <a:t>10:37:45 </a:t>
            </a:r>
            <a:r>
              <a:rPr spc="31" dirty="0">
                <a:solidFill>
                  <a:srgbClr val="000000"/>
                </a:solidFill>
              </a:rPr>
              <a:t>EDT </a:t>
            </a:r>
            <a:r>
              <a:rPr spc="-4" dirty="0">
                <a:solidFill>
                  <a:srgbClr val="000000"/>
                </a:solidFill>
              </a:rPr>
              <a:t>2017,</a:t>
            </a:r>
            <a:r>
              <a:rPr spc="35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data00011b.tar</a:t>
            </a:r>
          </a:p>
          <a:p>
            <a:pPr marL="234215">
              <a:lnSpc>
                <a:spcPct val="100000"/>
              </a:lnSpc>
              <a:spcBef>
                <a:spcPts val="291"/>
              </a:spcBef>
            </a:pPr>
            <a:r>
              <a:rPr spc="9" dirty="0">
                <a:solidFill>
                  <a:srgbClr val="000000"/>
                </a:solidFill>
              </a:rPr>
              <a:t>Sun </a:t>
            </a:r>
            <a:r>
              <a:rPr spc="13" dirty="0">
                <a:solidFill>
                  <a:srgbClr val="000000"/>
                </a:solidFill>
              </a:rPr>
              <a:t>Jul </a:t>
            </a:r>
            <a:r>
              <a:rPr spc="18" dirty="0">
                <a:solidFill>
                  <a:srgbClr val="000000"/>
                </a:solidFill>
              </a:rPr>
              <a:t>16 </a:t>
            </a:r>
            <a:r>
              <a:rPr spc="4" dirty="0">
                <a:solidFill>
                  <a:srgbClr val="000000"/>
                </a:solidFill>
              </a:rPr>
              <a:t>16:12:39 </a:t>
            </a:r>
            <a:r>
              <a:rPr spc="31" dirty="0">
                <a:solidFill>
                  <a:srgbClr val="000000"/>
                </a:solidFill>
              </a:rPr>
              <a:t>EDT </a:t>
            </a:r>
            <a:r>
              <a:rPr spc="-4" dirty="0">
                <a:solidFill>
                  <a:srgbClr val="000000"/>
                </a:solidFill>
              </a:rPr>
              <a:t>2017,</a:t>
            </a:r>
            <a:r>
              <a:rPr spc="18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journal.log</a:t>
            </a:r>
          </a:p>
          <a:p>
            <a:pPr marL="234215">
              <a:lnSpc>
                <a:spcPct val="100000"/>
              </a:lnSpc>
              <a:spcBef>
                <a:spcPts val="326"/>
              </a:spcBef>
            </a:pPr>
            <a:r>
              <a:rPr spc="-18" dirty="0">
                <a:solidFill>
                  <a:srgbClr val="000000"/>
                </a:solidFill>
              </a:rPr>
              <a:t>Fri </a:t>
            </a:r>
            <a:r>
              <a:rPr spc="9" dirty="0">
                <a:solidFill>
                  <a:srgbClr val="000000"/>
                </a:solidFill>
              </a:rPr>
              <a:t>Oct </a:t>
            </a:r>
            <a:r>
              <a:rPr spc="18" dirty="0">
                <a:solidFill>
                  <a:srgbClr val="000000"/>
                </a:solidFill>
              </a:rPr>
              <a:t>14 </a:t>
            </a:r>
            <a:r>
              <a:rPr spc="4" dirty="0">
                <a:solidFill>
                  <a:srgbClr val="000000"/>
                </a:solidFill>
              </a:rPr>
              <a:t>12:19:24 </a:t>
            </a:r>
            <a:r>
              <a:rPr spc="31" dirty="0">
                <a:solidFill>
                  <a:srgbClr val="000000"/>
                </a:solidFill>
              </a:rPr>
              <a:t>EDT </a:t>
            </a:r>
            <a:r>
              <a:rPr spc="-4" dirty="0">
                <a:solidFill>
                  <a:srgbClr val="000000"/>
                </a:solidFill>
              </a:rPr>
              <a:t>2016,</a:t>
            </a:r>
            <a:r>
              <a:rPr spc="49" dirty="0">
                <a:solidFill>
                  <a:srgbClr val="000000"/>
                </a:solidFill>
              </a:rPr>
              <a:t> </a:t>
            </a:r>
            <a:r>
              <a:rPr spc="-4" dirty="0">
                <a:solidFill>
                  <a:srgbClr val="000000"/>
                </a:solidFill>
              </a:rPr>
              <a:t>repo.lock</a:t>
            </a:r>
          </a:p>
          <a:p>
            <a:pPr marL="122711">
              <a:lnSpc>
                <a:spcPct val="100000"/>
              </a:lnSpc>
              <a:spcBef>
                <a:spcPts val="296"/>
              </a:spcBef>
            </a:pPr>
            <a:r>
              <a:rPr spc="-9" dirty="0"/>
              <a:t>size </a:t>
            </a:r>
            <a:r>
              <a:rPr spc="-18" dirty="0"/>
              <a:t>7.7 </a:t>
            </a:r>
            <a:r>
              <a:rPr spc="18" dirty="0"/>
              <a:t>GB </a:t>
            </a:r>
            <a:r>
              <a:rPr spc="13" dirty="0">
                <a:solidFill>
                  <a:srgbClr val="000000"/>
                </a:solidFill>
              </a:rPr>
              <a:t>(7712731491</a:t>
            </a:r>
            <a:r>
              <a:rPr spc="71" dirty="0">
                <a:solidFill>
                  <a:srgbClr val="000000"/>
                </a:solidFill>
              </a:rPr>
              <a:t> </a:t>
            </a:r>
            <a:r>
              <a:rPr spc="-4" dirty="0">
                <a:solidFill>
                  <a:srgbClr val="000000"/>
                </a:solidFill>
              </a:rPr>
              <a:t>bytes)</a:t>
            </a:r>
          </a:p>
          <a:p>
            <a:pPr marL="122711">
              <a:lnSpc>
                <a:spcPct val="100000"/>
              </a:lnSpc>
              <a:spcBef>
                <a:spcPts val="322"/>
              </a:spcBef>
            </a:pPr>
            <a:r>
              <a:rPr spc="49" dirty="0">
                <a:solidFill>
                  <a:srgbClr val="000000"/>
                </a:solidFill>
              </a:rPr>
              <a:t>-&gt;</a:t>
            </a:r>
            <a:r>
              <a:rPr spc="-57" dirty="0">
                <a:solidFill>
                  <a:srgbClr val="000000"/>
                </a:solidFill>
              </a:rPr>
              <a:t> </a:t>
            </a:r>
            <a:r>
              <a:rPr spc="9" dirty="0">
                <a:solidFill>
                  <a:srgbClr val="000000"/>
                </a:solidFill>
              </a:rPr>
              <a:t>compacting</a:t>
            </a:r>
          </a:p>
          <a:p>
            <a:pPr marL="122711">
              <a:lnSpc>
                <a:spcPct val="100000"/>
              </a:lnSpc>
              <a:spcBef>
                <a:spcPts val="296"/>
              </a:spcBef>
            </a:pPr>
            <a:r>
              <a:rPr spc="49" dirty="0">
                <a:solidFill>
                  <a:srgbClr val="000000"/>
                </a:solidFill>
              </a:rPr>
              <a:t>-&gt; </a:t>
            </a:r>
            <a:r>
              <a:rPr spc="4" dirty="0">
                <a:solidFill>
                  <a:srgbClr val="000000"/>
                </a:solidFill>
              </a:rPr>
              <a:t>cleaning</a:t>
            </a:r>
            <a:r>
              <a:rPr spc="-88" dirty="0">
                <a:solidFill>
                  <a:srgbClr val="000000"/>
                </a:solidFill>
              </a:rPr>
              <a:t> </a:t>
            </a:r>
            <a:r>
              <a:rPr spc="13" dirty="0">
                <a:solidFill>
                  <a:srgbClr val="000000"/>
                </a:solidFill>
              </a:rPr>
              <a:t>up</a:t>
            </a:r>
          </a:p>
          <a:p>
            <a:pPr marL="122711">
              <a:lnSpc>
                <a:spcPct val="100000"/>
              </a:lnSpc>
              <a:spcBef>
                <a:spcPts val="326"/>
              </a:spcBef>
            </a:pPr>
            <a:r>
              <a:rPr spc="49" dirty="0">
                <a:solidFill>
                  <a:srgbClr val="000000"/>
                </a:solidFill>
              </a:rPr>
              <a:t>-&gt; </a:t>
            </a:r>
            <a:r>
              <a:rPr spc="4" dirty="0">
                <a:solidFill>
                  <a:srgbClr val="000000"/>
                </a:solidFill>
              </a:rPr>
              <a:t>removed </a:t>
            </a:r>
            <a:r>
              <a:rPr spc="9" dirty="0">
                <a:solidFill>
                  <a:srgbClr val="000000"/>
                </a:solidFill>
              </a:rPr>
              <a:t>old </a:t>
            </a:r>
            <a:r>
              <a:rPr spc="-22" dirty="0">
                <a:solidFill>
                  <a:srgbClr val="000000"/>
                </a:solidFill>
              </a:rPr>
              <a:t>file</a:t>
            </a:r>
            <a:r>
              <a:rPr spc="-18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data00074a.tar</a:t>
            </a:r>
          </a:p>
          <a:p>
            <a:pPr marL="122711">
              <a:lnSpc>
                <a:spcPct val="100000"/>
              </a:lnSpc>
              <a:spcBef>
                <a:spcPts val="322"/>
              </a:spcBef>
            </a:pPr>
            <a:r>
              <a:rPr spc="49" dirty="0">
                <a:solidFill>
                  <a:srgbClr val="000000"/>
                </a:solidFill>
              </a:rPr>
              <a:t>-&gt; </a:t>
            </a:r>
            <a:r>
              <a:rPr spc="4" dirty="0">
                <a:solidFill>
                  <a:srgbClr val="000000"/>
                </a:solidFill>
              </a:rPr>
              <a:t>removed </a:t>
            </a:r>
            <a:r>
              <a:rPr spc="9" dirty="0">
                <a:solidFill>
                  <a:srgbClr val="000000"/>
                </a:solidFill>
              </a:rPr>
              <a:t>old </a:t>
            </a:r>
            <a:r>
              <a:rPr spc="-22" dirty="0">
                <a:solidFill>
                  <a:srgbClr val="000000"/>
                </a:solidFill>
              </a:rPr>
              <a:t>file</a:t>
            </a:r>
            <a:r>
              <a:rPr spc="-18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data00073a.tar</a:t>
            </a:r>
          </a:p>
          <a:p>
            <a:pPr marL="122711">
              <a:lnSpc>
                <a:spcPct val="100000"/>
              </a:lnSpc>
              <a:spcBef>
                <a:spcPts val="296"/>
              </a:spcBef>
            </a:pPr>
            <a:r>
              <a:rPr spc="49" dirty="0">
                <a:solidFill>
                  <a:srgbClr val="000000"/>
                </a:solidFill>
              </a:rPr>
              <a:t>-&gt; </a:t>
            </a:r>
            <a:r>
              <a:rPr spc="4" dirty="0">
                <a:solidFill>
                  <a:srgbClr val="000000"/>
                </a:solidFill>
              </a:rPr>
              <a:t>removed </a:t>
            </a:r>
            <a:r>
              <a:rPr spc="9" dirty="0">
                <a:solidFill>
                  <a:srgbClr val="000000"/>
                </a:solidFill>
              </a:rPr>
              <a:t>old </a:t>
            </a:r>
            <a:r>
              <a:rPr spc="-22" dirty="0">
                <a:solidFill>
                  <a:srgbClr val="000000"/>
                </a:solidFill>
              </a:rPr>
              <a:t>file</a:t>
            </a:r>
            <a:r>
              <a:rPr spc="-18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data00072a.tar</a:t>
            </a:r>
          </a:p>
          <a:p>
            <a:pPr marL="11206">
              <a:lnSpc>
                <a:spcPct val="100000"/>
              </a:lnSpc>
              <a:spcBef>
                <a:spcPts val="326"/>
              </a:spcBef>
            </a:pPr>
            <a:r>
              <a:rPr spc="26" dirty="0">
                <a:solidFill>
                  <a:srgbClr val="000000"/>
                </a:solidFill>
              </a:rPr>
              <a:t>….…</a:t>
            </a:r>
          </a:p>
          <a:p>
            <a:pPr marL="122711">
              <a:lnSpc>
                <a:spcPct val="100000"/>
              </a:lnSpc>
              <a:spcBef>
                <a:spcPts val="291"/>
              </a:spcBef>
            </a:pPr>
            <a:r>
              <a:rPr spc="49" dirty="0">
                <a:solidFill>
                  <a:srgbClr val="000000"/>
                </a:solidFill>
              </a:rPr>
              <a:t>-&gt; </a:t>
            </a:r>
            <a:r>
              <a:rPr spc="4" dirty="0">
                <a:solidFill>
                  <a:srgbClr val="000000"/>
                </a:solidFill>
              </a:rPr>
              <a:t>removed </a:t>
            </a:r>
            <a:r>
              <a:rPr spc="9" dirty="0">
                <a:solidFill>
                  <a:srgbClr val="000000"/>
                </a:solidFill>
              </a:rPr>
              <a:t>old </a:t>
            </a:r>
            <a:r>
              <a:rPr spc="-22" dirty="0">
                <a:solidFill>
                  <a:srgbClr val="000000"/>
                </a:solidFill>
              </a:rPr>
              <a:t>file</a:t>
            </a:r>
            <a:r>
              <a:rPr spc="9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data00018b.tar</a:t>
            </a:r>
          </a:p>
          <a:p>
            <a:pPr marL="11206" marR="4483" indent="111504">
              <a:lnSpc>
                <a:spcPts val="882"/>
              </a:lnSpc>
              <a:spcBef>
                <a:spcPts val="503"/>
              </a:spcBef>
            </a:pPr>
            <a:r>
              <a:rPr spc="49" dirty="0">
                <a:solidFill>
                  <a:srgbClr val="000000"/>
                </a:solidFill>
              </a:rPr>
              <a:t>-&gt; </a:t>
            </a:r>
            <a:r>
              <a:rPr spc="-13" dirty="0">
                <a:solidFill>
                  <a:srgbClr val="000000"/>
                </a:solidFill>
              </a:rPr>
              <a:t>writing </a:t>
            </a:r>
            <a:r>
              <a:rPr spc="4" dirty="0">
                <a:solidFill>
                  <a:srgbClr val="000000"/>
                </a:solidFill>
              </a:rPr>
              <a:t>new </a:t>
            </a:r>
            <a:r>
              <a:rPr spc="-9" dirty="0">
                <a:solidFill>
                  <a:srgbClr val="000000"/>
                </a:solidFill>
              </a:rPr>
              <a:t>journal.log: </a:t>
            </a:r>
            <a:r>
              <a:rPr spc="13" dirty="0">
                <a:solidFill>
                  <a:srgbClr val="000000"/>
                </a:solidFill>
              </a:rPr>
              <a:t>a838c3e9-613f-4095-abba-  939c437882e7:59384</a:t>
            </a:r>
            <a:r>
              <a:rPr spc="9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root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221941" y="5580438"/>
            <a:ext cx="3630706" cy="378384"/>
          </a:xfrm>
          <a:prstGeom prst="rect">
            <a:avLst/>
          </a:prstGeom>
        </p:spPr>
        <p:txBody>
          <a:bodyPr vert="horz" wrap="square" lIns="0" tIns="8965" rIns="0" bIns="0" rtlCol="0" anchor="ctr">
            <a:spAutoFit/>
          </a:bodyPr>
          <a:lstStyle/>
          <a:p>
            <a:pPr marL="11206">
              <a:spcBef>
                <a:spcPts val="71"/>
              </a:spcBef>
            </a:pPr>
            <a:r>
              <a:rPr spc="-26" dirty="0"/>
              <a:t>© </a:t>
            </a:r>
            <a:r>
              <a:rPr spc="13" dirty="0"/>
              <a:t>2017 </a:t>
            </a:r>
            <a:r>
              <a:rPr spc="18" dirty="0"/>
              <a:t>Adobe </a:t>
            </a:r>
            <a:r>
              <a:rPr spc="4" dirty="0"/>
              <a:t>Systems </a:t>
            </a:r>
            <a:r>
              <a:rPr dirty="0"/>
              <a:t>Incorporated. </a:t>
            </a:r>
            <a:r>
              <a:rPr spc="18" dirty="0"/>
              <a:t>All </a:t>
            </a:r>
            <a:r>
              <a:rPr spc="4" dirty="0"/>
              <a:t>Rights </a:t>
            </a:r>
            <a:r>
              <a:rPr dirty="0"/>
              <a:t>Reserved. </a:t>
            </a:r>
            <a:r>
              <a:rPr spc="18" dirty="0"/>
              <a:t>Adobe</a:t>
            </a:r>
            <a:r>
              <a:rPr spc="-13" dirty="0"/>
              <a:t> </a:t>
            </a:r>
            <a:r>
              <a:rPr dirty="0"/>
              <a:t>Confidential.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256059" y="5672204"/>
            <a:ext cx="2420471" cy="194849"/>
          </a:xfrm>
          <a:prstGeom prst="rect">
            <a:avLst/>
          </a:prstGeom>
        </p:spPr>
        <p:txBody>
          <a:bodyPr vert="horz" wrap="square" lIns="0" tIns="10085" rIns="0" bIns="0" rtlCol="0" anchor="ctr">
            <a:spAutoFit/>
          </a:bodyPr>
          <a:lstStyle/>
          <a:p>
            <a:pPr marL="33619">
              <a:spcBef>
                <a:spcPts val="79"/>
              </a:spcBef>
            </a:pPr>
            <a:fld id="{81D60167-4931-47E6-BA6A-407CBD079E47}" type="slidenum">
              <a:rPr spc="26" dirty="0"/>
              <a:pPr marL="33619">
                <a:spcBef>
                  <a:spcPts val="79"/>
                </a:spcBef>
              </a:pPr>
              <a:t>257</a:t>
            </a:fld>
            <a:endParaRPr spc="26" dirty="0"/>
          </a:p>
        </p:txBody>
      </p:sp>
      <p:sp>
        <p:nvSpPr>
          <p:cNvPr id="7" name="object 7"/>
          <p:cNvSpPr txBox="1"/>
          <p:nvPr/>
        </p:nvSpPr>
        <p:spPr>
          <a:xfrm>
            <a:off x="6094886" y="1822824"/>
            <a:ext cx="3593165" cy="3301572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5043" rIns="0" bIns="0" rtlCol="0">
            <a:spAutoFit/>
          </a:bodyPr>
          <a:lstStyle/>
          <a:p>
            <a:pPr marL="194432">
              <a:spcBef>
                <a:spcPts val="40"/>
              </a:spcBef>
            </a:pPr>
            <a:r>
              <a:rPr sz="882" spc="-31" dirty="0">
                <a:latin typeface="Calibri"/>
                <a:cs typeface="Calibri"/>
              </a:rPr>
              <a:t>after</a:t>
            </a:r>
            <a:endParaRPr sz="882">
              <a:latin typeface="Calibri"/>
              <a:cs typeface="Calibri"/>
            </a:endParaRPr>
          </a:p>
          <a:p>
            <a:pPr marL="305937">
              <a:spcBef>
                <a:spcPts val="322"/>
              </a:spcBef>
            </a:pPr>
            <a:r>
              <a:rPr sz="882" spc="-18" dirty="0">
                <a:latin typeface="Calibri"/>
                <a:cs typeface="Calibri"/>
              </a:rPr>
              <a:t>Fri </a:t>
            </a:r>
            <a:r>
              <a:rPr sz="882" spc="9" dirty="0">
                <a:latin typeface="Calibri"/>
                <a:cs typeface="Calibri"/>
              </a:rPr>
              <a:t>Oct </a:t>
            </a:r>
            <a:r>
              <a:rPr sz="882" spc="18" dirty="0">
                <a:latin typeface="Calibri"/>
                <a:cs typeface="Calibri"/>
              </a:rPr>
              <a:t>14 </a:t>
            </a:r>
            <a:r>
              <a:rPr sz="882" spc="4" dirty="0">
                <a:latin typeface="Calibri"/>
                <a:cs typeface="Calibri"/>
              </a:rPr>
              <a:t>12:19:30 </a:t>
            </a:r>
            <a:r>
              <a:rPr sz="882" spc="31" dirty="0">
                <a:latin typeface="Calibri"/>
                <a:cs typeface="Calibri"/>
              </a:rPr>
              <a:t>EDT </a:t>
            </a:r>
            <a:r>
              <a:rPr sz="882" spc="-4" dirty="0">
                <a:latin typeface="Calibri"/>
                <a:cs typeface="Calibri"/>
              </a:rPr>
              <a:t>2016,</a:t>
            </a:r>
            <a:r>
              <a:rPr sz="882" spc="44" dirty="0">
                <a:latin typeface="Calibri"/>
                <a:cs typeface="Calibri"/>
              </a:rPr>
              <a:t> </a:t>
            </a:r>
            <a:r>
              <a:rPr sz="882" spc="-9" dirty="0">
                <a:latin typeface="Calibri"/>
                <a:cs typeface="Calibri"/>
              </a:rPr>
              <a:t>data00000a.tar</a:t>
            </a:r>
            <a:endParaRPr sz="882">
              <a:latin typeface="Calibri"/>
              <a:cs typeface="Calibri"/>
            </a:endParaRPr>
          </a:p>
          <a:p>
            <a:pPr marL="305937">
              <a:spcBef>
                <a:spcPts val="296"/>
              </a:spcBef>
            </a:pPr>
            <a:r>
              <a:rPr sz="882" spc="4" dirty="0">
                <a:latin typeface="Calibri"/>
                <a:cs typeface="Calibri"/>
              </a:rPr>
              <a:t>Wed </a:t>
            </a:r>
            <a:r>
              <a:rPr sz="882" dirty="0">
                <a:latin typeface="Calibri"/>
                <a:cs typeface="Calibri"/>
              </a:rPr>
              <a:t>May </a:t>
            </a:r>
            <a:r>
              <a:rPr sz="882" spc="18" dirty="0">
                <a:latin typeface="Calibri"/>
                <a:cs typeface="Calibri"/>
              </a:rPr>
              <a:t>17 </a:t>
            </a:r>
            <a:r>
              <a:rPr sz="882" spc="4" dirty="0">
                <a:latin typeface="Calibri"/>
                <a:cs typeface="Calibri"/>
              </a:rPr>
              <a:t>10:37:46 </a:t>
            </a:r>
            <a:r>
              <a:rPr sz="882" spc="31" dirty="0">
                <a:latin typeface="Calibri"/>
                <a:cs typeface="Calibri"/>
              </a:rPr>
              <a:t>EDT </a:t>
            </a:r>
            <a:r>
              <a:rPr sz="882" spc="-4" dirty="0">
                <a:latin typeface="Calibri"/>
                <a:cs typeface="Calibri"/>
              </a:rPr>
              <a:t>2017,</a:t>
            </a:r>
            <a:r>
              <a:rPr sz="882" spc="44" dirty="0">
                <a:latin typeface="Calibri"/>
                <a:cs typeface="Calibri"/>
              </a:rPr>
              <a:t> </a:t>
            </a:r>
            <a:r>
              <a:rPr sz="882" spc="-9" dirty="0">
                <a:latin typeface="Calibri"/>
                <a:cs typeface="Calibri"/>
              </a:rPr>
              <a:t>data00001b.tar</a:t>
            </a:r>
            <a:endParaRPr sz="882">
              <a:latin typeface="Calibri"/>
              <a:cs typeface="Calibri"/>
            </a:endParaRPr>
          </a:p>
          <a:p>
            <a:pPr marL="305937">
              <a:spcBef>
                <a:spcPts val="326"/>
              </a:spcBef>
            </a:pPr>
            <a:r>
              <a:rPr sz="882" spc="-84" dirty="0">
                <a:latin typeface="Calibri"/>
                <a:cs typeface="Calibri"/>
              </a:rPr>
              <a:t>.............</a:t>
            </a:r>
            <a:endParaRPr sz="882">
              <a:latin typeface="Calibri"/>
              <a:cs typeface="Calibri"/>
            </a:endParaRPr>
          </a:p>
          <a:p>
            <a:pPr marL="305937">
              <a:spcBef>
                <a:spcPts val="295"/>
              </a:spcBef>
            </a:pPr>
            <a:r>
              <a:rPr sz="882" spc="4" dirty="0">
                <a:latin typeface="Calibri"/>
                <a:cs typeface="Calibri"/>
              </a:rPr>
              <a:t>Wed </a:t>
            </a:r>
            <a:r>
              <a:rPr sz="882" dirty="0">
                <a:latin typeface="Calibri"/>
                <a:cs typeface="Calibri"/>
              </a:rPr>
              <a:t>May </a:t>
            </a:r>
            <a:r>
              <a:rPr sz="882" spc="18" dirty="0">
                <a:latin typeface="Calibri"/>
                <a:cs typeface="Calibri"/>
              </a:rPr>
              <a:t>17 </a:t>
            </a:r>
            <a:r>
              <a:rPr sz="882" spc="4" dirty="0">
                <a:latin typeface="Calibri"/>
                <a:cs typeface="Calibri"/>
              </a:rPr>
              <a:t>10:37:46 </a:t>
            </a:r>
            <a:r>
              <a:rPr sz="882" spc="31" dirty="0">
                <a:latin typeface="Calibri"/>
                <a:cs typeface="Calibri"/>
              </a:rPr>
              <a:t>EDT </a:t>
            </a:r>
            <a:r>
              <a:rPr sz="882" spc="-4" dirty="0">
                <a:latin typeface="Calibri"/>
                <a:cs typeface="Calibri"/>
              </a:rPr>
              <a:t>2017,</a:t>
            </a:r>
            <a:r>
              <a:rPr sz="882" spc="26" dirty="0">
                <a:latin typeface="Calibri"/>
                <a:cs typeface="Calibri"/>
              </a:rPr>
              <a:t> </a:t>
            </a:r>
            <a:r>
              <a:rPr sz="882" spc="-9" dirty="0">
                <a:latin typeface="Calibri"/>
                <a:cs typeface="Calibri"/>
              </a:rPr>
              <a:t>data00003b.tar</a:t>
            </a:r>
            <a:endParaRPr sz="882">
              <a:latin typeface="Calibri"/>
              <a:cs typeface="Calibri"/>
            </a:endParaRPr>
          </a:p>
          <a:p>
            <a:pPr marL="305937">
              <a:spcBef>
                <a:spcPts val="322"/>
              </a:spcBef>
            </a:pPr>
            <a:r>
              <a:rPr sz="882" spc="4" dirty="0">
                <a:latin typeface="Calibri"/>
                <a:cs typeface="Calibri"/>
              </a:rPr>
              <a:t>Wed </a:t>
            </a:r>
            <a:r>
              <a:rPr sz="882" dirty="0">
                <a:latin typeface="Calibri"/>
                <a:cs typeface="Calibri"/>
              </a:rPr>
              <a:t>May </a:t>
            </a:r>
            <a:r>
              <a:rPr sz="882" spc="18" dirty="0">
                <a:latin typeface="Calibri"/>
                <a:cs typeface="Calibri"/>
              </a:rPr>
              <a:t>17 </a:t>
            </a:r>
            <a:r>
              <a:rPr sz="882" spc="4" dirty="0">
                <a:latin typeface="Calibri"/>
                <a:cs typeface="Calibri"/>
              </a:rPr>
              <a:t>10:37:45 </a:t>
            </a:r>
            <a:r>
              <a:rPr sz="882" spc="31" dirty="0">
                <a:latin typeface="Calibri"/>
                <a:cs typeface="Calibri"/>
              </a:rPr>
              <a:t>EDT </a:t>
            </a:r>
            <a:r>
              <a:rPr sz="882" spc="-4" dirty="0">
                <a:latin typeface="Calibri"/>
                <a:cs typeface="Calibri"/>
              </a:rPr>
              <a:t>2017,</a:t>
            </a:r>
            <a:r>
              <a:rPr sz="882" spc="26" dirty="0">
                <a:latin typeface="Calibri"/>
                <a:cs typeface="Calibri"/>
              </a:rPr>
              <a:t> </a:t>
            </a:r>
            <a:r>
              <a:rPr sz="882" spc="-9" dirty="0">
                <a:latin typeface="Calibri"/>
                <a:cs typeface="Calibri"/>
              </a:rPr>
              <a:t>data00004b.tar</a:t>
            </a:r>
            <a:endParaRPr sz="882">
              <a:latin typeface="Calibri"/>
              <a:cs typeface="Calibri"/>
            </a:endParaRPr>
          </a:p>
          <a:p>
            <a:pPr marL="277921">
              <a:spcBef>
                <a:spcPts val="296"/>
              </a:spcBef>
            </a:pPr>
            <a:r>
              <a:rPr sz="882" spc="13" dirty="0">
                <a:latin typeface="Calibri"/>
                <a:cs typeface="Calibri"/>
              </a:rPr>
              <a:t>Mon Jul </a:t>
            </a:r>
            <a:r>
              <a:rPr sz="882" spc="18" dirty="0">
                <a:latin typeface="Calibri"/>
                <a:cs typeface="Calibri"/>
              </a:rPr>
              <a:t>17 </a:t>
            </a:r>
            <a:r>
              <a:rPr sz="882" spc="4" dirty="0">
                <a:latin typeface="Calibri"/>
                <a:cs typeface="Calibri"/>
              </a:rPr>
              <a:t>11:11:28 </a:t>
            </a:r>
            <a:r>
              <a:rPr sz="882" spc="31" dirty="0">
                <a:latin typeface="Calibri"/>
                <a:cs typeface="Calibri"/>
              </a:rPr>
              <a:t>EDT </a:t>
            </a:r>
            <a:r>
              <a:rPr sz="882" spc="-4" dirty="0">
                <a:latin typeface="Calibri"/>
                <a:cs typeface="Calibri"/>
              </a:rPr>
              <a:t>2017,</a:t>
            </a:r>
            <a:r>
              <a:rPr sz="882" spc="13" dirty="0">
                <a:latin typeface="Calibri"/>
                <a:cs typeface="Calibri"/>
              </a:rPr>
              <a:t> </a:t>
            </a:r>
            <a:r>
              <a:rPr sz="882" spc="-9" dirty="0">
                <a:latin typeface="Calibri"/>
                <a:cs typeface="Calibri"/>
              </a:rPr>
              <a:t>journal.log</a:t>
            </a:r>
            <a:endParaRPr sz="882">
              <a:latin typeface="Calibri"/>
              <a:cs typeface="Calibri"/>
            </a:endParaRPr>
          </a:p>
          <a:p>
            <a:pPr marL="305937">
              <a:spcBef>
                <a:spcPts val="322"/>
              </a:spcBef>
            </a:pPr>
            <a:r>
              <a:rPr sz="882" spc="-18" dirty="0">
                <a:latin typeface="Calibri"/>
                <a:cs typeface="Calibri"/>
              </a:rPr>
              <a:t>Fri </a:t>
            </a:r>
            <a:r>
              <a:rPr sz="882" spc="9" dirty="0">
                <a:latin typeface="Calibri"/>
                <a:cs typeface="Calibri"/>
              </a:rPr>
              <a:t>Oct </a:t>
            </a:r>
            <a:r>
              <a:rPr sz="882" spc="18" dirty="0">
                <a:latin typeface="Calibri"/>
                <a:cs typeface="Calibri"/>
              </a:rPr>
              <a:t>14 </a:t>
            </a:r>
            <a:r>
              <a:rPr sz="882" spc="4" dirty="0">
                <a:latin typeface="Calibri"/>
                <a:cs typeface="Calibri"/>
              </a:rPr>
              <a:t>12:19:24 </a:t>
            </a:r>
            <a:r>
              <a:rPr sz="882" spc="31" dirty="0">
                <a:latin typeface="Calibri"/>
                <a:cs typeface="Calibri"/>
              </a:rPr>
              <a:t>EDT </a:t>
            </a:r>
            <a:r>
              <a:rPr sz="882" spc="-4" dirty="0">
                <a:latin typeface="Calibri"/>
                <a:cs typeface="Calibri"/>
              </a:rPr>
              <a:t>2016,</a:t>
            </a:r>
            <a:r>
              <a:rPr sz="882" spc="44" dirty="0">
                <a:latin typeface="Calibri"/>
                <a:cs typeface="Calibri"/>
              </a:rPr>
              <a:t> </a:t>
            </a:r>
            <a:r>
              <a:rPr sz="882" spc="-4" dirty="0">
                <a:latin typeface="Calibri"/>
                <a:cs typeface="Calibri"/>
              </a:rPr>
              <a:t>repo.lock</a:t>
            </a:r>
            <a:endParaRPr sz="882">
              <a:latin typeface="Calibri"/>
              <a:cs typeface="Calibri"/>
            </a:endParaRPr>
          </a:p>
          <a:p>
            <a:pPr marL="194432">
              <a:spcBef>
                <a:spcPts val="296"/>
              </a:spcBef>
            </a:pPr>
            <a:r>
              <a:rPr sz="882" spc="-9" dirty="0">
                <a:solidFill>
                  <a:srgbClr val="FF0000"/>
                </a:solidFill>
                <a:latin typeface="Calibri"/>
                <a:cs typeface="Calibri"/>
              </a:rPr>
              <a:t>size </a:t>
            </a:r>
            <a:r>
              <a:rPr sz="882" spc="-18" dirty="0">
                <a:solidFill>
                  <a:srgbClr val="FF0000"/>
                </a:solidFill>
                <a:latin typeface="Calibri"/>
                <a:cs typeface="Calibri"/>
              </a:rPr>
              <a:t>6.4 </a:t>
            </a:r>
            <a:r>
              <a:rPr sz="882" spc="18" dirty="0">
                <a:solidFill>
                  <a:srgbClr val="FF0000"/>
                </a:solidFill>
                <a:latin typeface="Calibri"/>
                <a:cs typeface="Calibri"/>
              </a:rPr>
              <a:t>GB </a:t>
            </a:r>
            <a:r>
              <a:rPr sz="882" spc="13" dirty="0">
                <a:latin typeface="Calibri"/>
                <a:cs typeface="Calibri"/>
              </a:rPr>
              <a:t>(6385295920</a:t>
            </a:r>
            <a:r>
              <a:rPr sz="882" spc="71" dirty="0">
                <a:latin typeface="Calibri"/>
                <a:cs typeface="Calibri"/>
              </a:rPr>
              <a:t> </a:t>
            </a:r>
            <a:r>
              <a:rPr sz="882" spc="-4" dirty="0">
                <a:latin typeface="Calibri"/>
                <a:cs typeface="Calibri"/>
              </a:rPr>
              <a:t>bytes)</a:t>
            </a:r>
            <a:endParaRPr sz="882">
              <a:latin typeface="Calibri"/>
              <a:cs typeface="Calibri"/>
            </a:endParaRPr>
          </a:p>
          <a:p>
            <a:pPr marL="82928" marR="526705" indent="111504">
              <a:lnSpc>
                <a:spcPct val="82900"/>
              </a:lnSpc>
              <a:spcBef>
                <a:spcPts val="507"/>
              </a:spcBef>
            </a:pPr>
            <a:r>
              <a:rPr sz="882" spc="4" dirty="0">
                <a:latin typeface="Calibri"/>
                <a:cs typeface="Calibri"/>
              </a:rPr>
              <a:t>removed </a:t>
            </a:r>
            <a:r>
              <a:rPr sz="882" spc="-22" dirty="0">
                <a:latin typeface="Calibri"/>
                <a:cs typeface="Calibri"/>
              </a:rPr>
              <a:t>files </a:t>
            </a:r>
            <a:r>
              <a:rPr sz="882" spc="-13" dirty="0">
                <a:latin typeface="Calibri"/>
                <a:cs typeface="Calibri"/>
              </a:rPr>
              <a:t>[data00057a.tar, data00065a.tar, data00020b.tar,  data00018b.tar, data00050b.tar, data00073a.tar, data00058a.tar,  data00069a.tar, data00060a.tar, data00063a.tar, data00074a.tar,  data00066a.tar, data00055a.tar, data00062a.tar, data00036b.tar,  data00070a.tar, data00068a.tar, data00072a.tar, data00067a.tar,  data00049b.tar, data00061a.tar, data00056a.tar, data00064a.tar,  </a:t>
            </a:r>
            <a:r>
              <a:rPr sz="882" spc="-9" dirty="0">
                <a:latin typeface="Calibri"/>
                <a:cs typeface="Calibri"/>
              </a:rPr>
              <a:t>data00059a.tar]</a:t>
            </a:r>
            <a:endParaRPr sz="882">
              <a:latin typeface="Calibri"/>
              <a:cs typeface="Calibri"/>
            </a:endParaRPr>
          </a:p>
          <a:p>
            <a:pPr marL="82928" marR="558083" indent="111504">
              <a:lnSpc>
                <a:spcPct val="82800"/>
              </a:lnSpc>
              <a:spcBef>
                <a:spcPts val="476"/>
              </a:spcBef>
            </a:pPr>
            <a:r>
              <a:rPr sz="882" spc="9" dirty="0">
                <a:latin typeface="Calibri"/>
                <a:cs typeface="Calibri"/>
              </a:rPr>
              <a:t>added </a:t>
            </a:r>
            <a:r>
              <a:rPr sz="882" spc="-22" dirty="0">
                <a:latin typeface="Calibri"/>
                <a:cs typeface="Calibri"/>
              </a:rPr>
              <a:t>files </a:t>
            </a:r>
            <a:r>
              <a:rPr sz="882" spc="-13" dirty="0">
                <a:latin typeface="Calibri"/>
                <a:cs typeface="Calibri"/>
              </a:rPr>
              <a:t>[data00050c.tar, data00065b.tar, data00073b.tar,  data00056b.tar, data00072b.tar, data00066b.tar, data00069b.tar,  data00063b.tar, data00018c.tar, data00058b.tar, data00060b.tar,  data00074b.tar, data00020c.tar, data00059b.tar, data00070b.tar,  data00062b.tar, data00061b.tar, data00036c.tar, data00075a.tar,  data00057b.tar,</a:t>
            </a:r>
            <a:r>
              <a:rPr sz="882" spc="9" dirty="0">
                <a:latin typeface="Calibri"/>
                <a:cs typeface="Calibri"/>
              </a:rPr>
              <a:t> </a:t>
            </a:r>
            <a:r>
              <a:rPr sz="882" spc="-9" dirty="0">
                <a:latin typeface="Calibri"/>
                <a:cs typeface="Calibri"/>
              </a:rPr>
              <a:t>data00049c.tar]</a:t>
            </a:r>
            <a:endParaRPr sz="882">
              <a:latin typeface="Calibri"/>
              <a:cs typeface="Calibri"/>
            </a:endParaRPr>
          </a:p>
          <a:p>
            <a:pPr marL="82928">
              <a:spcBef>
                <a:spcPts val="326"/>
              </a:spcBef>
            </a:pPr>
            <a:r>
              <a:rPr sz="882" spc="13" dirty="0">
                <a:solidFill>
                  <a:srgbClr val="FF0000"/>
                </a:solidFill>
                <a:latin typeface="Calibri"/>
                <a:cs typeface="Calibri"/>
              </a:rPr>
              <a:t>Compaction </a:t>
            </a:r>
            <a:r>
              <a:rPr sz="882" spc="4" dirty="0">
                <a:solidFill>
                  <a:srgbClr val="FF0000"/>
                </a:solidFill>
                <a:latin typeface="Calibri"/>
                <a:cs typeface="Calibri"/>
              </a:rPr>
              <a:t>succeeded </a:t>
            </a:r>
            <a:r>
              <a:rPr sz="882" spc="-4" dirty="0">
                <a:solidFill>
                  <a:srgbClr val="FF0000"/>
                </a:solidFill>
                <a:latin typeface="Calibri"/>
                <a:cs typeface="Calibri"/>
              </a:rPr>
              <a:t>in 21.76 </a:t>
            </a:r>
            <a:r>
              <a:rPr sz="882" spc="-13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882" spc="7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882" spc="-9" dirty="0">
                <a:solidFill>
                  <a:srgbClr val="FF0000"/>
                </a:solidFill>
                <a:latin typeface="Calibri"/>
                <a:cs typeface="Calibri"/>
              </a:rPr>
              <a:t>(21s).</a:t>
            </a:r>
            <a:endParaRPr sz="882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3695700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71" dirty="0"/>
              <a:t>Debugging </a:t>
            </a:r>
            <a:r>
              <a:rPr spc="13" dirty="0"/>
              <a:t>Offline</a:t>
            </a:r>
            <a:r>
              <a:rPr spc="-53" dirty="0"/>
              <a:t> </a:t>
            </a:r>
            <a:r>
              <a:rPr spc="62" dirty="0"/>
              <a:t>Compaction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258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0846" y="1827925"/>
            <a:ext cx="6762190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32272" algn="l"/>
              </a:tabLst>
            </a:pPr>
            <a:r>
              <a:rPr sz="1147" spc="-44" dirty="0">
                <a:solidFill>
                  <a:srgbClr val="7F7F7F"/>
                </a:solidFill>
                <a:latin typeface="Calibri"/>
                <a:cs typeface="Calibri"/>
              </a:rPr>
              <a:t>1.	</a:t>
            </a:r>
            <a:r>
              <a:rPr sz="1677" spc="-26" dirty="0">
                <a:latin typeface="Calibri"/>
                <a:cs typeface="Calibri"/>
              </a:rPr>
              <a:t>Create </a:t>
            </a:r>
            <a:r>
              <a:rPr sz="1677" spc="-31" dirty="0">
                <a:latin typeface="Calibri"/>
                <a:cs typeface="Calibri"/>
              </a:rPr>
              <a:t>a </a:t>
            </a:r>
            <a:r>
              <a:rPr sz="1677" spc="-53" dirty="0">
                <a:latin typeface="Calibri"/>
                <a:cs typeface="Calibri"/>
              </a:rPr>
              <a:t>file</a:t>
            </a:r>
            <a:r>
              <a:rPr sz="1677" spc="84" dirty="0">
                <a:latin typeface="Calibri"/>
                <a:cs typeface="Calibri"/>
              </a:rPr>
              <a:t> </a:t>
            </a:r>
            <a:r>
              <a:rPr sz="1677" dirty="0">
                <a:latin typeface="Calibri"/>
                <a:cs typeface="Calibri"/>
              </a:rPr>
              <a:t>logback-compaction.xml </a:t>
            </a:r>
            <a:r>
              <a:rPr sz="1677" spc="-13" dirty="0">
                <a:latin typeface="Calibri"/>
                <a:cs typeface="Calibri"/>
              </a:rPr>
              <a:t>(in </a:t>
            </a:r>
            <a:r>
              <a:rPr sz="1677" spc="-40" dirty="0">
                <a:latin typeface="Calibri"/>
                <a:cs typeface="Calibri"/>
              </a:rPr>
              <a:t>the </a:t>
            </a:r>
            <a:r>
              <a:rPr sz="1677" spc="-9" dirty="0">
                <a:latin typeface="Calibri"/>
                <a:cs typeface="Calibri"/>
              </a:rPr>
              <a:t>same </a:t>
            </a:r>
            <a:r>
              <a:rPr sz="1677" spc="-35" dirty="0">
                <a:latin typeface="Calibri"/>
                <a:cs typeface="Calibri"/>
              </a:rPr>
              <a:t>folder </a:t>
            </a:r>
            <a:r>
              <a:rPr sz="1677" spc="-31" dirty="0">
                <a:latin typeface="Calibri"/>
                <a:cs typeface="Calibri"/>
              </a:rPr>
              <a:t>as </a:t>
            </a:r>
            <a:r>
              <a:rPr sz="1677" spc="-40" dirty="0">
                <a:latin typeface="Calibri"/>
                <a:cs typeface="Calibri"/>
              </a:rPr>
              <a:t>the </a:t>
            </a:r>
            <a:r>
              <a:rPr sz="1677" spc="-4" dirty="0">
                <a:latin typeface="Calibri"/>
                <a:cs typeface="Calibri"/>
              </a:rPr>
              <a:t>oak-run </a:t>
            </a:r>
            <a:r>
              <a:rPr sz="1677" spc="-40" dirty="0">
                <a:latin typeface="Calibri"/>
                <a:cs typeface="Calibri"/>
              </a:rPr>
              <a:t>jar)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1292" y="4713239"/>
            <a:ext cx="4914900" cy="52427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1990"/>
              </a:lnSpc>
              <a:spcBef>
                <a:spcPts val="88"/>
              </a:spcBef>
              <a:tabLst>
                <a:tab pos="332272" algn="l"/>
              </a:tabLst>
            </a:pPr>
            <a:r>
              <a:rPr sz="1147" spc="-44" dirty="0">
                <a:solidFill>
                  <a:srgbClr val="7F7F7F"/>
                </a:solidFill>
                <a:latin typeface="Calibri"/>
                <a:cs typeface="Calibri"/>
              </a:rPr>
              <a:t>2.	</a:t>
            </a:r>
            <a:r>
              <a:rPr sz="1677" spc="22" dirty="0">
                <a:latin typeface="Calibri"/>
                <a:cs typeface="Calibri"/>
              </a:rPr>
              <a:t>Add </a:t>
            </a:r>
            <a:r>
              <a:rPr sz="1677" spc="-35" dirty="0">
                <a:latin typeface="Calibri"/>
                <a:cs typeface="Calibri"/>
              </a:rPr>
              <a:t>to </a:t>
            </a:r>
            <a:r>
              <a:rPr sz="1677" spc="-40" dirty="0">
                <a:latin typeface="Calibri"/>
                <a:cs typeface="Calibri"/>
              </a:rPr>
              <a:t>the </a:t>
            </a:r>
            <a:r>
              <a:rPr sz="1677" dirty="0">
                <a:latin typeface="Calibri"/>
                <a:cs typeface="Calibri"/>
              </a:rPr>
              <a:t>compact</a:t>
            </a:r>
            <a:r>
              <a:rPr sz="1677" spc="124" dirty="0">
                <a:latin typeface="Calibri"/>
                <a:cs typeface="Calibri"/>
              </a:rPr>
              <a:t> </a:t>
            </a:r>
            <a:r>
              <a:rPr sz="1677" spc="4" dirty="0">
                <a:latin typeface="Calibri"/>
                <a:cs typeface="Calibri"/>
              </a:rPr>
              <a:t>command:</a:t>
            </a:r>
            <a:endParaRPr sz="1677">
              <a:latin typeface="Calibri"/>
              <a:cs typeface="Calibri"/>
            </a:endParaRPr>
          </a:p>
          <a:p>
            <a:pPr marL="332272">
              <a:lnSpc>
                <a:spcPts val="1990"/>
              </a:lnSpc>
            </a:pPr>
            <a:r>
              <a:rPr sz="1677" spc="-9" dirty="0">
                <a:latin typeface="Calibri"/>
                <a:cs typeface="Calibri"/>
              </a:rPr>
              <a:t>-Dlogback.configurationFile=logback-compaction.xml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8500" y="2181982"/>
            <a:ext cx="7696760" cy="2294768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4007" rIns="0" bIns="0" rtlCol="0">
            <a:spAutoFit/>
          </a:bodyPr>
          <a:lstStyle/>
          <a:p>
            <a:pPr marL="63877">
              <a:spcBef>
                <a:spcPts val="110"/>
              </a:spcBef>
            </a:pPr>
            <a:r>
              <a:rPr sz="1235" dirty="0">
                <a:latin typeface="Calibri"/>
                <a:cs typeface="Calibri"/>
              </a:rPr>
              <a:t>&lt;configuration&gt;</a:t>
            </a:r>
            <a:endParaRPr sz="1235">
              <a:latin typeface="Calibri"/>
              <a:cs typeface="Calibri"/>
            </a:endParaRPr>
          </a:p>
          <a:p>
            <a:pPr marL="177623">
              <a:spcBef>
                <a:spcPts val="18"/>
              </a:spcBef>
            </a:pPr>
            <a:r>
              <a:rPr sz="1235" spc="4" dirty="0">
                <a:latin typeface="Calibri"/>
                <a:cs typeface="Calibri"/>
              </a:rPr>
              <a:t>&lt;appender name="STDERR"</a:t>
            </a:r>
            <a:r>
              <a:rPr sz="1235" spc="18" dirty="0">
                <a:latin typeface="Calibri"/>
                <a:cs typeface="Calibri"/>
              </a:rPr>
              <a:t> </a:t>
            </a:r>
            <a:r>
              <a:rPr sz="1235" spc="-4" dirty="0">
                <a:latin typeface="Calibri"/>
                <a:cs typeface="Calibri"/>
              </a:rPr>
              <a:t>class="ch.qos.logback.core.ConsoleAppender"&gt;</a:t>
            </a:r>
            <a:endParaRPr sz="1235">
              <a:latin typeface="Calibri"/>
              <a:cs typeface="Calibri"/>
            </a:endParaRPr>
          </a:p>
          <a:p>
            <a:pPr marL="291368">
              <a:spcBef>
                <a:spcPts val="49"/>
              </a:spcBef>
            </a:pPr>
            <a:r>
              <a:rPr sz="1235" spc="-13" dirty="0">
                <a:latin typeface="Calibri"/>
                <a:cs typeface="Calibri"/>
              </a:rPr>
              <a:t>&lt;target&gt;System.err&lt;/target&gt;</a:t>
            </a:r>
            <a:endParaRPr sz="1235">
              <a:latin typeface="Calibri"/>
              <a:cs typeface="Calibri"/>
            </a:endParaRPr>
          </a:p>
          <a:p>
            <a:pPr marL="405114">
              <a:spcBef>
                <a:spcPts val="49"/>
              </a:spcBef>
            </a:pPr>
            <a:r>
              <a:rPr sz="1235" spc="18" dirty="0">
                <a:latin typeface="Calibri"/>
                <a:cs typeface="Calibri"/>
              </a:rPr>
              <a:t>&lt;encoder&gt;</a:t>
            </a:r>
            <a:endParaRPr sz="1235">
              <a:latin typeface="Calibri"/>
              <a:cs typeface="Calibri"/>
            </a:endParaRPr>
          </a:p>
          <a:p>
            <a:pPr marL="518860">
              <a:spcBef>
                <a:spcPts val="18"/>
              </a:spcBef>
            </a:pPr>
            <a:r>
              <a:rPr sz="1235" spc="4" dirty="0">
                <a:latin typeface="Calibri"/>
                <a:cs typeface="Calibri"/>
              </a:rPr>
              <a:t>&lt;pattern&gt;%d{HH:mm:ss.SSS} </a:t>
            </a:r>
            <a:r>
              <a:rPr sz="1235" spc="-4" dirty="0">
                <a:latin typeface="Calibri"/>
                <a:cs typeface="Calibri"/>
              </a:rPr>
              <a:t>[%thread] </a:t>
            </a:r>
            <a:r>
              <a:rPr sz="1235" spc="18" dirty="0">
                <a:latin typeface="Calibri"/>
                <a:cs typeface="Calibri"/>
              </a:rPr>
              <a:t>%-5level </a:t>
            </a:r>
            <a:r>
              <a:rPr sz="1235" spc="26" dirty="0">
                <a:latin typeface="Calibri"/>
                <a:cs typeface="Calibri"/>
              </a:rPr>
              <a:t>%logger{36} </a:t>
            </a:r>
            <a:r>
              <a:rPr sz="1235" spc="44" dirty="0">
                <a:latin typeface="Calibri"/>
                <a:cs typeface="Calibri"/>
              </a:rPr>
              <a:t>- </a:t>
            </a:r>
            <a:r>
              <a:rPr sz="1235" spc="13" dirty="0">
                <a:latin typeface="Calibri"/>
                <a:cs typeface="Calibri"/>
              </a:rPr>
              <a:t>%msg%n&lt;/pattern&gt;</a:t>
            </a:r>
            <a:endParaRPr sz="1235">
              <a:latin typeface="Calibri"/>
              <a:cs typeface="Calibri"/>
            </a:endParaRPr>
          </a:p>
          <a:p>
            <a:pPr marL="405114">
              <a:spcBef>
                <a:spcPts val="49"/>
              </a:spcBef>
            </a:pPr>
            <a:r>
              <a:rPr sz="1235" spc="13" dirty="0">
                <a:latin typeface="Calibri"/>
                <a:cs typeface="Calibri"/>
              </a:rPr>
              <a:t>&lt;/encoder&gt;</a:t>
            </a:r>
            <a:endParaRPr sz="1235">
              <a:latin typeface="Calibri"/>
              <a:cs typeface="Calibri"/>
            </a:endParaRPr>
          </a:p>
          <a:p>
            <a:pPr marL="177623">
              <a:spcBef>
                <a:spcPts val="18"/>
              </a:spcBef>
            </a:pPr>
            <a:r>
              <a:rPr sz="1235" spc="9" dirty="0">
                <a:latin typeface="Calibri"/>
                <a:cs typeface="Calibri"/>
              </a:rPr>
              <a:t>&lt;/appender&gt;</a:t>
            </a:r>
            <a:endParaRPr sz="1235">
              <a:latin typeface="Calibri"/>
              <a:cs typeface="Calibri"/>
            </a:endParaRPr>
          </a:p>
          <a:p>
            <a:pPr marL="177623">
              <a:spcBef>
                <a:spcPts val="49"/>
              </a:spcBef>
            </a:pPr>
            <a:r>
              <a:rPr sz="1235" spc="18" dirty="0">
                <a:latin typeface="Calibri"/>
                <a:cs typeface="Calibri"/>
              </a:rPr>
              <a:t>&lt;logger </a:t>
            </a:r>
            <a:r>
              <a:rPr sz="1235" spc="-13" dirty="0">
                <a:latin typeface="Calibri"/>
                <a:cs typeface="Calibri"/>
              </a:rPr>
              <a:t>name="org.apache.jackrabbit.oak.plugins.segment.Compactor"</a:t>
            </a:r>
            <a:r>
              <a:rPr sz="1235" spc="4" dirty="0">
                <a:latin typeface="Calibri"/>
                <a:cs typeface="Calibri"/>
              </a:rPr>
              <a:t> </a:t>
            </a:r>
            <a:r>
              <a:rPr sz="1235" spc="-9" dirty="0">
                <a:latin typeface="Calibri"/>
                <a:cs typeface="Calibri"/>
              </a:rPr>
              <a:t>level="INFO"/&gt;</a:t>
            </a:r>
            <a:endParaRPr sz="1235">
              <a:latin typeface="Calibri"/>
              <a:cs typeface="Calibri"/>
            </a:endParaRPr>
          </a:p>
          <a:p>
            <a:pPr marL="177623">
              <a:spcBef>
                <a:spcPts val="49"/>
              </a:spcBef>
            </a:pPr>
            <a:r>
              <a:rPr sz="1235" spc="4" dirty="0">
                <a:latin typeface="Calibri"/>
                <a:cs typeface="Calibri"/>
              </a:rPr>
              <a:t>&lt;root</a:t>
            </a:r>
            <a:r>
              <a:rPr sz="1235" spc="13" dirty="0">
                <a:latin typeface="Calibri"/>
                <a:cs typeface="Calibri"/>
              </a:rPr>
              <a:t> </a:t>
            </a:r>
            <a:r>
              <a:rPr sz="1235" spc="-13" dirty="0">
                <a:latin typeface="Calibri"/>
                <a:cs typeface="Calibri"/>
              </a:rPr>
              <a:t>level="warn"&gt;</a:t>
            </a:r>
            <a:endParaRPr sz="1235">
              <a:latin typeface="Calibri"/>
              <a:cs typeface="Calibri"/>
            </a:endParaRPr>
          </a:p>
          <a:p>
            <a:pPr marL="291368">
              <a:spcBef>
                <a:spcPts val="18"/>
              </a:spcBef>
            </a:pPr>
            <a:r>
              <a:rPr sz="1235" spc="-4" dirty="0">
                <a:latin typeface="Calibri"/>
                <a:cs typeface="Calibri"/>
              </a:rPr>
              <a:t>&lt;appender-ref </a:t>
            </a:r>
            <a:r>
              <a:rPr sz="1235" spc="-9" dirty="0">
                <a:latin typeface="Calibri"/>
                <a:cs typeface="Calibri"/>
              </a:rPr>
              <a:t>ref="STDERR"</a:t>
            </a:r>
            <a:r>
              <a:rPr sz="1235" spc="35" dirty="0">
                <a:latin typeface="Calibri"/>
                <a:cs typeface="Calibri"/>
              </a:rPr>
              <a:t> </a:t>
            </a:r>
            <a:r>
              <a:rPr sz="1235" spc="18" dirty="0">
                <a:latin typeface="Calibri"/>
                <a:cs typeface="Calibri"/>
              </a:rPr>
              <a:t>/&gt;</a:t>
            </a:r>
            <a:endParaRPr sz="1235">
              <a:latin typeface="Calibri"/>
              <a:cs typeface="Calibri"/>
            </a:endParaRPr>
          </a:p>
          <a:p>
            <a:pPr marL="215725">
              <a:spcBef>
                <a:spcPts val="49"/>
              </a:spcBef>
            </a:pPr>
            <a:r>
              <a:rPr sz="1235" spc="9" dirty="0">
                <a:latin typeface="Calibri"/>
                <a:cs typeface="Calibri"/>
              </a:rPr>
              <a:t>&lt;/root&gt;</a:t>
            </a:r>
            <a:endParaRPr sz="1235">
              <a:latin typeface="Calibri"/>
              <a:cs typeface="Calibri"/>
            </a:endParaRPr>
          </a:p>
          <a:p>
            <a:pPr marL="63877">
              <a:spcBef>
                <a:spcPts val="18"/>
              </a:spcBef>
            </a:pPr>
            <a:r>
              <a:rPr sz="1235" spc="-4" dirty="0">
                <a:latin typeface="Calibri"/>
                <a:cs typeface="Calibri"/>
              </a:rPr>
              <a:t>&lt;/configuration&gt;</a:t>
            </a:r>
            <a:endParaRPr sz="123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3761815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Tar </a:t>
            </a:r>
            <a:r>
              <a:rPr spc="35" dirty="0"/>
              <a:t>Storage </a:t>
            </a:r>
            <a:r>
              <a:rPr spc="13" dirty="0"/>
              <a:t>Offline</a:t>
            </a:r>
            <a:r>
              <a:rPr spc="-31" dirty="0"/>
              <a:t> </a:t>
            </a:r>
            <a:r>
              <a:rPr spc="62" dirty="0"/>
              <a:t>Compaction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4844303" cy="1946611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44" dirty="0">
                <a:latin typeface="Calibri"/>
                <a:cs typeface="Calibri"/>
              </a:rPr>
              <a:t>often </a:t>
            </a:r>
            <a:r>
              <a:rPr sz="1677" spc="13" dirty="0">
                <a:latin typeface="Calibri"/>
                <a:cs typeface="Calibri"/>
              </a:rPr>
              <a:t>do </a:t>
            </a:r>
            <a:r>
              <a:rPr sz="1677" spc="-22" dirty="0">
                <a:latin typeface="Calibri"/>
                <a:cs typeface="Calibri"/>
              </a:rPr>
              <a:t>we </a:t>
            </a:r>
            <a:r>
              <a:rPr sz="1677" spc="-35" dirty="0">
                <a:latin typeface="Calibri"/>
                <a:cs typeface="Calibri"/>
              </a:rPr>
              <a:t>run </a:t>
            </a:r>
            <a:r>
              <a:rPr sz="1677" spc="-49" dirty="0">
                <a:latin typeface="Calibri"/>
                <a:cs typeface="Calibri"/>
              </a:rPr>
              <a:t>offline</a:t>
            </a:r>
            <a:r>
              <a:rPr sz="1677" spc="176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compaction?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18" dirty="0">
                <a:latin typeface="Calibri"/>
                <a:cs typeface="Calibri"/>
              </a:rPr>
              <a:t>At </a:t>
            </a:r>
            <a:r>
              <a:rPr sz="1677" spc="-40" dirty="0">
                <a:latin typeface="Calibri"/>
                <a:cs typeface="Calibri"/>
              </a:rPr>
              <a:t>least </a:t>
            </a:r>
            <a:r>
              <a:rPr sz="1677" spc="-26" dirty="0">
                <a:latin typeface="Calibri"/>
                <a:cs typeface="Calibri"/>
              </a:rPr>
              <a:t>every </a:t>
            </a:r>
            <a:r>
              <a:rPr sz="1677" spc="9" dirty="0">
                <a:latin typeface="Calibri"/>
                <a:cs typeface="Calibri"/>
              </a:rPr>
              <a:t>2 </a:t>
            </a:r>
            <a:r>
              <a:rPr sz="1677" spc="-18" dirty="0">
                <a:latin typeface="Calibri"/>
                <a:cs typeface="Calibri"/>
              </a:rPr>
              <a:t>weeks </a:t>
            </a:r>
            <a:r>
              <a:rPr sz="1677" spc="9" dirty="0">
                <a:latin typeface="Calibri"/>
                <a:cs typeface="Calibri"/>
              </a:rPr>
              <a:t>on </a:t>
            </a:r>
            <a:r>
              <a:rPr sz="1677" spc="-31" dirty="0">
                <a:latin typeface="Calibri"/>
                <a:cs typeface="Calibri"/>
              </a:rPr>
              <a:t>a </a:t>
            </a:r>
            <a:r>
              <a:rPr sz="1677" spc="-4" dirty="0">
                <a:latin typeface="Calibri"/>
                <a:cs typeface="Calibri"/>
              </a:rPr>
              <a:t>high </a:t>
            </a:r>
            <a:r>
              <a:rPr sz="1677" spc="-53" dirty="0">
                <a:latin typeface="Calibri"/>
                <a:cs typeface="Calibri"/>
              </a:rPr>
              <a:t>write </a:t>
            </a:r>
            <a:r>
              <a:rPr sz="1677" spc="-35" dirty="0">
                <a:latin typeface="Calibri"/>
                <a:cs typeface="Calibri"/>
              </a:rPr>
              <a:t>activity</a:t>
            </a:r>
            <a:r>
              <a:rPr sz="1677" spc="-13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system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40" dirty="0">
                <a:latin typeface="Calibri"/>
                <a:cs typeface="Calibri"/>
              </a:rPr>
              <a:t>Otherwise,</a:t>
            </a:r>
            <a:r>
              <a:rPr sz="1677" spc="9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monthly</a:t>
            </a:r>
            <a:endParaRPr sz="1677">
              <a:latin typeface="Calibri"/>
              <a:cs typeface="Calibri"/>
            </a:endParaRPr>
          </a:p>
          <a:p>
            <a:pPr marL="196113" indent="-1854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40" dirty="0">
                <a:latin typeface="Calibri"/>
                <a:cs typeface="Calibri"/>
              </a:rPr>
              <a:t>What </a:t>
            </a:r>
            <a:r>
              <a:rPr sz="1677" spc="-13" dirty="0">
                <a:latin typeface="Calibri"/>
                <a:cs typeface="Calibri"/>
              </a:rPr>
              <a:t>happens </a:t>
            </a:r>
            <a:r>
              <a:rPr sz="1677" spc="-88" dirty="0">
                <a:latin typeface="Calibri"/>
                <a:cs typeface="Calibri"/>
              </a:rPr>
              <a:t>if </a:t>
            </a:r>
            <a:r>
              <a:rPr sz="1677" spc="-22" dirty="0">
                <a:latin typeface="Calibri"/>
                <a:cs typeface="Calibri"/>
              </a:rPr>
              <a:t>we </a:t>
            </a:r>
            <a:r>
              <a:rPr sz="1677" spc="-40" dirty="0">
                <a:latin typeface="Calibri"/>
                <a:cs typeface="Calibri"/>
              </a:rPr>
              <a:t>don’t </a:t>
            </a:r>
            <a:r>
              <a:rPr sz="1677" spc="-35" dirty="0">
                <a:latin typeface="Calibri"/>
                <a:cs typeface="Calibri"/>
              </a:rPr>
              <a:t>run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79" dirty="0">
                <a:latin typeface="Calibri"/>
                <a:cs typeface="Calibri"/>
              </a:rPr>
              <a:t>it?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22" dirty="0">
                <a:latin typeface="Calibri"/>
                <a:cs typeface="Calibri"/>
              </a:rPr>
              <a:t>Oak’s performance </a:t>
            </a:r>
            <a:r>
              <a:rPr sz="1677" spc="-26" dirty="0">
                <a:latin typeface="Calibri"/>
                <a:cs typeface="Calibri"/>
              </a:rPr>
              <a:t>will</a:t>
            </a:r>
            <a:r>
              <a:rPr sz="1677" spc="93" dirty="0">
                <a:latin typeface="Calibri"/>
                <a:cs typeface="Calibri"/>
              </a:rPr>
              <a:t> </a:t>
            </a:r>
            <a:r>
              <a:rPr sz="1677" spc="-18" dirty="0">
                <a:latin typeface="Calibri"/>
                <a:cs typeface="Calibri"/>
              </a:rPr>
              <a:t>degrade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51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4" dirty="0">
                <a:latin typeface="Calibri"/>
                <a:cs typeface="Calibri"/>
              </a:rPr>
              <a:t>Disk </a:t>
            </a:r>
            <a:r>
              <a:rPr sz="1677" spc="-13" dirty="0">
                <a:latin typeface="Calibri"/>
                <a:cs typeface="Calibri"/>
              </a:rPr>
              <a:t>usage </a:t>
            </a:r>
            <a:r>
              <a:rPr sz="1677" spc="-26" dirty="0">
                <a:latin typeface="Calibri"/>
                <a:cs typeface="Calibri"/>
              </a:rPr>
              <a:t>will </a:t>
            </a:r>
            <a:r>
              <a:rPr sz="1677" spc="9" dirty="0">
                <a:latin typeface="Calibri"/>
                <a:cs typeface="Calibri"/>
              </a:rPr>
              <a:t>max</a:t>
            </a:r>
            <a:r>
              <a:rPr sz="1677" spc="106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out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2456" y="1381125"/>
            <a:ext cx="1899536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259</a:t>
            </a:fld>
            <a:endParaRPr spc="26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A31E-8B31-40F8-9A4F-C2C58596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0624-0616-4412-BBAC-B46565742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42934-40A5-4F7E-A1E9-82C4DF5E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702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707524"/>
            <a:ext cx="4096310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71" dirty="0"/>
              <a:t>Avoiding </a:t>
            </a:r>
            <a:r>
              <a:rPr spc="9" dirty="0"/>
              <a:t>Pitfalls </a:t>
            </a:r>
            <a:r>
              <a:rPr spc="18" dirty="0"/>
              <a:t>– </a:t>
            </a:r>
            <a:r>
              <a:rPr spc="106" dirty="0"/>
              <a:t>Common</a:t>
            </a:r>
            <a:r>
              <a:rPr spc="9" dirty="0"/>
              <a:t> </a:t>
            </a:r>
            <a:r>
              <a:rPr spc="13" dirty="0"/>
              <a:t>Issues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260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094599" y="1754658"/>
            <a:ext cx="6242797" cy="1865050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203958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3397" algn="l"/>
                <a:tab pos="203958" algn="l"/>
              </a:tabLst>
            </a:pPr>
            <a:r>
              <a:rPr sz="1677" spc="-13" dirty="0">
                <a:latin typeface="Calibri"/>
                <a:cs typeface="Calibri"/>
              </a:rPr>
              <a:t>Disable online </a:t>
            </a:r>
            <a:r>
              <a:rPr sz="1677" dirty="0">
                <a:latin typeface="Calibri"/>
                <a:cs typeface="Calibri"/>
              </a:rPr>
              <a:t>compaction </a:t>
            </a:r>
            <a:r>
              <a:rPr sz="1677" spc="9" dirty="0">
                <a:latin typeface="Calibri"/>
                <a:cs typeface="Calibri"/>
              </a:rPr>
              <a:t>on AEM </a:t>
            </a:r>
            <a:r>
              <a:rPr sz="1677" spc="-49" dirty="0">
                <a:latin typeface="Calibri"/>
                <a:cs typeface="Calibri"/>
              </a:rPr>
              <a:t>6.2 </a:t>
            </a:r>
            <a:r>
              <a:rPr sz="1677" spc="-9" dirty="0">
                <a:latin typeface="Calibri"/>
                <a:cs typeface="Calibri"/>
              </a:rPr>
              <a:t>and</a:t>
            </a:r>
            <a:r>
              <a:rPr sz="1677" spc="168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lower</a:t>
            </a:r>
            <a:endParaRPr sz="1677">
              <a:latin typeface="Calibri"/>
              <a:cs typeface="Calibri"/>
            </a:endParaRPr>
          </a:p>
          <a:p>
            <a:pPr marL="203958" indent="-18658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3397" algn="l"/>
                <a:tab pos="203958" algn="l"/>
              </a:tabLst>
            </a:pPr>
            <a:r>
              <a:rPr sz="1677" spc="-18" dirty="0">
                <a:latin typeface="Calibri"/>
                <a:cs typeface="Calibri"/>
              </a:rPr>
              <a:t>Broken </a:t>
            </a:r>
            <a:r>
              <a:rPr sz="1677" spc="-13" dirty="0">
                <a:latin typeface="Calibri"/>
                <a:cs typeface="Calibri"/>
              </a:rPr>
              <a:t>async </a:t>
            </a:r>
            <a:r>
              <a:rPr sz="1677" spc="-9" dirty="0">
                <a:latin typeface="Calibri"/>
                <a:cs typeface="Calibri"/>
              </a:rPr>
              <a:t>indexing </a:t>
            </a:r>
            <a:r>
              <a:rPr sz="1677" spc="-62" dirty="0">
                <a:latin typeface="Calibri"/>
                <a:cs typeface="Calibri"/>
              </a:rPr>
              <a:t>affects</a:t>
            </a:r>
            <a:r>
              <a:rPr sz="1677" spc="110" dirty="0">
                <a:latin typeface="Calibri"/>
                <a:cs typeface="Calibri"/>
              </a:rPr>
              <a:t> </a:t>
            </a:r>
            <a:r>
              <a:rPr sz="1677" dirty="0">
                <a:latin typeface="Calibri"/>
                <a:cs typeface="Calibri"/>
              </a:rPr>
              <a:t>compaction</a:t>
            </a:r>
            <a:endParaRPr sz="1677">
              <a:latin typeface="Calibri"/>
              <a:cs typeface="Calibri"/>
            </a:endParaRPr>
          </a:p>
          <a:p>
            <a:pPr marL="203958" indent="-18658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3397" algn="l"/>
                <a:tab pos="203958" algn="l"/>
              </a:tabLst>
            </a:pPr>
            <a:r>
              <a:rPr sz="1677" spc="18" dirty="0">
                <a:latin typeface="Calibri"/>
                <a:cs typeface="Calibri"/>
              </a:rPr>
              <a:t>Check </a:t>
            </a:r>
            <a:r>
              <a:rPr sz="1677" spc="-53" dirty="0">
                <a:latin typeface="Calibri"/>
                <a:cs typeface="Calibri"/>
              </a:rPr>
              <a:t>that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last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13" dirty="0">
                <a:latin typeface="Calibri"/>
                <a:cs typeface="Calibri"/>
              </a:rPr>
              <a:t>indexed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time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is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recent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to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4" dirty="0">
                <a:latin typeface="Calibri"/>
                <a:cs typeface="Calibri"/>
              </a:rPr>
              <a:t>make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40" dirty="0">
                <a:latin typeface="Calibri"/>
                <a:cs typeface="Calibri"/>
              </a:rPr>
              <a:t>sure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indexing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is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13" dirty="0">
                <a:latin typeface="Calibri"/>
                <a:cs typeface="Calibri"/>
              </a:rPr>
              <a:t>working</a:t>
            </a:r>
            <a:endParaRPr sz="1677">
              <a:latin typeface="Calibri"/>
              <a:cs typeface="Calibri"/>
            </a:endParaRPr>
          </a:p>
          <a:p>
            <a:pPr marL="398389" lvl="1" indent="-194432">
              <a:spcBef>
                <a:spcPts val="547"/>
              </a:spcBef>
              <a:buClr>
                <a:srgbClr val="7F7F7F"/>
              </a:buClr>
              <a:buSzPct val="68750"/>
              <a:buFont typeface="Wingdings"/>
              <a:buChar char=""/>
              <a:tabLst>
                <a:tab pos="398389" algn="l"/>
                <a:tab pos="398951" algn="l"/>
              </a:tabLst>
            </a:pPr>
            <a:r>
              <a:rPr sz="1412" spc="26" dirty="0">
                <a:latin typeface="Calibri"/>
                <a:cs typeface="Calibri"/>
              </a:rPr>
              <a:t>JMX </a:t>
            </a:r>
            <a:r>
              <a:rPr sz="1412" spc="84" dirty="0">
                <a:latin typeface="Calibri"/>
                <a:cs typeface="Calibri"/>
              </a:rPr>
              <a:t>&gt; </a:t>
            </a:r>
            <a:r>
              <a:rPr sz="1412" spc="-35" dirty="0">
                <a:latin typeface="Calibri"/>
                <a:cs typeface="Calibri"/>
              </a:rPr>
              <a:t>IndexStats </a:t>
            </a:r>
            <a:r>
              <a:rPr sz="1412" dirty="0">
                <a:latin typeface="Calibri"/>
                <a:cs typeface="Calibri"/>
              </a:rPr>
              <a:t>– </a:t>
            </a:r>
            <a:r>
              <a:rPr sz="1412" spc="-18" dirty="0">
                <a:latin typeface="Calibri"/>
                <a:cs typeface="Calibri"/>
              </a:rPr>
              <a:t>async </a:t>
            </a:r>
            <a:r>
              <a:rPr sz="1412" spc="84" dirty="0">
                <a:latin typeface="Calibri"/>
                <a:cs typeface="Calibri"/>
              </a:rPr>
              <a:t>&gt;</a:t>
            </a:r>
            <a:r>
              <a:rPr sz="1412" dirty="0">
                <a:latin typeface="Calibri"/>
                <a:cs typeface="Calibri"/>
              </a:rPr>
              <a:t> </a:t>
            </a:r>
            <a:r>
              <a:rPr sz="1412" spc="-18" dirty="0">
                <a:latin typeface="Calibri"/>
                <a:cs typeface="Calibri"/>
              </a:rPr>
              <a:t>LastIndexedTime</a:t>
            </a:r>
            <a:endParaRPr sz="1412">
              <a:latin typeface="Calibri"/>
              <a:cs typeface="Calibri"/>
            </a:endParaRPr>
          </a:p>
          <a:p>
            <a:pPr marL="398389" lvl="1" indent="-194432">
              <a:spcBef>
                <a:spcPts val="485"/>
              </a:spcBef>
              <a:buClr>
                <a:srgbClr val="7F7F7F"/>
              </a:buClr>
              <a:buSzPct val="68750"/>
              <a:buFont typeface="Wingdings"/>
              <a:buChar char=""/>
              <a:tabLst>
                <a:tab pos="398389" algn="l"/>
                <a:tab pos="398951" algn="l"/>
              </a:tabLst>
            </a:pPr>
            <a:r>
              <a:rPr sz="1412" spc="26" dirty="0">
                <a:latin typeface="Calibri"/>
                <a:cs typeface="Calibri"/>
              </a:rPr>
              <a:t>JMX </a:t>
            </a:r>
            <a:r>
              <a:rPr sz="1412" spc="84" dirty="0">
                <a:latin typeface="Calibri"/>
                <a:cs typeface="Calibri"/>
              </a:rPr>
              <a:t>&gt; </a:t>
            </a:r>
            <a:r>
              <a:rPr sz="1412" spc="-35" dirty="0">
                <a:latin typeface="Calibri"/>
                <a:cs typeface="Calibri"/>
              </a:rPr>
              <a:t>IndexStats </a:t>
            </a:r>
            <a:r>
              <a:rPr sz="1412" dirty="0">
                <a:latin typeface="Calibri"/>
                <a:cs typeface="Calibri"/>
              </a:rPr>
              <a:t>– </a:t>
            </a:r>
            <a:r>
              <a:rPr sz="1412" spc="-31" dirty="0">
                <a:latin typeface="Calibri"/>
                <a:cs typeface="Calibri"/>
              </a:rPr>
              <a:t>fulltext-async </a:t>
            </a:r>
            <a:r>
              <a:rPr sz="1412" spc="84" dirty="0">
                <a:latin typeface="Calibri"/>
                <a:cs typeface="Calibri"/>
              </a:rPr>
              <a:t>&gt;</a:t>
            </a:r>
            <a:r>
              <a:rPr sz="1412" spc="18" dirty="0">
                <a:latin typeface="Calibri"/>
                <a:cs typeface="Calibri"/>
              </a:rPr>
              <a:t> </a:t>
            </a:r>
            <a:r>
              <a:rPr sz="1412" spc="-18" dirty="0">
                <a:latin typeface="Calibri"/>
                <a:cs typeface="Calibri"/>
              </a:rPr>
              <a:t>LastIndexedTime</a:t>
            </a:r>
            <a:endParaRPr sz="1412">
              <a:latin typeface="Calibri"/>
              <a:cs typeface="Calibri"/>
            </a:endParaRPr>
          </a:p>
          <a:p>
            <a:pPr marL="204518" indent="-193872">
              <a:spcBef>
                <a:spcPts val="45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4518" algn="l"/>
                <a:tab pos="205079" algn="l"/>
              </a:tabLst>
            </a:pPr>
            <a:r>
              <a:rPr sz="1677" spc="-13" dirty="0">
                <a:latin typeface="Calibri"/>
                <a:cs typeface="Calibri"/>
              </a:rPr>
              <a:t>Make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40" dirty="0">
                <a:latin typeface="Calibri"/>
                <a:cs typeface="Calibri"/>
              </a:rPr>
              <a:t>sure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4" dirty="0">
                <a:latin typeface="Calibri"/>
                <a:cs typeface="Calibri"/>
              </a:rPr>
              <a:t>you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13" dirty="0">
                <a:latin typeface="Calibri"/>
                <a:cs typeface="Calibri"/>
              </a:rPr>
              <a:t>have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62" dirty="0">
                <a:latin typeface="Calibri"/>
                <a:cs typeface="Calibri"/>
              </a:rPr>
              <a:t>at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40" dirty="0">
                <a:latin typeface="Calibri"/>
                <a:cs typeface="Calibri"/>
              </a:rPr>
              <a:t>least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40" dirty="0">
                <a:latin typeface="Calibri"/>
                <a:cs typeface="Calibri"/>
              </a:rPr>
              <a:t>the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size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53" dirty="0">
                <a:latin typeface="Calibri"/>
                <a:cs typeface="Calibri"/>
              </a:rPr>
              <a:t>of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segmentstore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in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62" dirty="0">
                <a:latin typeface="Calibri"/>
                <a:cs typeface="Calibri"/>
              </a:rPr>
              <a:t>free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13" dirty="0">
                <a:latin typeface="Calibri"/>
                <a:cs typeface="Calibri"/>
              </a:rPr>
              <a:t>space</a:t>
            </a:r>
            <a:endParaRPr sz="167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6369984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Tar </a:t>
            </a:r>
            <a:r>
              <a:rPr spc="35" dirty="0"/>
              <a:t>Storage </a:t>
            </a:r>
            <a:r>
              <a:rPr spc="57" dirty="0"/>
              <a:t>Online </a:t>
            </a:r>
            <a:r>
              <a:rPr spc="62" dirty="0"/>
              <a:t>Compaction </a:t>
            </a:r>
            <a:r>
              <a:rPr spc="84" dirty="0"/>
              <a:t>(AEM </a:t>
            </a:r>
            <a:r>
              <a:rPr spc="9" dirty="0"/>
              <a:t>6.3 </a:t>
            </a:r>
            <a:r>
              <a:rPr spc="49" dirty="0"/>
              <a:t>and</a:t>
            </a:r>
            <a:r>
              <a:rPr spc="-79" dirty="0"/>
              <a:t> </a:t>
            </a:r>
            <a:r>
              <a:rPr spc="44" dirty="0"/>
              <a:t>higher)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2390" y="1702120"/>
            <a:ext cx="6155951" cy="3137221"/>
          </a:xfrm>
          <a:prstGeom prst="rect">
            <a:avLst/>
          </a:prstGeom>
        </p:spPr>
        <p:txBody>
          <a:bodyPr vert="horz" wrap="square" lIns="0" tIns="24653" rIns="0" bIns="0" rtlCol="0">
            <a:spAutoFit/>
          </a:bodyPr>
          <a:lstStyle/>
          <a:p>
            <a:pPr marL="203958" indent="-186587">
              <a:spcBef>
                <a:spcPts val="19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03397" algn="l"/>
                <a:tab pos="203958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35" dirty="0">
                <a:latin typeface="Calibri"/>
                <a:cs typeface="Calibri"/>
              </a:rPr>
              <a:t>to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run</a:t>
            </a:r>
            <a:endParaRPr sz="1677">
              <a:latin typeface="Calibri"/>
              <a:cs typeface="Calibri"/>
            </a:endParaRPr>
          </a:p>
          <a:p>
            <a:pPr marL="659501" lvl="1" indent="-321626">
              <a:spcBef>
                <a:spcPts val="106"/>
              </a:spcBef>
              <a:buClr>
                <a:srgbClr val="7F7F7F"/>
              </a:buClr>
              <a:buSzPct val="68421"/>
              <a:buAutoNum type="arabicPeriod"/>
              <a:tabLst>
                <a:tab pos="659501" algn="l"/>
                <a:tab pos="660062" algn="l"/>
              </a:tabLst>
            </a:pPr>
            <a:r>
              <a:rPr sz="1677" spc="-4" dirty="0">
                <a:latin typeface="Calibri"/>
                <a:cs typeface="Calibri"/>
              </a:rPr>
              <a:t>Schedule </a:t>
            </a:r>
            <a:r>
              <a:rPr sz="1677" spc="-35" dirty="0">
                <a:latin typeface="Calibri"/>
                <a:cs typeface="Calibri"/>
              </a:rPr>
              <a:t>task </a:t>
            </a:r>
            <a:r>
              <a:rPr sz="1677" spc="-26" dirty="0">
                <a:latin typeface="Calibri"/>
                <a:cs typeface="Calibri"/>
              </a:rPr>
              <a:t>via </a:t>
            </a:r>
            <a:r>
              <a:rPr sz="1677" spc="18" dirty="0">
                <a:latin typeface="Calibri"/>
                <a:cs typeface="Calibri"/>
              </a:rPr>
              <a:t>Touch</a:t>
            </a:r>
            <a:r>
              <a:rPr sz="1677" spc="137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UI</a:t>
            </a:r>
            <a:endParaRPr sz="1677">
              <a:latin typeface="Calibri"/>
              <a:cs typeface="Calibri"/>
            </a:endParaRPr>
          </a:p>
          <a:p>
            <a:pPr marL="659501" lvl="1" indent="-321626">
              <a:spcBef>
                <a:spcPts val="137"/>
              </a:spcBef>
              <a:buClr>
                <a:srgbClr val="7F7F7F"/>
              </a:buClr>
              <a:buSzPct val="68421"/>
              <a:buAutoNum type="arabicPeriod"/>
              <a:tabLst>
                <a:tab pos="659501" algn="l"/>
                <a:tab pos="660062" algn="l"/>
              </a:tabLst>
            </a:pPr>
            <a:r>
              <a:rPr sz="1677" spc="-18" dirty="0">
                <a:latin typeface="Calibri"/>
                <a:cs typeface="Calibri"/>
              </a:rPr>
              <a:t>Done!</a:t>
            </a:r>
            <a:endParaRPr sz="1677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7F7F7F"/>
              </a:buClr>
              <a:buFont typeface="Calibri"/>
              <a:buAutoNum type="arabicPeriod"/>
            </a:pPr>
            <a:endParaRPr sz="1941">
              <a:latin typeface="Calibri"/>
              <a:cs typeface="Calibri"/>
            </a:endParaRPr>
          </a:p>
          <a:p>
            <a:pPr lvl="1">
              <a:spcBef>
                <a:spcPts val="40"/>
              </a:spcBef>
              <a:buClr>
                <a:srgbClr val="7F7F7F"/>
              </a:buClr>
              <a:buFont typeface="Calibri"/>
              <a:buAutoNum type="arabicPeriod"/>
            </a:pPr>
            <a:endParaRPr sz="1632">
              <a:latin typeface="Calibri"/>
              <a:cs typeface="Calibri"/>
            </a:endParaRPr>
          </a:p>
          <a:p>
            <a:pPr marL="252146" indent="-240939">
              <a:spcBef>
                <a:spcPts val="4"/>
              </a:spcBef>
              <a:buClr>
                <a:srgbClr val="6B737B"/>
              </a:buClr>
              <a:buSzPct val="6842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71" dirty="0">
                <a:latin typeface="Calibri"/>
                <a:cs typeface="Calibri"/>
              </a:rPr>
              <a:t>it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works</a:t>
            </a:r>
            <a:endParaRPr sz="1677">
              <a:latin typeface="Calibri"/>
              <a:cs typeface="Calibri"/>
            </a:endParaRPr>
          </a:p>
          <a:p>
            <a:pPr marL="573211" indent="-241500">
              <a:spcBef>
                <a:spcPts val="18"/>
              </a:spcBef>
              <a:buClr>
                <a:srgbClr val="6B737B"/>
              </a:buClr>
              <a:buSzPct val="68421"/>
              <a:buFont typeface="Wingdings"/>
              <a:buChar char=""/>
              <a:tabLst>
                <a:tab pos="573211" algn="l"/>
                <a:tab pos="573772" algn="l"/>
              </a:tabLst>
            </a:pPr>
            <a:r>
              <a:rPr sz="1677" spc="-4" dirty="0">
                <a:latin typeface="Calibri"/>
                <a:cs typeface="Calibri"/>
              </a:rPr>
              <a:t>Runs </a:t>
            </a:r>
            <a:r>
              <a:rPr sz="1677" spc="-22" dirty="0">
                <a:latin typeface="Calibri"/>
                <a:cs typeface="Calibri"/>
              </a:rPr>
              <a:t>automatically </a:t>
            </a:r>
            <a:r>
              <a:rPr sz="1677" spc="9" dirty="0">
                <a:latin typeface="Calibri"/>
                <a:cs typeface="Calibri"/>
              </a:rPr>
              <a:t>on</a:t>
            </a:r>
            <a:r>
              <a:rPr sz="1677" spc="79" dirty="0">
                <a:latin typeface="Calibri"/>
                <a:cs typeface="Calibri"/>
              </a:rPr>
              <a:t> </a:t>
            </a:r>
            <a:r>
              <a:rPr sz="1677" spc="-13" dirty="0">
                <a:latin typeface="Calibri"/>
                <a:cs typeface="Calibri"/>
              </a:rPr>
              <a:t>schedule</a:t>
            </a:r>
            <a:endParaRPr sz="1677">
              <a:latin typeface="Calibri"/>
              <a:cs typeface="Calibri"/>
            </a:endParaRPr>
          </a:p>
          <a:p>
            <a:pPr marL="573211" indent="-241500">
              <a:lnSpc>
                <a:spcPts val="2007"/>
              </a:lnSpc>
              <a:spcBef>
                <a:spcPts val="18"/>
              </a:spcBef>
              <a:buClr>
                <a:srgbClr val="6B737B"/>
              </a:buClr>
              <a:buSzPct val="68421"/>
              <a:buFont typeface="Wingdings"/>
              <a:buChar char=""/>
              <a:tabLst>
                <a:tab pos="573211" algn="l"/>
                <a:tab pos="573772" algn="l"/>
              </a:tabLst>
            </a:pPr>
            <a:r>
              <a:rPr sz="1677" spc="-106" dirty="0">
                <a:latin typeface="Calibri"/>
                <a:cs typeface="Calibri"/>
              </a:rPr>
              <a:t>If </a:t>
            </a:r>
            <a:r>
              <a:rPr sz="1677" spc="-26" dirty="0">
                <a:latin typeface="Calibri"/>
                <a:cs typeface="Calibri"/>
              </a:rPr>
              <a:t>not </a:t>
            </a:r>
            <a:r>
              <a:rPr sz="1677" spc="-4" dirty="0">
                <a:latin typeface="Calibri"/>
                <a:cs typeface="Calibri"/>
              </a:rPr>
              <a:t>completed </a:t>
            </a:r>
            <a:r>
              <a:rPr sz="1677" spc="-26" dirty="0">
                <a:latin typeface="Calibri"/>
                <a:cs typeface="Calibri"/>
              </a:rPr>
              <a:t>in </a:t>
            </a:r>
            <a:r>
              <a:rPr sz="1677" spc="-13" dirty="0">
                <a:latin typeface="Calibri"/>
                <a:cs typeface="Calibri"/>
              </a:rPr>
              <a:t>window </a:t>
            </a:r>
            <a:r>
              <a:rPr sz="1677" spc="-35" dirty="0">
                <a:latin typeface="Calibri"/>
                <a:cs typeface="Calibri"/>
              </a:rPr>
              <a:t>(default </a:t>
            </a:r>
            <a:r>
              <a:rPr sz="1677" spc="9" dirty="0">
                <a:latin typeface="Calibri"/>
                <a:cs typeface="Calibri"/>
              </a:rPr>
              <a:t>2am </a:t>
            </a:r>
            <a:r>
              <a:rPr sz="1677" spc="-9" dirty="0">
                <a:latin typeface="Calibri"/>
                <a:cs typeface="Calibri"/>
              </a:rPr>
              <a:t>-5am), </a:t>
            </a:r>
            <a:r>
              <a:rPr sz="1677" spc="-31" dirty="0">
                <a:latin typeface="Calibri"/>
                <a:cs typeface="Calibri"/>
              </a:rPr>
              <a:t>then </a:t>
            </a:r>
            <a:r>
              <a:rPr sz="1677" spc="-71" dirty="0">
                <a:latin typeface="Calibri"/>
                <a:cs typeface="Calibri"/>
              </a:rPr>
              <a:t>it </a:t>
            </a:r>
            <a:r>
              <a:rPr sz="1677" spc="-26" dirty="0">
                <a:latin typeface="Calibri"/>
                <a:cs typeface="Calibri"/>
              </a:rPr>
              <a:t>will</a:t>
            </a:r>
            <a:r>
              <a:rPr sz="1677" spc="238" dirty="0">
                <a:latin typeface="Calibri"/>
                <a:cs typeface="Calibri"/>
              </a:rPr>
              <a:t> </a:t>
            </a:r>
            <a:r>
              <a:rPr sz="1677" spc="-18" dirty="0">
                <a:latin typeface="Calibri"/>
                <a:cs typeface="Calibri"/>
              </a:rPr>
              <a:t>pause</a:t>
            </a:r>
            <a:endParaRPr sz="1677">
              <a:latin typeface="Calibri"/>
              <a:cs typeface="Calibri"/>
            </a:endParaRPr>
          </a:p>
          <a:p>
            <a:pPr marL="573211" indent="-241500">
              <a:lnSpc>
                <a:spcPts val="2007"/>
              </a:lnSpc>
              <a:buClr>
                <a:srgbClr val="6B737B"/>
              </a:buClr>
              <a:buSzPct val="68421"/>
              <a:buFont typeface="Wingdings"/>
              <a:buChar char=""/>
              <a:tabLst>
                <a:tab pos="573211" algn="l"/>
                <a:tab pos="573772" algn="l"/>
              </a:tabLst>
            </a:pPr>
            <a:r>
              <a:rPr sz="1677" spc="-31" dirty="0">
                <a:latin typeface="Calibri"/>
                <a:cs typeface="Calibri"/>
              </a:rPr>
              <a:t>Next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time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71" dirty="0">
                <a:latin typeface="Calibri"/>
                <a:cs typeface="Calibri"/>
              </a:rPr>
              <a:t>it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continues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from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where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71" dirty="0">
                <a:latin typeface="Calibri"/>
                <a:cs typeface="Calibri"/>
              </a:rPr>
              <a:t>it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66" dirty="0">
                <a:latin typeface="Calibri"/>
                <a:cs typeface="Calibri"/>
              </a:rPr>
              <a:t>left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79" dirty="0">
                <a:latin typeface="Calibri"/>
                <a:cs typeface="Calibri"/>
              </a:rPr>
              <a:t>off</a:t>
            </a:r>
            <a:endParaRPr sz="1677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677">
              <a:latin typeface="Calibri"/>
              <a:cs typeface="Calibri"/>
            </a:endParaRPr>
          </a:p>
          <a:p>
            <a:pPr marL="252146" indent="-240939">
              <a:buClr>
                <a:srgbClr val="6B737B"/>
              </a:buClr>
              <a:buSzPct val="6842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677" spc="-9" dirty="0">
                <a:latin typeface="Calibri"/>
                <a:cs typeface="Calibri"/>
              </a:rPr>
              <a:t>Full guide </a:t>
            </a:r>
            <a:r>
              <a:rPr sz="1677" spc="9" dirty="0">
                <a:latin typeface="Calibri"/>
                <a:cs typeface="Calibri"/>
              </a:rPr>
              <a:t>on </a:t>
            </a:r>
            <a:r>
              <a:rPr sz="1677" spc="-13" dirty="0">
                <a:latin typeface="Calibri"/>
                <a:cs typeface="Calibri"/>
              </a:rPr>
              <a:t>online</a:t>
            </a:r>
            <a:r>
              <a:rPr sz="1677" spc="71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compaction:</a:t>
            </a:r>
            <a:endParaRPr sz="1677">
              <a:latin typeface="Calibri"/>
              <a:cs typeface="Calibri"/>
            </a:endParaRPr>
          </a:p>
          <a:p>
            <a:pPr marL="280162">
              <a:spcBef>
                <a:spcPts val="49"/>
              </a:spcBef>
            </a:pPr>
            <a:r>
              <a:rPr sz="1412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12" u="sng" spc="-26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https://docs.adobe.com/docs/en/aem/6-3/deploy/platform/revision-cleanup.html</a:t>
            </a:r>
            <a:endParaRPr sz="1412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1048" y="1638783"/>
            <a:ext cx="3879336" cy="17601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261</a:t>
            </a:fld>
            <a:endParaRPr spc="26" dirty="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707524"/>
            <a:ext cx="4925546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57" dirty="0"/>
              <a:t>Online </a:t>
            </a:r>
            <a:r>
              <a:rPr spc="62" dirty="0"/>
              <a:t>Compaction </a:t>
            </a:r>
            <a:r>
              <a:rPr spc="18" dirty="0"/>
              <a:t>– </a:t>
            </a:r>
            <a:r>
              <a:rPr spc="62" dirty="0"/>
              <a:t>Sample </a:t>
            </a:r>
            <a:r>
              <a:rPr spc="124" dirty="0"/>
              <a:t>Log</a:t>
            </a:r>
            <a:r>
              <a:rPr spc="-75" dirty="0"/>
              <a:t> </a:t>
            </a:r>
            <a:r>
              <a:rPr spc="31" dirty="0"/>
              <a:t>Output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262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1292" y="1820425"/>
            <a:ext cx="660698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6113" indent="-185467">
              <a:spcBef>
                <a:spcPts val="88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18" dirty="0">
                <a:latin typeface="Calibri"/>
                <a:cs typeface="Calibri"/>
              </a:rPr>
              <a:t>Scenario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1: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Not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dirty="0">
                <a:latin typeface="Calibri"/>
                <a:cs typeface="Calibri"/>
              </a:rPr>
              <a:t>enough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4" dirty="0">
                <a:latin typeface="Calibri"/>
                <a:cs typeface="Calibri"/>
              </a:rPr>
              <a:t>changes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in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40" dirty="0">
                <a:latin typeface="Calibri"/>
                <a:cs typeface="Calibri"/>
              </a:rPr>
              <a:t>the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repository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to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49" dirty="0">
                <a:latin typeface="Calibri"/>
                <a:cs typeface="Calibri"/>
              </a:rPr>
              <a:t>warrant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a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compaction: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0926" y="2228830"/>
            <a:ext cx="7868210" cy="173093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2326" rIns="0" bIns="0" rtlCol="0">
            <a:spAutoFit/>
          </a:bodyPr>
          <a:lstStyle/>
          <a:p>
            <a:pPr marL="265033" marR="1064055">
              <a:lnSpc>
                <a:spcPct val="102299"/>
              </a:lnSpc>
              <a:spcBef>
                <a:spcPts val="97"/>
              </a:spcBef>
            </a:pPr>
            <a:r>
              <a:rPr sz="1103" spc="-18" dirty="0">
                <a:latin typeface="Calibri"/>
                <a:cs typeface="Calibri"/>
              </a:rPr>
              <a:t>org.apache.sling.event.impl.jobs.queues.JobQueueImpl.Maintenance </a:t>
            </a:r>
            <a:r>
              <a:rPr sz="1103" spc="4" dirty="0">
                <a:latin typeface="Calibri"/>
                <a:cs typeface="Calibri"/>
              </a:rPr>
              <a:t>Queue </a:t>
            </a:r>
            <a:r>
              <a:rPr sz="1103" spc="-22" dirty="0">
                <a:latin typeface="Calibri"/>
                <a:cs typeface="Calibri"/>
              </a:rPr>
              <a:t>Starting </a:t>
            </a:r>
            <a:r>
              <a:rPr sz="1103" spc="-4" dirty="0">
                <a:latin typeface="Calibri"/>
                <a:cs typeface="Calibri"/>
              </a:rPr>
              <a:t>job queue </a:t>
            </a:r>
            <a:r>
              <a:rPr sz="1103" spc="-9" dirty="0">
                <a:latin typeface="Calibri"/>
                <a:cs typeface="Calibri"/>
              </a:rPr>
              <a:t>Maintenance </a:t>
            </a:r>
            <a:r>
              <a:rPr sz="1103" spc="4" dirty="0">
                <a:latin typeface="Calibri"/>
                <a:cs typeface="Calibri"/>
              </a:rPr>
              <a:t>Queue  </a:t>
            </a:r>
            <a:r>
              <a:rPr sz="1103" spc="-22" dirty="0">
                <a:latin typeface="Calibri"/>
                <a:cs typeface="Calibri"/>
              </a:rPr>
              <a:t>org.apache.jackrabbit.oak.segment.file.FileStore </a:t>
            </a:r>
            <a:r>
              <a:rPr sz="1103" spc="9" dirty="0">
                <a:latin typeface="Calibri"/>
                <a:cs typeface="Calibri"/>
              </a:rPr>
              <a:t>TarMK </a:t>
            </a:r>
            <a:r>
              <a:rPr sz="1103" spc="44" dirty="0">
                <a:latin typeface="Calibri"/>
                <a:cs typeface="Calibri"/>
              </a:rPr>
              <a:t>GC </a:t>
            </a:r>
            <a:r>
              <a:rPr sz="1103" dirty="0">
                <a:latin typeface="Calibri"/>
                <a:cs typeface="Calibri"/>
              </a:rPr>
              <a:t>#1: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-26" dirty="0">
                <a:latin typeface="Calibri"/>
                <a:cs typeface="Calibri"/>
              </a:rPr>
              <a:t>started</a:t>
            </a:r>
            <a:endParaRPr sz="1103">
              <a:latin typeface="Calibri"/>
              <a:cs typeface="Calibri"/>
            </a:endParaRPr>
          </a:p>
          <a:p>
            <a:pPr marL="265033" marR="86850">
              <a:spcBef>
                <a:spcPts val="26"/>
              </a:spcBef>
            </a:pPr>
            <a:r>
              <a:rPr sz="1103" spc="-22" dirty="0">
                <a:latin typeface="Calibri"/>
                <a:cs typeface="Calibri"/>
              </a:rPr>
              <a:t>org.apache.jackrabbit.oak.segment.file.FileStore </a:t>
            </a:r>
            <a:r>
              <a:rPr sz="1103" spc="9" dirty="0">
                <a:latin typeface="Calibri"/>
                <a:cs typeface="Calibri"/>
              </a:rPr>
              <a:t>TarMK </a:t>
            </a:r>
            <a:r>
              <a:rPr sz="1103" spc="44" dirty="0">
                <a:latin typeface="Calibri"/>
                <a:cs typeface="Calibri"/>
              </a:rPr>
              <a:t>GC </a:t>
            </a:r>
            <a:r>
              <a:rPr sz="1103" dirty="0">
                <a:latin typeface="Calibri"/>
                <a:cs typeface="Calibri"/>
              </a:rPr>
              <a:t>#1: </a:t>
            </a:r>
            <a:r>
              <a:rPr sz="1103" spc="-22" dirty="0">
                <a:latin typeface="Calibri"/>
                <a:cs typeface="Calibri"/>
              </a:rPr>
              <a:t>setting </a:t>
            </a:r>
            <a:r>
              <a:rPr sz="1103" dirty="0">
                <a:latin typeface="Calibri"/>
                <a:cs typeface="Calibri"/>
              </a:rPr>
              <a:t>up </a:t>
            </a:r>
            <a:r>
              <a:rPr sz="1103" spc="-13" dirty="0">
                <a:latin typeface="Calibri"/>
                <a:cs typeface="Calibri"/>
              </a:rPr>
              <a:t>a </a:t>
            </a:r>
            <a:r>
              <a:rPr sz="1103" spc="-22" dirty="0">
                <a:latin typeface="Calibri"/>
                <a:cs typeface="Calibri"/>
              </a:rPr>
              <a:t>listener </a:t>
            </a:r>
            <a:r>
              <a:rPr sz="1103" spc="-18" dirty="0">
                <a:latin typeface="Calibri"/>
                <a:cs typeface="Calibri"/>
              </a:rPr>
              <a:t>to </a:t>
            </a:r>
            <a:r>
              <a:rPr sz="1103" spc="4" dirty="0">
                <a:latin typeface="Calibri"/>
                <a:cs typeface="Calibri"/>
              </a:rPr>
              <a:t>cancel compaction </a:t>
            </a:r>
            <a:r>
              <a:rPr sz="1103" spc="-57" dirty="0">
                <a:latin typeface="Calibri"/>
                <a:cs typeface="Calibri"/>
              </a:rPr>
              <a:t>if </a:t>
            </a:r>
            <a:r>
              <a:rPr sz="1103" spc="-9" dirty="0">
                <a:latin typeface="Calibri"/>
                <a:cs typeface="Calibri"/>
              </a:rPr>
              <a:t>available </a:t>
            </a:r>
            <a:r>
              <a:rPr sz="1103" spc="4" dirty="0">
                <a:latin typeface="Calibri"/>
                <a:cs typeface="Calibri"/>
              </a:rPr>
              <a:t>memory </a:t>
            </a:r>
            <a:r>
              <a:rPr sz="1103" spc="13" dirty="0">
                <a:latin typeface="Calibri"/>
                <a:cs typeface="Calibri"/>
              </a:rPr>
              <a:t>on </a:t>
            </a:r>
            <a:r>
              <a:rPr sz="1103" spc="9" dirty="0">
                <a:latin typeface="Calibri"/>
                <a:cs typeface="Calibri"/>
              </a:rPr>
              <a:t>pool  </a:t>
            </a:r>
            <a:r>
              <a:rPr sz="1103" spc="-13" dirty="0">
                <a:latin typeface="Calibri"/>
                <a:cs typeface="Calibri"/>
              </a:rPr>
              <a:t>'PS </a:t>
            </a:r>
            <a:r>
              <a:rPr sz="1103" spc="18" dirty="0">
                <a:latin typeface="Calibri"/>
                <a:cs typeface="Calibri"/>
              </a:rPr>
              <a:t>Old </a:t>
            </a:r>
            <a:r>
              <a:rPr sz="1103" spc="-9" dirty="0">
                <a:latin typeface="Calibri"/>
                <a:cs typeface="Calibri"/>
              </a:rPr>
              <a:t>Gen' drops </a:t>
            </a:r>
            <a:r>
              <a:rPr sz="1103" dirty="0">
                <a:latin typeface="Calibri"/>
                <a:cs typeface="Calibri"/>
              </a:rPr>
              <a:t>below </a:t>
            </a:r>
            <a:r>
              <a:rPr sz="1103" spc="4" dirty="0">
                <a:latin typeface="Calibri"/>
                <a:cs typeface="Calibri"/>
              </a:rPr>
              <a:t>15%, </a:t>
            </a:r>
            <a:r>
              <a:rPr sz="1103" spc="-9" dirty="0">
                <a:latin typeface="Calibri"/>
                <a:cs typeface="Calibri"/>
              </a:rPr>
              <a:t>107.4 </a:t>
            </a:r>
            <a:r>
              <a:rPr sz="1103" spc="-4" dirty="0">
                <a:latin typeface="Calibri"/>
                <a:cs typeface="Calibri"/>
              </a:rPr>
              <a:t>MB </a:t>
            </a:r>
            <a:r>
              <a:rPr sz="1103" spc="13" dirty="0">
                <a:latin typeface="Calibri"/>
                <a:cs typeface="Calibri"/>
              </a:rPr>
              <a:t>(107426611</a:t>
            </a:r>
            <a:r>
              <a:rPr sz="1103" spc="146" dirty="0">
                <a:latin typeface="Calibri"/>
                <a:cs typeface="Calibri"/>
              </a:rPr>
              <a:t> </a:t>
            </a:r>
            <a:r>
              <a:rPr sz="1103" spc="-26" dirty="0">
                <a:latin typeface="Calibri"/>
                <a:cs typeface="Calibri"/>
              </a:rPr>
              <a:t>bytes).</a:t>
            </a:r>
            <a:endParaRPr sz="1103">
              <a:latin typeface="Calibri"/>
              <a:cs typeface="Calibri"/>
            </a:endParaRPr>
          </a:p>
          <a:p>
            <a:pPr marL="265033" marR="591702">
              <a:lnSpc>
                <a:spcPct val="102299"/>
              </a:lnSpc>
              <a:spcBef>
                <a:spcPts val="4"/>
              </a:spcBef>
            </a:pPr>
            <a:r>
              <a:rPr sz="1103" spc="-22" dirty="0">
                <a:latin typeface="Calibri"/>
                <a:cs typeface="Calibri"/>
              </a:rPr>
              <a:t>org.apache.jackrabbit.oak.segment.file.FileStore </a:t>
            </a:r>
            <a:r>
              <a:rPr sz="1103" spc="9" dirty="0">
                <a:latin typeface="Calibri"/>
                <a:cs typeface="Calibri"/>
              </a:rPr>
              <a:t>TarMK </a:t>
            </a:r>
            <a:r>
              <a:rPr sz="1103" spc="44" dirty="0">
                <a:latin typeface="Calibri"/>
                <a:cs typeface="Calibri"/>
              </a:rPr>
              <a:t>GC </a:t>
            </a:r>
            <a:r>
              <a:rPr sz="1103" dirty="0">
                <a:latin typeface="Calibri"/>
                <a:cs typeface="Calibri"/>
              </a:rPr>
              <a:t>#1: </a:t>
            </a:r>
            <a:r>
              <a:rPr sz="1103" spc="-9" dirty="0">
                <a:latin typeface="Calibri"/>
                <a:cs typeface="Calibri"/>
              </a:rPr>
              <a:t>available </a:t>
            </a:r>
            <a:r>
              <a:rPr sz="1103" spc="4" dirty="0">
                <a:latin typeface="Calibri"/>
                <a:cs typeface="Calibri"/>
              </a:rPr>
              <a:t>memory </a:t>
            </a:r>
            <a:r>
              <a:rPr sz="1103" spc="-4" dirty="0">
                <a:latin typeface="Calibri"/>
                <a:cs typeface="Calibri"/>
              </a:rPr>
              <a:t>level </a:t>
            </a:r>
            <a:r>
              <a:rPr sz="1103" spc="-9" dirty="0">
                <a:latin typeface="Calibri"/>
                <a:cs typeface="Calibri"/>
              </a:rPr>
              <a:t>550.5 </a:t>
            </a:r>
            <a:r>
              <a:rPr sz="1103" spc="-4" dirty="0">
                <a:latin typeface="Calibri"/>
                <a:cs typeface="Calibri"/>
              </a:rPr>
              <a:t>MB </a:t>
            </a:r>
            <a:r>
              <a:rPr sz="1103" spc="13" dirty="0">
                <a:latin typeface="Calibri"/>
                <a:cs typeface="Calibri"/>
              </a:rPr>
              <a:t>(550532136 </a:t>
            </a:r>
            <a:r>
              <a:rPr sz="1103" spc="-13" dirty="0">
                <a:latin typeface="Calibri"/>
                <a:cs typeface="Calibri"/>
              </a:rPr>
              <a:t>bytes) </a:t>
            </a:r>
            <a:r>
              <a:rPr sz="1103" spc="-26" dirty="0">
                <a:latin typeface="Calibri"/>
                <a:cs typeface="Calibri"/>
              </a:rPr>
              <a:t>is </a:t>
            </a:r>
            <a:r>
              <a:rPr sz="1103" dirty="0">
                <a:latin typeface="Calibri"/>
                <a:cs typeface="Calibri"/>
              </a:rPr>
              <a:t>good,  </a:t>
            </a:r>
            <a:r>
              <a:rPr sz="1103" spc="-4" dirty="0">
                <a:latin typeface="Calibri"/>
                <a:cs typeface="Calibri"/>
              </a:rPr>
              <a:t>expecting </a:t>
            </a:r>
            <a:r>
              <a:rPr sz="1103" spc="-40" dirty="0">
                <a:latin typeface="Calibri"/>
                <a:cs typeface="Calibri"/>
              </a:rPr>
              <a:t>at </a:t>
            </a:r>
            <a:r>
              <a:rPr sz="1103" spc="-22" dirty="0">
                <a:latin typeface="Calibri"/>
                <a:cs typeface="Calibri"/>
              </a:rPr>
              <a:t>least </a:t>
            </a:r>
            <a:r>
              <a:rPr sz="1103" spc="-9" dirty="0">
                <a:latin typeface="Calibri"/>
                <a:cs typeface="Calibri"/>
              </a:rPr>
              <a:t>107.4 </a:t>
            </a:r>
            <a:r>
              <a:rPr sz="1103" spc="-4" dirty="0">
                <a:latin typeface="Calibri"/>
                <a:cs typeface="Calibri"/>
              </a:rPr>
              <a:t>MB </a:t>
            </a:r>
            <a:r>
              <a:rPr sz="1103" spc="13" dirty="0">
                <a:latin typeface="Calibri"/>
                <a:cs typeface="Calibri"/>
              </a:rPr>
              <a:t>(107426611</a:t>
            </a:r>
            <a:r>
              <a:rPr sz="1103" spc="180" dirty="0">
                <a:latin typeface="Calibri"/>
                <a:cs typeface="Calibri"/>
              </a:rPr>
              <a:t> </a:t>
            </a:r>
            <a:r>
              <a:rPr sz="1103" spc="-13" dirty="0">
                <a:latin typeface="Calibri"/>
                <a:cs typeface="Calibri"/>
              </a:rPr>
              <a:t>bytes)</a:t>
            </a:r>
            <a:endParaRPr sz="1103">
              <a:latin typeface="Calibri"/>
              <a:cs typeface="Calibri"/>
            </a:endParaRPr>
          </a:p>
          <a:p>
            <a:pPr marL="265033" marR="433691">
              <a:lnSpc>
                <a:spcPct val="102299"/>
              </a:lnSpc>
            </a:pPr>
            <a:r>
              <a:rPr sz="1103" spc="-22" dirty="0">
                <a:latin typeface="Calibri"/>
                <a:cs typeface="Calibri"/>
              </a:rPr>
              <a:t>org.apache.jackrabbit.oak.segment.file.FileStore </a:t>
            </a:r>
            <a:r>
              <a:rPr sz="1103" spc="9" dirty="0">
                <a:latin typeface="Calibri"/>
                <a:cs typeface="Calibri"/>
              </a:rPr>
              <a:t>TarMK </a:t>
            </a:r>
            <a:r>
              <a:rPr sz="1103" spc="44" dirty="0">
                <a:latin typeface="Calibri"/>
                <a:cs typeface="Calibri"/>
              </a:rPr>
              <a:t>GC </a:t>
            </a:r>
            <a:r>
              <a:rPr sz="1103" dirty="0">
                <a:latin typeface="Calibri"/>
                <a:cs typeface="Calibri"/>
              </a:rPr>
              <a:t>#1: </a:t>
            </a:r>
            <a:r>
              <a:rPr sz="1103" spc="-13" dirty="0">
                <a:latin typeface="Calibri"/>
                <a:cs typeface="Calibri"/>
              </a:rPr>
              <a:t>estimation </a:t>
            </a:r>
            <a:r>
              <a:rPr sz="1103" spc="-26" dirty="0">
                <a:latin typeface="Calibri"/>
                <a:cs typeface="Calibri"/>
              </a:rPr>
              <a:t>started  </a:t>
            </a:r>
            <a:r>
              <a:rPr sz="1103" spc="-22" dirty="0">
                <a:latin typeface="Calibri"/>
                <a:cs typeface="Calibri"/>
              </a:rPr>
              <a:t>org.apache.jackrabbit.oak.segment.file.FileStore </a:t>
            </a:r>
            <a:r>
              <a:rPr sz="1103" spc="9" dirty="0">
                <a:latin typeface="Calibri"/>
                <a:cs typeface="Calibri"/>
              </a:rPr>
              <a:t>TarMK </a:t>
            </a:r>
            <a:r>
              <a:rPr sz="1103" spc="44" dirty="0">
                <a:latin typeface="Calibri"/>
                <a:cs typeface="Calibri"/>
              </a:rPr>
              <a:t>GC</a:t>
            </a:r>
            <a:r>
              <a:rPr sz="1103" spc="128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#1: </a:t>
            </a:r>
            <a:r>
              <a:rPr sz="1103" spc="-18" dirty="0">
                <a:latin typeface="Calibri"/>
                <a:cs typeface="Calibri"/>
              </a:rPr>
              <a:t>estimation </a:t>
            </a:r>
            <a:r>
              <a:rPr sz="1103" dirty="0">
                <a:latin typeface="Calibri"/>
                <a:cs typeface="Calibri"/>
              </a:rPr>
              <a:t>completed </a:t>
            </a:r>
            <a:r>
              <a:rPr sz="1103" spc="-13" dirty="0">
                <a:latin typeface="Calibri"/>
                <a:cs typeface="Calibri"/>
              </a:rPr>
              <a:t>in </a:t>
            </a:r>
            <a:r>
              <a:rPr sz="1103" spc="-9" dirty="0">
                <a:latin typeface="Calibri"/>
                <a:cs typeface="Calibri"/>
              </a:rPr>
              <a:t>3.152 </a:t>
            </a:r>
            <a:r>
              <a:rPr sz="1103" spc="9" dirty="0">
                <a:latin typeface="Calibri"/>
                <a:cs typeface="Calibri"/>
              </a:rPr>
              <a:t>ms (3 </a:t>
            </a:r>
            <a:r>
              <a:rPr sz="1103" spc="-22" dirty="0">
                <a:latin typeface="Calibri"/>
                <a:cs typeface="Calibri"/>
              </a:rPr>
              <a:t>ms). </a:t>
            </a:r>
            <a:r>
              <a:rPr sz="1103" spc="-9" dirty="0">
                <a:latin typeface="Calibri"/>
                <a:cs typeface="Calibri"/>
              </a:rPr>
              <a:t>Segmentstore </a:t>
            </a:r>
            <a:r>
              <a:rPr sz="1103" spc="-13" dirty="0">
                <a:latin typeface="Calibri"/>
                <a:cs typeface="Calibri"/>
              </a:rPr>
              <a:t>size has</a:t>
            </a:r>
            <a:endParaRPr sz="1103">
              <a:latin typeface="Calibri"/>
              <a:cs typeface="Calibri"/>
            </a:endParaRPr>
          </a:p>
          <a:p>
            <a:pPr marL="265033" marR="177623">
              <a:lnSpc>
                <a:spcPct val="102299"/>
              </a:lnSpc>
            </a:pPr>
            <a:r>
              <a:rPr sz="1103" spc="-9" dirty="0">
                <a:latin typeface="Calibri"/>
                <a:cs typeface="Calibri"/>
              </a:rPr>
              <a:t>increased </a:t>
            </a:r>
            <a:r>
              <a:rPr sz="1103" spc="-4" dirty="0">
                <a:latin typeface="Calibri"/>
                <a:cs typeface="Calibri"/>
              </a:rPr>
              <a:t>since </a:t>
            </a:r>
            <a:r>
              <a:rPr sz="1103" spc="-22" dirty="0">
                <a:latin typeface="Calibri"/>
                <a:cs typeface="Calibri"/>
              </a:rPr>
              <a:t>the </a:t>
            </a:r>
            <a:r>
              <a:rPr sz="1103" spc="-26" dirty="0">
                <a:latin typeface="Calibri"/>
                <a:cs typeface="Calibri"/>
              </a:rPr>
              <a:t>last </a:t>
            </a:r>
            <a:r>
              <a:rPr sz="1103" spc="-4" dirty="0">
                <a:latin typeface="Calibri"/>
                <a:cs typeface="Calibri"/>
              </a:rPr>
              <a:t>garbage collection </a:t>
            </a:r>
            <a:r>
              <a:rPr sz="1103" spc="-18" dirty="0">
                <a:latin typeface="Calibri"/>
                <a:cs typeface="Calibri"/>
              </a:rPr>
              <a:t>from </a:t>
            </a:r>
            <a:r>
              <a:rPr sz="1103" spc="-9" dirty="0">
                <a:latin typeface="Calibri"/>
                <a:cs typeface="Calibri"/>
              </a:rPr>
              <a:t>227.7 </a:t>
            </a:r>
            <a:r>
              <a:rPr sz="1103" spc="-4" dirty="0">
                <a:latin typeface="Calibri"/>
                <a:cs typeface="Calibri"/>
              </a:rPr>
              <a:t>MB </a:t>
            </a:r>
            <a:r>
              <a:rPr sz="1103" spc="13" dirty="0">
                <a:latin typeface="Calibri"/>
                <a:cs typeface="Calibri"/>
              </a:rPr>
              <a:t>(227665920 </a:t>
            </a:r>
            <a:r>
              <a:rPr sz="1103" spc="-13" dirty="0">
                <a:latin typeface="Calibri"/>
                <a:cs typeface="Calibri"/>
              </a:rPr>
              <a:t>bytes) </a:t>
            </a:r>
            <a:r>
              <a:rPr sz="1103" spc="-18" dirty="0">
                <a:latin typeface="Calibri"/>
                <a:cs typeface="Calibri"/>
              </a:rPr>
              <a:t>to </a:t>
            </a:r>
            <a:r>
              <a:rPr sz="1103" spc="-9" dirty="0">
                <a:latin typeface="Calibri"/>
                <a:cs typeface="Calibri"/>
              </a:rPr>
              <a:t>541.0 </a:t>
            </a:r>
            <a:r>
              <a:rPr sz="1103" spc="-4" dirty="0">
                <a:latin typeface="Calibri"/>
                <a:cs typeface="Calibri"/>
              </a:rPr>
              <a:t>MB </a:t>
            </a:r>
            <a:r>
              <a:rPr sz="1103" spc="13" dirty="0">
                <a:latin typeface="Calibri"/>
                <a:cs typeface="Calibri"/>
              </a:rPr>
              <a:t>(541002240 </a:t>
            </a:r>
            <a:r>
              <a:rPr sz="1103" spc="-26" dirty="0">
                <a:latin typeface="Calibri"/>
                <a:cs typeface="Calibri"/>
              </a:rPr>
              <a:t>bytes), </a:t>
            </a:r>
            <a:r>
              <a:rPr sz="1103" spc="-9" dirty="0">
                <a:latin typeface="Calibri"/>
                <a:cs typeface="Calibri"/>
              </a:rPr>
              <a:t>an </a:t>
            </a:r>
            <a:r>
              <a:rPr sz="1103" spc="-13" dirty="0">
                <a:latin typeface="Calibri"/>
                <a:cs typeface="Calibri"/>
              </a:rPr>
              <a:t>increase </a:t>
            </a:r>
            <a:r>
              <a:rPr sz="1103" spc="-31" dirty="0">
                <a:latin typeface="Calibri"/>
                <a:cs typeface="Calibri"/>
              </a:rPr>
              <a:t>of </a:t>
            </a:r>
            <a:r>
              <a:rPr sz="1103" spc="-9" dirty="0">
                <a:latin typeface="Calibri"/>
                <a:cs typeface="Calibri"/>
              </a:rPr>
              <a:t>313.3  </a:t>
            </a:r>
            <a:r>
              <a:rPr sz="1103" spc="-4" dirty="0">
                <a:latin typeface="Calibri"/>
                <a:cs typeface="Calibri"/>
              </a:rPr>
              <a:t>MB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spc="13" dirty="0">
                <a:latin typeface="Calibri"/>
                <a:cs typeface="Calibri"/>
              </a:rPr>
              <a:t>(313336320</a:t>
            </a:r>
            <a:r>
              <a:rPr sz="1103" spc="31" dirty="0">
                <a:latin typeface="Calibri"/>
                <a:cs typeface="Calibri"/>
              </a:rPr>
              <a:t> </a:t>
            </a:r>
            <a:r>
              <a:rPr sz="1103" spc="-13" dirty="0">
                <a:latin typeface="Calibri"/>
                <a:cs typeface="Calibri"/>
              </a:rPr>
              <a:t>bytes)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-13" dirty="0">
                <a:latin typeface="Calibri"/>
                <a:cs typeface="Calibri"/>
              </a:rPr>
              <a:t>or</a:t>
            </a:r>
            <a:r>
              <a:rPr sz="1103" spc="31" dirty="0">
                <a:latin typeface="Calibri"/>
                <a:cs typeface="Calibri"/>
              </a:rPr>
              <a:t> </a:t>
            </a:r>
            <a:r>
              <a:rPr sz="1103" spc="4" dirty="0">
                <a:latin typeface="Calibri"/>
                <a:cs typeface="Calibri"/>
              </a:rPr>
              <a:t>137%.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spc="-4" dirty="0">
                <a:latin typeface="Calibri"/>
                <a:cs typeface="Calibri"/>
              </a:rPr>
              <a:t>This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-26" dirty="0">
                <a:latin typeface="Calibri"/>
                <a:cs typeface="Calibri"/>
              </a:rPr>
              <a:t>is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-18" dirty="0">
                <a:latin typeface="Calibri"/>
                <a:cs typeface="Calibri"/>
              </a:rPr>
              <a:t>less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-18" dirty="0">
                <a:latin typeface="Calibri"/>
                <a:cs typeface="Calibri"/>
              </a:rPr>
              <a:t>than</a:t>
            </a:r>
            <a:r>
              <a:rPr sz="1103" spc="31" dirty="0">
                <a:latin typeface="Calibri"/>
                <a:cs typeface="Calibri"/>
              </a:rPr>
              <a:t> </a:t>
            </a:r>
            <a:r>
              <a:rPr sz="1103" spc="-13" dirty="0">
                <a:latin typeface="Calibri"/>
                <a:cs typeface="Calibri"/>
              </a:rPr>
              <a:t>sizeDeltaEstimation=1.1</a:t>
            </a:r>
            <a:r>
              <a:rPr sz="1103" spc="31" dirty="0">
                <a:latin typeface="Calibri"/>
                <a:cs typeface="Calibri"/>
              </a:rPr>
              <a:t> </a:t>
            </a:r>
            <a:r>
              <a:rPr sz="1103" spc="4" dirty="0">
                <a:latin typeface="Calibri"/>
                <a:cs typeface="Calibri"/>
              </a:rPr>
              <a:t>GB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13" dirty="0">
                <a:latin typeface="Calibri"/>
                <a:cs typeface="Calibri"/>
              </a:rPr>
              <a:t>(1073741824</a:t>
            </a:r>
            <a:r>
              <a:rPr sz="1103" spc="31" dirty="0">
                <a:latin typeface="Calibri"/>
                <a:cs typeface="Calibri"/>
              </a:rPr>
              <a:t> </a:t>
            </a:r>
            <a:r>
              <a:rPr sz="1103" spc="-26" dirty="0">
                <a:latin typeface="Calibri"/>
                <a:cs typeface="Calibri"/>
              </a:rPr>
              <a:t>bytes),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so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dirty="0">
                <a:solidFill>
                  <a:srgbClr val="FF0000"/>
                </a:solidFill>
                <a:latin typeface="Calibri"/>
                <a:cs typeface="Calibri"/>
              </a:rPr>
              <a:t>skipping</a:t>
            </a:r>
            <a:r>
              <a:rPr sz="1103" spc="3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garbage</a:t>
            </a:r>
            <a:r>
              <a:rPr sz="1103" spc="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collection</a:t>
            </a:r>
            <a:endParaRPr sz="110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707524"/>
            <a:ext cx="4925546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57" dirty="0"/>
              <a:t>Online </a:t>
            </a:r>
            <a:r>
              <a:rPr spc="62" dirty="0"/>
              <a:t>Compaction </a:t>
            </a:r>
            <a:r>
              <a:rPr spc="18" dirty="0"/>
              <a:t>– </a:t>
            </a:r>
            <a:r>
              <a:rPr spc="62" dirty="0"/>
              <a:t>Sample </a:t>
            </a:r>
            <a:r>
              <a:rPr spc="124" dirty="0"/>
              <a:t>Log</a:t>
            </a:r>
            <a:r>
              <a:rPr spc="-75" dirty="0"/>
              <a:t> </a:t>
            </a:r>
            <a:r>
              <a:rPr spc="31" dirty="0"/>
              <a:t>Output</a:t>
            </a:r>
          </a:p>
        </p:txBody>
      </p:sp>
      <p:sp>
        <p:nvSpPr>
          <p:cNvPr id="3" name="object 3"/>
          <p:cNvSpPr/>
          <p:nvPr/>
        </p:nvSpPr>
        <p:spPr>
          <a:xfrm>
            <a:off x="2029384" y="2118405"/>
            <a:ext cx="7799294" cy="3092263"/>
          </a:xfrm>
          <a:custGeom>
            <a:avLst/>
            <a:gdLst/>
            <a:ahLst/>
            <a:cxnLst/>
            <a:rect l="l" t="t" r="r" b="b"/>
            <a:pathLst>
              <a:path w="8839200" h="3504565">
                <a:moveTo>
                  <a:pt x="8838645" y="0"/>
                </a:moveTo>
                <a:lnTo>
                  <a:pt x="0" y="0"/>
                </a:lnTo>
                <a:lnTo>
                  <a:pt x="0" y="3504142"/>
                </a:lnTo>
                <a:lnTo>
                  <a:pt x="8838645" y="3504142"/>
                </a:lnTo>
                <a:lnTo>
                  <a:pt x="88386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2089081" y="1699744"/>
            <a:ext cx="7658100" cy="3451156"/>
          </a:xfrm>
          <a:prstGeom prst="rect">
            <a:avLst/>
          </a:prstGeom>
        </p:spPr>
        <p:txBody>
          <a:bodyPr vert="horz" wrap="square" lIns="0" tIns="135591" rIns="0" bIns="0" rtlCol="0">
            <a:spAutoFit/>
          </a:bodyPr>
          <a:lstStyle/>
          <a:p>
            <a:pPr marL="208441" indent="-186028">
              <a:spcBef>
                <a:spcPts val="1068"/>
              </a:spcBef>
              <a:buClr>
                <a:srgbClr val="7F7F7F"/>
              </a:buClr>
              <a:buSzPct val="68750"/>
              <a:buFont typeface="Wingdings"/>
              <a:buChar char=""/>
              <a:tabLst>
                <a:tab pos="208441" algn="l"/>
                <a:tab pos="209000" algn="l"/>
              </a:tabLst>
            </a:pPr>
            <a:r>
              <a:rPr sz="1412" spc="-18" dirty="0">
                <a:latin typeface="Calibri"/>
                <a:cs typeface="Calibri"/>
              </a:rPr>
              <a:t>Scenario</a:t>
            </a:r>
            <a:r>
              <a:rPr sz="1412" spc="13" dirty="0">
                <a:latin typeface="Calibri"/>
                <a:cs typeface="Calibri"/>
              </a:rPr>
              <a:t> </a:t>
            </a:r>
            <a:r>
              <a:rPr sz="1412" spc="-26" dirty="0">
                <a:latin typeface="Calibri"/>
                <a:cs typeface="Calibri"/>
              </a:rPr>
              <a:t>2:</a:t>
            </a:r>
            <a:r>
              <a:rPr sz="1412" spc="13" dirty="0">
                <a:latin typeface="Calibri"/>
                <a:cs typeface="Calibri"/>
              </a:rPr>
              <a:t> </a:t>
            </a:r>
            <a:r>
              <a:rPr sz="1412" spc="-22" dirty="0">
                <a:latin typeface="Calibri"/>
                <a:cs typeface="Calibri"/>
              </a:rPr>
              <a:t>Repository</a:t>
            </a:r>
            <a:r>
              <a:rPr sz="1412" spc="9" dirty="0">
                <a:latin typeface="Calibri"/>
                <a:cs typeface="Calibri"/>
              </a:rPr>
              <a:t> </a:t>
            </a:r>
            <a:r>
              <a:rPr sz="1412" spc="-26" dirty="0">
                <a:latin typeface="Calibri"/>
                <a:cs typeface="Calibri"/>
              </a:rPr>
              <a:t>increased</a:t>
            </a:r>
            <a:r>
              <a:rPr sz="1412" spc="9" dirty="0">
                <a:latin typeface="Calibri"/>
                <a:cs typeface="Calibri"/>
              </a:rPr>
              <a:t> </a:t>
            </a:r>
            <a:r>
              <a:rPr sz="1412" spc="-22" dirty="0">
                <a:latin typeface="Calibri"/>
                <a:cs typeface="Calibri"/>
              </a:rPr>
              <a:t>in</a:t>
            </a:r>
            <a:r>
              <a:rPr sz="1412" spc="18" dirty="0">
                <a:latin typeface="Calibri"/>
                <a:cs typeface="Calibri"/>
              </a:rPr>
              <a:t> </a:t>
            </a:r>
            <a:r>
              <a:rPr sz="1412" spc="-31" dirty="0">
                <a:latin typeface="Calibri"/>
                <a:cs typeface="Calibri"/>
              </a:rPr>
              <a:t>size</a:t>
            </a:r>
            <a:r>
              <a:rPr sz="1412" spc="13" dirty="0">
                <a:latin typeface="Calibri"/>
                <a:cs typeface="Calibri"/>
              </a:rPr>
              <a:t> </a:t>
            </a:r>
            <a:r>
              <a:rPr sz="1412" spc="-40" dirty="0">
                <a:latin typeface="Calibri"/>
                <a:cs typeface="Calibri"/>
              </a:rPr>
              <a:t>past</a:t>
            </a:r>
            <a:r>
              <a:rPr sz="1412" spc="13" dirty="0">
                <a:latin typeface="Calibri"/>
                <a:cs typeface="Calibri"/>
              </a:rPr>
              <a:t> </a:t>
            </a:r>
            <a:r>
              <a:rPr sz="1412" spc="-40" dirty="0">
                <a:latin typeface="Calibri"/>
                <a:cs typeface="Calibri"/>
              </a:rPr>
              <a:t>threshold.</a:t>
            </a:r>
            <a:r>
              <a:rPr sz="1412" spc="9" dirty="0">
                <a:latin typeface="Calibri"/>
                <a:cs typeface="Calibri"/>
              </a:rPr>
              <a:t> </a:t>
            </a:r>
            <a:r>
              <a:rPr sz="1412" spc="-4" dirty="0">
                <a:latin typeface="Calibri"/>
                <a:cs typeface="Calibri"/>
              </a:rPr>
              <a:t>Compaction</a:t>
            </a:r>
            <a:r>
              <a:rPr sz="1412" spc="13" dirty="0">
                <a:latin typeface="Calibri"/>
                <a:cs typeface="Calibri"/>
              </a:rPr>
              <a:t> </a:t>
            </a:r>
            <a:r>
              <a:rPr sz="1412" spc="-35" dirty="0">
                <a:latin typeface="Calibri"/>
                <a:cs typeface="Calibri"/>
              </a:rPr>
              <a:t>is</a:t>
            </a:r>
            <a:r>
              <a:rPr sz="1412" spc="18" dirty="0">
                <a:latin typeface="Calibri"/>
                <a:cs typeface="Calibri"/>
              </a:rPr>
              <a:t> </a:t>
            </a:r>
            <a:r>
              <a:rPr sz="1412" spc="-4" dirty="0">
                <a:latin typeface="Calibri"/>
                <a:cs typeface="Calibri"/>
              </a:rPr>
              <a:t>done</a:t>
            </a:r>
            <a:endParaRPr sz="1412">
              <a:latin typeface="Calibri"/>
              <a:cs typeface="Calibri"/>
            </a:endParaRPr>
          </a:p>
          <a:p>
            <a:pPr marL="11206" marR="6520490">
              <a:lnSpc>
                <a:spcPct val="101099"/>
              </a:lnSpc>
              <a:spcBef>
                <a:spcPts val="662"/>
              </a:spcBef>
            </a:pPr>
            <a:r>
              <a:rPr sz="971" spc="22" dirty="0">
                <a:solidFill>
                  <a:srgbClr val="FF0000"/>
                </a:solidFill>
                <a:latin typeface="Calibri"/>
                <a:cs typeface="Calibri"/>
              </a:rPr>
              <a:t>TarMK </a:t>
            </a:r>
            <a:r>
              <a:rPr sz="971" spc="49" dirty="0">
                <a:solidFill>
                  <a:srgbClr val="FF0000"/>
                </a:solidFill>
                <a:latin typeface="Calibri"/>
                <a:cs typeface="Calibri"/>
              </a:rPr>
              <a:t>GC </a:t>
            </a:r>
            <a:r>
              <a:rPr sz="971" spc="18" dirty="0">
                <a:solidFill>
                  <a:srgbClr val="FF0000"/>
                </a:solidFill>
                <a:latin typeface="Calibri"/>
                <a:cs typeface="Calibri"/>
              </a:rPr>
              <a:t>#2:</a:t>
            </a:r>
            <a:r>
              <a:rPr sz="971" spc="-5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71" spc="-9" dirty="0">
                <a:solidFill>
                  <a:srgbClr val="FF0000"/>
                </a:solidFill>
                <a:latin typeface="Calibri"/>
                <a:cs typeface="Calibri"/>
              </a:rPr>
              <a:t>started  </a:t>
            </a: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</a:t>
            </a:r>
            <a:r>
              <a:rPr sz="971" spc="-49" dirty="0">
                <a:latin typeface="Calibri"/>
                <a:cs typeface="Calibri"/>
              </a:rPr>
              <a:t> </a:t>
            </a:r>
            <a:r>
              <a:rPr sz="971" spc="9" dirty="0">
                <a:latin typeface="Calibri"/>
                <a:cs typeface="Calibri"/>
              </a:rPr>
              <a:t>…..</a:t>
            </a:r>
            <a:endParaRPr sz="971">
              <a:latin typeface="Calibri"/>
              <a:cs typeface="Calibri"/>
            </a:endParaRPr>
          </a:p>
          <a:p>
            <a:pPr marL="11206">
              <a:spcBef>
                <a:spcPts val="13"/>
              </a:spcBef>
            </a:pP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 </a:t>
            </a:r>
            <a:r>
              <a:rPr sz="971" spc="4" dirty="0">
                <a:latin typeface="Calibri"/>
                <a:cs typeface="Calibri"/>
              </a:rPr>
              <a:t>estimation</a:t>
            </a:r>
            <a:r>
              <a:rPr sz="971" spc="-31" dirty="0">
                <a:latin typeface="Calibri"/>
                <a:cs typeface="Calibri"/>
              </a:rPr>
              <a:t> </a:t>
            </a:r>
            <a:r>
              <a:rPr sz="971" spc="-9" dirty="0">
                <a:latin typeface="Calibri"/>
                <a:cs typeface="Calibri"/>
              </a:rPr>
              <a:t>started</a:t>
            </a:r>
            <a:endParaRPr sz="971">
              <a:latin typeface="Calibri"/>
              <a:cs typeface="Calibri"/>
            </a:endParaRPr>
          </a:p>
          <a:p>
            <a:pPr marL="11206" marR="522222">
              <a:lnSpc>
                <a:spcPct val="101099"/>
              </a:lnSpc>
            </a:pP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 </a:t>
            </a:r>
            <a:r>
              <a:rPr sz="971" spc="4" dirty="0">
                <a:latin typeface="Calibri"/>
                <a:cs typeface="Calibri"/>
              </a:rPr>
              <a:t>estimation </a:t>
            </a:r>
            <a:r>
              <a:rPr sz="971" spc="18" dirty="0">
                <a:latin typeface="Calibri"/>
                <a:cs typeface="Calibri"/>
              </a:rPr>
              <a:t>completed </a:t>
            </a:r>
            <a:r>
              <a:rPr sz="971" spc="9" dirty="0">
                <a:latin typeface="Calibri"/>
                <a:cs typeface="Calibri"/>
              </a:rPr>
              <a:t>in </a:t>
            </a:r>
            <a:r>
              <a:rPr sz="971" spc="4" dirty="0">
                <a:latin typeface="Calibri"/>
                <a:cs typeface="Calibri"/>
              </a:rPr>
              <a:t>6.373 </a:t>
            </a:r>
            <a:r>
              <a:rPr sz="971" spc="22" dirty="0">
                <a:latin typeface="Calibri"/>
                <a:cs typeface="Calibri"/>
              </a:rPr>
              <a:t>ms (6 </a:t>
            </a:r>
            <a:r>
              <a:rPr sz="971" spc="4" dirty="0">
                <a:latin typeface="Calibri"/>
                <a:cs typeface="Calibri"/>
              </a:rPr>
              <a:t>ms). </a:t>
            </a:r>
            <a:r>
              <a:rPr sz="971" spc="9" dirty="0">
                <a:latin typeface="Calibri"/>
                <a:cs typeface="Calibri"/>
              </a:rPr>
              <a:t>Segmentstore </a:t>
            </a:r>
            <a:r>
              <a:rPr sz="971" spc="4" dirty="0">
                <a:latin typeface="Calibri"/>
                <a:cs typeface="Calibri"/>
              </a:rPr>
              <a:t>size </a:t>
            </a:r>
            <a:r>
              <a:rPr sz="971" spc="9" dirty="0">
                <a:latin typeface="Calibri"/>
                <a:cs typeface="Calibri"/>
              </a:rPr>
              <a:t>has increased </a:t>
            </a:r>
            <a:r>
              <a:rPr sz="971" spc="13" dirty="0">
                <a:latin typeface="Calibri"/>
                <a:cs typeface="Calibri"/>
              </a:rPr>
              <a:t>since </a:t>
            </a:r>
            <a:r>
              <a:rPr sz="971" dirty="0">
                <a:latin typeface="Calibri"/>
                <a:cs typeface="Calibri"/>
              </a:rPr>
              <a:t>the last </a:t>
            </a:r>
            <a:r>
              <a:rPr sz="971" spc="13" dirty="0">
                <a:latin typeface="Calibri"/>
                <a:cs typeface="Calibri"/>
              </a:rPr>
              <a:t>garbage </a:t>
            </a:r>
            <a:r>
              <a:rPr sz="971" spc="18" dirty="0">
                <a:latin typeface="Calibri"/>
                <a:cs typeface="Calibri"/>
              </a:rPr>
              <a:t>collection </a:t>
            </a:r>
            <a:r>
              <a:rPr sz="971" spc="4" dirty="0">
                <a:latin typeface="Calibri"/>
                <a:cs typeface="Calibri"/>
              </a:rPr>
              <a:t>from 417.9 </a:t>
            </a:r>
            <a:r>
              <a:rPr sz="971" spc="18" dirty="0">
                <a:latin typeface="Calibri"/>
                <a:cs typeface="Calibri"/>
              </a:rPr>
              <a:t>MB  </a:t>
            </a:r>
            <a:r>
              <a:rPr sz="971" spc="22" dirty="0">
                <a:latin typeface="Calibri"/>
                <a:cs typeface="Calibri"/>
              </a:rPr>
              <a:t>(417905664 </a:t>
            </a:r>
            <a:r>
              <a:rPr sz="971" spc="4" dirty="0">
                <a:latin typeface="Calibri"/>
                <a:cs typeface="Calibri"/>
              </a:rPr>
              <a:t>bytes) </a:t>
            </a:r>
            <a:r>
              <a:rPr sz="971" dirty="0">
                <a:latin typeface="Calibri"/>
                <a:cs typeface="Calibri"/>
              </a:rPr>
              <a:t>to </a:t>
            </a:r>
            <a:r>
              <a:rPr sz="971" spc="4" dirty="0">
                <a:latin typeface="Calibri"/>
                <a:cs typeface="Calibri"/>
              </a:rPr>
              <a:t>844.2 </a:t>
            </a:r>
            <a:r>
              <a:rPr sz="971" spc="9" dirty="0">
                <a:latin typeface="Calibri"/>
                <a:cs typeface="Calibri"/>
              </a:rPr>
              <a:t>MB </a:t>
            </a:r>
            <a:r>
              <a:rPr sz="971" spc="22" dirty="0">
                <a:latin typeface="Calibri"/>
                <a:cs typeface="Calibri"/>
              </a:rPr>
              <a:t>(844169728 </a:t>
            </a:r>
            <a:r>
              <a:rPr sz="971" dirty="0">
                <a:latin typeface="Calibri"/>
                <a:cs typeface="Calibri"/>
              </a:rPr>
              <a:t>bytes), </a:t>
            </a:r>
            <a:r>
              <a:rPr sz="971" spc="9" dirty="0">
                <a:latin typeface="Calibri"/>
                <a:cs typeface="Calibri"/>
              </a:rPr>
              <a:t>an increase </a:t>
            </a:r>
            <a:r>
              <a:rPr sz="971" spc="-4" dirty="0">
                <a:latin typeface="Calibri"/>
                <a:cs typeface="Calibri"/>
              </a:rPr>
              <a:t>of </a:t>
            </a:r>
            <a:r>
              <a:rPr sz="971" spc="4" dirty="0">
                <a:latin typeface="Calibri"/>
                <a:cs typeface="Calibri"/>
              </a:rPr>
              <a:t>426.3 </a:t>
            </a:r>
            <a:r>
              <a:rPr sz="971" spc="9" dirty="0">
                <a:latin typeface="Calibri"/>
                <a:cs typeface="Calibri"/>
              </a:rPr>
              <a:t>MB </a:t>
            </a:r>
            <a:r>
              <a:rPr sz="971" spc="22" dirty="0">
                <a:latin typeface="Calibri"/>
                <a:cs typeface="Calibri"/>
              </a:rPr>
              <a:t>(426264064 </a:t>
            </a:r>
            <a:r>
              <a:rPr sz="971" spc="4" dirty="0">
                <a:latin typeface="Calibri"/>
                <a:cs typeface="Calibri"/>
              </a:rPr>
              <a:t>bytes) </a:t>
            </a:r>
            <a:r>
              <a:rPr sz="971" spc="9" dirty="0">
                <a:latin typeface="Calibri"/>
                <a:cs typeface="Calibri"/>
              </a:rPr>
              <a:t>or </a:t>
            </a:r>
            <a:r>
              <a:rPr sz="971" spc="18" dirty="0">
                <a:latin typeface="Calibri"/>
                <a:cs typeface="Calibri"/>
              </a:rPr>
              <a:t>102%. This </a:t>
            </a:r>
            <a:r>
              <a:rPr sz="971" dirty="0">
                <a:latin typeface="Calibri"/>
                <a:cs typeface="Calibri"/>
              </a:rPr>
              <a:t>is greater than  </a:t>
            </a:r>
            <a:r>
              <a:rPr sz="971" spc="9" dirty="0">
                <a:latin typeface="Calibri"/>
                <a:cs typeface="Calibri"/>
              </a:rPr>
              <a:t>sizeDeltaEstimation=100.0 MB </a:t>
            </a:r>
            <a:r>
              <a:rPr sz="971" spc="22" dirty="0">
                <a:latin typeface="Calibri"/>
                <a:cs typeface="Calibri"/>
              </a:rPr>
              <a:t>(100000000 </a:t>
            </a:r>
            <a:r>
              <a:rPr sz="971" dirty="0">
                <a:latin typeface="Calibri"/>
                <a:cs typeface="Calibri"/>
              </a:rPr>
              <a:t>bytes), </a:t>
            </a:r>
            <a:r>
              <a:rPr sz="971" spc="13" dirty="0">
                <a:latin typeface="Calibri"/>
                <a:cs typeface="Calibri"/>
              </a:rPr>
              <a:t>so </a:t>
            </a:r>
            <a:r>
              <a:rPr sz="971" spc="13" dirty="0">
                <a:solidFill>
                  <a:srgbClr val="FF0000"/>
                </a:solidFill>
                <a:latin typeface="Calibri"/>
                <a:cs typeface="Calibri"/>
              </a:rPr>
              <a:t>running garbage</a:t>
            </a:r>
            <a:r>
              <a:rPr sz="971" spc="2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71" spc="18" dirty="0">
                <a:solidFill>
                  <a:srgbClr val="FF0000"/>
                </a:solidFill>
                <a:latin typeface="Calibri"/>
                <a:cs typeface="Calibri"/>
              </a:rPr>
              <a:t>collection</a:t>
            </a:r>
            <a:endParaRPr sz="971">
              <a:latin typeface="Calibri"/>
              <a:cs typeface="Calibri"/>
            </a:endParaRPr>
          </a:p>
          <a:p>
            <a:pPr marL="11206">
              <a:spcBef>
                <a:spcPts val="9"/>
              </a:spcBef>
            </a:pP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 compaction </a:t>
            </a:r>
            <a:r>
              <a:rPr sz="971" spc="-13" dirty="0">
                <a:latin typeface="Calibri"/>
                <a:cs typeface="Calibri"/>
              </a:rPr>
              <a:t>started,</a:t>
            </a:r>
            <a:r>
              <a:rPr sz="971" spc="-35" dirty="0">
                <a:latin typeface="Calibri"/>
                <a:cs typeface="Calibri"/>
              </a:rPr>
              <a:t> </a:t>
            </a:r>
            <a:r>
              <a:rPr sz="971" spc="128" dirty="0">
                <a:latin typeface="Calibri"/>
                <a:cs typeface="Calibri"/>
              </a:rPr>
              <a:t>…</a:t>
            </a:r>
            <a:endParaRPr sz="971">
              <a:latin typeface="Calibri"/>
              <a:cs typeface="Calibri"/>
            </a:endParaRPr>
          </a:p>
          <a:p>
            <a:pPr marL="11206" marR="305937">
              <a:lnSpc>
                <a:spcPct val="101099"/>
              </a:lnSpc>
              <a:spcBef>
                <a:spcPts val="31"/>
              </a:spcBef>
            </a:pP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 </a:t>
            </a:r>
            <a:r>
              <a:rPr sz="971" spc="4" dirty="0">
                <a:latin typeface="Calibri"/>
                <a:cs typeface="Calibri"/>
              </a:rPr>
              <a:t>estimated </a:t>
            </a:r>
            <a:r>
              <a:rPr sz="971" spc="18" dirty="0">
                <a:latin typeface="Calibri"/>
                <a:cs typeface="Calibri"/>
              </a:rPr>
              <a:t>number </a:t>
            </a:r>
            <a:r>
              <a:rPr sz="971" spc="-4" dirty="0">
                <a:latin typeface="Calibri"/>
                <a:cs typeface="Calibri"/>
              </a:rPr>
              <a:t>of </a:t>
            </a:r>
            <a:r>
              <a:rPr sz="971" spc="18" dirty="0">
                <a:latin typeface="Calibri"/>
                <a:cs typeface="Calibri"/>
              </a:rPr>
              <a:t>nodes </a:t>
            </a:r>
            <a:r>
              <a:rPr sz="971" dirty="0">
                <a:latin typeface="Calibri"/>
                <a:cs typeface="Calibri"/>
              </a:rPr>
              <a:t>to </a:t>
            </a:r>
            <a:r>
              <a:rPr sz="971" spc="18" dirty="0">
                <a:latin typeface="Calibri"/>
                <a:cs typeface="Calibri"/>
              </a:rPr>
              <a:t>compact </a:t>
            </a:r>
            <a:r>
              <a:rPr sz="971" dirty="0">
                <a:latin typeface="Calibri"/>
                <a:cs typeface="Calibri"/>
              </a:rPr>
              <a:t>is </a:t>
            </a:r>
            <a:r>
              <a:rPr sz="971" spc="9" dirty="0">
                <a:latin typeface="Calibri"/>
                <a:cs typeface="Calibri"/>
              </a:rPr>
              <a:t>442708, based </a:t>
            </a:r>
            <a:r>
              <a:rPr sz="971" spc="26" dirty="0">
                <a:latin typeface="Calibri"/>
                <a:cs typeface="Calibri"/>
              </a:rPr>
              <a:t>on </a:t>
            </a:r>
            <a:r>
              <a:rPr sz="971" spc="22" dirty="0">
                <a:latin typeface="Calibri"/>
                <a:cs typeface="Calibri"/>
              </a:rPr>
              <a:t>442307 </a:t>
            </a:r>
            <a:r>
              <a:rPr sz="971" spc="18" dirty="0">
                <a:latin typeface="Calibri"/>
                <a:cs typeface="Calibri"/>
              </a:rPr>
              <a:t>nodes compacted </a:t>
            </a:r>
            <a:r>
              <a:rPr sz="971" dirty="0">
                <a:latin typeface="Calibri"/>
                <a:cs typeface="Calibri"/>
              </a:rPr>
              <a:t>to </a:t>
            </a:r>
            <a:r>
              <a:rPr sz="971" spc="22" dirty="0">
                <a:latin typeface="Calibri"/>
                <a:cs typeface="Calibri"/>
              </a:rPr>
              <a:t>417905664 </a:t>
            </a:r>
            <a:r>
              <a:rPr sz="971" dirty="0">
                <a:latin typeface="Calibri"/>
                <a:cs typeface="Calibri"/>
              </a:rPr>
              <a:t>bytes </a:t>
            </a:r>
            <a:r>
              <a:rPr sz="971" spc="26" dirty="0">
                <a:latin typeface="Calibri"/>
                <a:cs typeface="Calibri"/>
              </a:rPr>
              <a:t>on </a:t>
            </a:r>
            <a:r>
              <a:rPr sz="971" spc="18" dirty="0">
                <a:latin typeface="Calibri"/>
                <a:cs typeface="Calibri"/>
              </a:rPr>
              <a:t>disk </a:t>
            </a:r>
            <a:r>
              <a:rPr sz="971" spc="9" dirty="0">
                <a:latin typeface="Calibri"/>
                <a:cs typeface="Calibri"/>
              </a:rPr>
              <a:t>in </a:t>
            </a:r>
            <a:r>
              <a:rPr sz="971" spc="13" dirty="0">
                <a:latin typeface="Calibri"/>
                <a:cs typeface="Calibri"/>
              </a:rPr>
              <a:t>previous  </a:t>
            </a:r>
            <a:r>
              <a:rPr sz="971" spc="18" dirty="0">
                <a:latin typeface="Calibri"/>
                <a:cs typeface="Calibri"/>
              </a:rPr>
              <a:t>compaction </a:t>
            </a:r>
            <a:r>
              <a:rPr sz="971" spc="13" dirty="0">
                <a:latin typeface="Calibri"/>
                <a:cs typeface="Calibri"/>
              </a:rPr>
              <a:t>and </a:t>
            </a:r>
            <a:r>
              <a:rPr sz="971" dirty="0">
                <a:latin typeface="Calibri"/>
                <a:cs typeface="Calibri"/>
              </a:rPr>
              <a:t>current </a:t>
            </a:r>
            <a:r>
              <a:rPr sz="971" spc="4" dirty="0">
                <a:latin typeface="Calibri"/>
                <a:cs typeface="Calibri"/>
              </a:rPr>
              <a:t>size </a:t>
            </a:r>
            <a:r>
              <a:rPr sz="971" spc="-4" dirty="0">
                <a:latin typeface="Calibri"/>
                <a:cs typeface="Calibri"/>
              </a:rPr>
              <a:t>of </a:t>
            </a:r>
            <a:r>
              <a:rPr sz="971" spc="22" dirty="0">
                <a:latin typeface="Calibri"/>
                <a:cs typeface="Calibri"/>
              </a:rPr>
              <a:t>418285056 </a:t>
            </a:r>
            <a:r>
              <a:rPr sz="971" dirty="0">
                <a:latin typeface="Calibri"/>
                <a:cs typeface="Calibri"/>
              </a:rPr>
              <a:t>bytes </a:t>
            </a:r>
            <a:r>
              <a:rPr sz="971" spc="26" dirty="0">
                <a:latin typeface="Calibri"/>
                <a:cs typeface="Calibri"/>
              </a:rPr>
              <a:t>on</a:t>
            </a:r>
            <a:r>
              <a:rPr sz="971" spc="62" dirty="0">
                <a:latin typeface="Calibri"/>
                <a:cs typeface="Calibri"/>
              </a:rPr>
              <a:t> </a:t>
            </a:r>
            <a:r>
              <a:rPr sz="971" spc="4" dirty="0">
                <a:latin typeface="Calibri"/>
                <a:cs typeface="Calibri"/>
              </a:rPr>
              <a:t>disk.</a:t>
            </a:r>
            <a:endParaRPr sz="971">
              <a:latin typeface="Calibri"/>
              <a:cs typeface="Calibri"/>
            </a:endParaRPr>
          </a:p>
          <a:p>
            <a:pPr marL="11206" marR="4483">
              <a:lnSpc>
                <a:spcPct val="101099"/>
              </a:lnSpc>
            </a:pP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 compaction cycle </a:t>
            </a:r>
            <a:r>
              <a:rPr sz="971" spc="22" dirty="0">
                <a:latin typeface="Calibri"/>
                <a:cs typeface="Calibri"/>
              </a:rPr>
              <a:t>0 </a:t>
            </a:r>
            <a:r>
              <a:rPr sz="971" spc="18" dirty="0">
                <a:latin typeface="Calibri"/>
                <a:cs typeface="Calibri"/>
              </a:rPr>
              <a:t>completed </a:t>
            </a:r>
            <a:r>
              <a:rPr sz="971" spc="9" dirty="0">
                <a:latin typeface="Calibri"/>
                <a:cs typeface="Calibri"/>
              </a:rPr>
              <a:t>in </a:t>
            </a:r>
            <a:r>
              <a:rPr sz="971" spc="4" dirty="0">
                <a:latin typeface="Calibri"/>
                <a:cs typeface="Calibri"/>
              </a:rPr>
              <a:t>52.96 </a:t>
            </a:r>
            <a:r>
              <a:rPr sz="971" spc="-4" dirty="0">
                <a:latin typeface="Calibri"/>
                <a:cs typeface="Calibri"/>
              </a:rPr>
              <a:t>s </a:t>
            </a:r>
            <a:r>
              <a:rPr sz="971" spc="22" dirty="0">
                <a:latin typeface="Calibri"/>
                <a:cs typeface="Calibri"/>
              </a:rPr>
              <a:t>(52956 </a:t>
            </a:r>
            <a:r>
              <a:rPr sz="971" spc="4" dirty="0">
                <a:latin typeface="Calibri"/>
                <a:cs typeface="Calibri"/>
              </a:rPr>
              <a:t>ms). </a:t>
            </a:r>
            <a:r>
              <a:rPr sz="971" spc="22" dirty="0">
                <a:latin typeface="Calibri"/>
                <a:cs typeface="Calibri"/>
              </a:rPr>
              <a:t>Compacted </a:t>
            </a:r>
            <a:r>
              <a:rPr sz="971" spc="18" dirty="0">
                <a:latin typeface="Calibri"/>
                <a:cs typeface="Calibri"/>
              </a:rPr>
              <a:t>ff940e56-3a69-4721-ab80-74210b7beae9.00000034 </a:t>
            </a:r>
            <a:r>
              <a:rPr sz="971" dirty="0">
                <a:latin typeface="Calibri"/>
                <a:cs typeface="Calibri"/>
              </a:rPr>
              <a:t>to </a:t>
            </a:r>
            <a:r>
              <a:rPr sz="971" spc="18" dirty="0">
                <a:latin typeface="Calibri"/>
                <a:cs typeface="Calibri"/>
              </a:rPr>
              <a:t>8ddf7c10-  </a:t>
            </a:r>
            <a:r>
              <a:rPr sz="971" spc="13" dirty="0">
                <a:latin typeface="Calibri"/>
                <a:cs typeface="Calibri"/>
              </a:rPr>
              <a:t>1af6-41f8-aa99-6b750e09e00b.00000533</a:t>
            </a:r>
            <a:endParaRPr sz="971">
              <a:latin typeface="Calibri"/>
              <a:cs typeface="Calibri"/>
            </a:endParaRPr>
          </a:p>
          <a:p>
            <a:pPr marL="11206">
              <a:spcBef>
                <a:spcPts val="13"/>
              </a:spcBef>
            </a:pP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</a:t>
            </a:r>
            <a:r>
              <a:rPr sz="971" spc="-35" dirty="0">
                <a:latin typeface="Calibri"/>
                <a:cs typeface="Calibri"/>
              </a:rPr>
              <a:t> </a:t>
            </a:r>
            <a:r>
              <a:rPr sz="971" spc="137" dirty="0">
                <a:latin typeface="Calibri"/>
                <a:cs typeface="Calibri"/>
              </a:rPr>
              <a:t>……</a:t>
            </a:r>
            <a:endParaRPr sz="971">
              <a:latin typeface="Calibri"/>
              <a:cs typeface="Calibri"/>
            </a:endParaRPr>
          </a:p>
          <a:p>
            <a:pPr marL="11206" marR="3803479">
              <a:lnSpc>
                <a:spcPct val="101099"/>
              </a:lnSpc>
            </a:pP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 compaction succeeded </a:t>
            </a:r>
            <a:r>
              <a:rPr sz="971" spc="9" dirty="0">
                <a:latin typeface="Calibri"/>
                <a:cs typeface="Calibri"/>
              </a:rPr>
              <a:t>in </a:t>
            </a:r>
            <a:r>
              <a:rPr sz="971" spc="4" dirty="0">
                <a:latin typeface="Calibri"/>
                <a:cs typeface="Calibri"/>
              </a:rPr>
              <a:t>53.07 </a:t>
            </a:r>
            <a:r>
              <a:rPr sz="971" spc="-4" dirty="0">
                <a:latin typeface="Calibri"/>
                <a:cs typeface="Calibri"/>
              </a:rPr>
              <a:t>s </a:t>
            </a:r>
            <a:r>
              <a:rPr sz="971" spc="22" dirty="0">
                <a:latin typeface="Calibri"/>
                <a:cs typeface="Calibri"/>
              </a:rPr>
              <a:t>(53072 </a:t>
            </a:r>
            <a:r>
              <a:rPr sz="971" spc="9" dirty="0">
                <a:latin typeface="Calibri"/>
                <a:cs typeface="Calibri"/>
              </a:rPr>
              <a:t>ms), </a:t>
            </a:r>
            <a:r>
              <a:rPr sz="971" spc="-13" dirty="0">
                <a:latin typeface="Calibri"/>
                <a:cs typeface="Calibri"/>
              </a:rPr>
              <a:t>after </a:t>
            </a:r>
            <a:r>
              <a:rPr sz="971" spc="22" dirty="0">
                <a:latin typeface="Calibri"/>
                <a:cs typeface="Calibri"/>
              </a:rPr>
              <a:t>1 </a:t>
            </a:r>
            <a:r>
              <a:rPr sz="971" spc="13" dirty="0">
                <a:latin typeface="Calibri"/>
                <a:cs typeface="Calibri"/>
              </a:rPr>
              <a:t>cycles  </a:t>
            </a: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 cleanup</a:t>
            </a:r>
            <a:r>
              <a:rPr sz="971" spc="-40" dirty="0">
                <a:latin typeface="Calibri"/>
                <a:cs typeface="Calibri"/>
              </a:rPr>
              <a:t> </a:t>
            </a:r>
            <a:r>
              <a:rPr sz="971" spc="-13" dirty="0">
                <a:latin typeface="Calibri"/>
                <a:cs typeface="Calibri"/>
              </a:rPr>
              <a:t>started.</a:t>
            </a:r>
            <a:endParaRPr sz="971">
              <a:latin typeface="Calibri"/>
              <a:cs typeface="Calibri"/>
            </a:endParaRPr>
          </a:p>
          <a:p>
            <a:pPr marL="11206">
              <a:spcBef>
                <a:spcPts val="40"/>
              </a:spcBef>
            </a:pP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49" dirty="0">
                <a:latin typeface="Calibri"/>
                <a:cs typeface="Calibri"/>
              </a:rPr>
              <a:t>GC </a:t>
            </a:r>
            <a:r>
              <a:rPr sz="971" spc="18" dirty="0">
                <a:latin typeface="Calibri"/>
                <a:cs typeface="Calibri"/>
              </a:rPr>
              <a:t>#2: </a:t>
            </a:r>
            <a:r>
              <a:rPr sz="971" dirty="0">
                <a:latin typeface="Calibri"/>
                <a:cs typeface="Calibri"/>
              </a:rPr>
              <a:t>current </a:t>
            </a:r>
            <a:r>
              <a:rPr sz="971" spc="4" dirty="0">
                <a:latin typeface="Calibri"/>
                <a:cs typeface="Calibri"/>
              </a:rPr>
              <a:t>repository size </a:t>
            </a:r>
            <a:r>
              <a:rPr sz="971" dirty="0">
                <a:latin typeface="Calibri"/>
                <a:cs typeface="Calibri"/>
              </a:rPr>
              <a:t>is </a:t>
            </a:r>
            <a:r>
              <a:rPr sz="971" spc="4" dirty="0">
                <a:latin typeface="Calibri"/>
                <a:cs typeface="Calibri"/>
              </a:rPr>
              <a:t>530.8 </a:t>
            </a:r>
            <a:r>
              <a:rPr sz="971" spc="9" dirty="0">
                <a:latin typeface="Calibri"/>
                <a:cs typeface="Calibri"/>
              </a:rPr>
              <a:t>MB </a:t>
            </a:r>
            <a:r>
              <a:rPr sz="971" spc="22" dirty="0">
                <a:latin typeface="Calibri"/>
                <a:cs typeface="Calibri"/>
              </a:rPr>
              <a:t>(530752512</a:t>
            </a:r>
            <a:r>
              <a:rPr sz="971" spc="18" dirty="0">
                <a:latin typeface="Calibri"/>
                <a:cs typeface="Calibri"/>
              </a:rPr>
              <a:t> </a:t>
            </a:r>
            <a:r>
              <a:rPr sz="971" spc="4" dirty="0">
                <a:latin typeface="Calibri"/>
                <a:cs typeface="Calibri"/>
              </a:rPr>
              <a:t>bytes)</a:t>
            </a:r>
            <a:endParaRPr sz="971">
              <a:latin typeface="Calibri"/>
              <a:cs typeface="Calibri"/>
            </a:endParaRPr>
          </a:p>
          <a:p>
            <a:pPr marL="11206">
              <a:spcBef>
                <a:spcPts val="13"/>
              </a:spcBef>
            </a:pPr>
            <a:r>
              <a:rPr sz="971" spc="40" dirty="0">
                <a:latin typeface="Calibri"/>
                <a:cs typeface="Calibri"/>
              </a:rPr>
              <a:t>….</a:t>
            </a:r>
            <a:endParaRPr sz="971">
              <a:latin typeface="Calibri"/>
              <a:cs typeface="Calibri"/>
            </a:endParaRPr>
          </a:p>
          <a:p>
            <a:pPr marL="11206">
              <a:spcBef>
                <a:spcPts val="13"/>
              </a:spcBef>
            </a:pPr>
            <a:r>
              <a:rPr sz="971" spc="18" dirty="0">
                <a:latin typeface="Calibri"/>
                <a:cs typeface="Calibri"/>
              </a:rPr>
              <a:t>cleanup marking </a:t>
            </a:r>
            <a:r>
              <a:rPr sz="971" spc="-4" dirty="0">
                <a:latin typeface="Calibri"/>
                <a:cs typeface="Calibri"/>
              </a:rPr>
              <a:t>files </a:t>
            </a:r>
            <a:r>
              <a:rPr sz="971" spc="-9" dirty="0">
                <a:latin typeface="Calibri"/>
                <a:cs typeface="Calibri"/>
              </a:rPr>
              <a:t>for </a:t>
            </a:r>
            <a:r>
              <a:rPr sz="971" spc="9" dirty="0">
                <a:latin typeface="Calibri"/>
                <a:cs typeface="Calibri"/>
              </a:rPr>
              <a:t>deletion:</a:t>
            </a:r>
            <a:r>
              <a:rPr sz="971" spc="44" dirty="0">
                <a:latin typeface="Calibri"/>
                <a:cs typeface="Calibri"/>
              </a:rPr>
              <a:t> </a:t>
            </a:r>
            <a:r>
              <a:rPr sz="971" spc="71" dirty="0">
                <a:latin typeface="Calibri"/>
                <a:cs typeface="Calibri"/>
              </a:rPr>
              <a:t>…….</a:t>
            </a:r>
            <a:endParaRPr sz="971">
              <a:latin typeface="Calibri"/>
              <a:cs typeface="Calibri"/>
            </a:endParaRPr>
          </a:p>
          <a:p>
            <a:pPr marL="11206" marR="317704">
              <a:lnSpc>
                <a:spcPct val="101000"/>
              </a:lnSpc>
            </a:pPr>
            <a:r>
              <a:rPr sz="971" spc="18" dirty="0">
                <a:solidFill>
                  <a:srgbClr val="FF0000"/>
                </a:solidFill>
                <a:latin typeface="Calibri"/>
                <a:cs typeface="Calibri"/>
              </a:rPr>
              <a:t>cleanup completed </a:t>
            </a:r>
            <a:r>
              <a:rPr sz="971" spc="4" dirty="0">
                <a:solidFill>
                  <a:srgbClr val="FF0000"/>
                </a:solidFill>
                <a:latin typeface="Calibri"/>
                <a:cs typeface="Calibri"/>
              </a:rPr>
              <a:t>in 1.584 </a:t>
            </a:r>
            <a:r>
              <a:rPr sz="971" spc="-4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971" spc="22" dirty="0">
                <a:solidFill>
                  <a:srgbClr val="FF0000"/>
                </a:solidFill>
                <a:latin typeface="Calibri"/>
                <a:cs typeface="Calibri"/>
              </a:rPr>
              <a:t>(1584 </a:t>
            </a:r>
            <a:r>
              <a:rPr sz="971" spc="4" dirty="0">
                <a:solidFill>
                  <a:srgbClr val="FF0000"/>
                </a:solidFill>
                <a:latin typeface="Calibri"/>
                <a:cs typeface="Calibri"/>
              </a:rPr>
              <a:t>ms). </a:t>
            </a:r>
            <a:r>
              <a:rPr sz="971" spc="9" dirty="0">
                <a:solidFill>
                  <a:srgbClr val="FF0000"/>
                </a:solidFill>
                <a:latin typeface="Calibri"/>
                <a:cs typeface="Calibri"/>
              </a:rPr>
              <a:t>Post </a:t>
            </a:r>
            <a:r>
              <a:rPr sz="971" spc="18" dirty="0">
                <a:solidFill>
                  <a:srgbClr val="FF0000"/>
                </a:solidFill>
                <a:latin typeface="Calibri"/>
                <a:cs typeface="Calibri"/>
              </a:rPr>
              <a:t>cleanup </a:t>
            </a:r>
            <a:r>
              <a:rPr sz="971" spc="4" dirty="0">
                <a:solidFill>
                  <a:srgbClr val="FF0000"/>
                </a:solidFill>
                <a:latin typeface="Calibri"/>
                <a:cs typeface="Calibri"/>
              </a:rPr>
              <a:t>size </a:t>
            </a:r>
            <a:r>
              <a:rPr sz="971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971" spc="4" dirty="0">
                <a:solidFill>
                  <a:srgbClr val="FF0000"/>
                </a:solidFill>
                <a:latin typeface="Calibri"/>
                <a:cs typeface="Calibri"/>
              </a:rPr>
              <a:t>223.9 </a:t>
            </a:r>
            <a:r>
              <a:rPr sz="971" spc="9" dirty="0">
                <a:solidFill>
                  <a:srgbClr val="FF0000"/>
                </a:solidFill>
                <a:latin typeface="Calibri"/>
                <a:cs typeface="Calibri"/>
              </a:rPr>
              <a:t>MB </a:t>
            </a:r>
            <a:r>
              <a:rPr sz="971" spc="22" dirty="0">
                <a:solidFill>
                  <a:srgbClr val="FF0000"/>
                </a:solidFill>
                <a:latin typeface="Calibri"/>
                <a:cs typeface="Calibri"/>
              </a:rPr>
              <a:t>(223906816 </a:t>
            </a:r>
            <a:r>
              <a:rPr sz="971" spc="4" dirty="0">
                <a:solidFill>
                  <a:srgbClr val="FF0000"/>
                </a:solidFill>
                <a:latin typeface="Calibri"/>
                <a:cs typeface="Calibri"/>
              </a:rPr>
              <a:t>bytes) </a:t>
            </a:r>
            <a:r>
              <a:rPr sz="971" spc="13" dirty="0">
                <a:solidFill>
                  <a:srgbClr val="FF0000"/>
                </a:solidFill>
                <a:latin typeface="Calibri"/>
                <a:cs typeface="Calibri"/>
              </a:rPr>
              <a:t>and space reclaimed </a:t>
            </a:r>
            <a:r>
              <a:rPr sz="971" spc="4" dirty="0">
                <a:solidFill>
                  <a:srgbClr val="FF0000"/>
                </a:solidFill>
                <a:latin typeface="Calibri"/>
                <a:cs typeface="Calibri"/>
              </a:rPr>
              <a:t>306.8 </a:t>
            </a:r>
            <a:r>
              <a:rPr sz="971" spc="9" dirty="0">
                <a:solidFill>
                  <a:srgbClr val="FF0000"/>
                </a:solidFill>
                <a:latin typeface="Calibri"/>
                <a:cs typeface="Calibri"/>
              </a:rPr>
              <a:t>MB </a:t>
            </a:r>
            <a:r>
              <a:rPr sz="971" spc="22" dirty="0">
                <a:solidFill>
                  <a:srgbClr val="FF0000"/>
                </a:solidFill>
                <a:latin typeface="Calibri"/>
                <a:cs typeface="Calibri"/>
              </a:rPr>
              <a:t>(306845696 </a:t>
            </a:r>
            <a:r>
              <a:rPr sz="971" spc="-4" dirty="0">
                <a:solidFill>
                  <a:srgbClr val="FF0000"/>
                </a:solidFill>
                <a:latin typeface="Calibri"/>
                <a:cs typeface="Calibri"/>
              </a:rPr>
              <a:t>bytes).  </a:t>
            </a:r>
            <a:r>
              <a:rPr sz="971" spc="31" dirty="0">
                <a:latin typeface="Calibri"/>
                <a:cs typeface="Calibri"/>
              </a:rPr>
              <a:t>Removed </a:t>
            </a:r>
            <a:r>
              <a:rPr sz="971" dirty="0">
                <a:latin typeface="Calibri"/>
                <a:cs typeface="Calibri"/>
              </a:rPr>
              <a:t>files:</a:t>
            </a:r>
            <a:r>
              <a:rPr sz="971" spc="-9" dirty="0">
                <a:latin typeface="Calibri"/>
                <a:cs typeface="Calibri"/>
              </a:rPr>
              <a:t> </a:t>
            </a:r>
            <a:r>
              <a:rPr sz="971" spc="137" dirty="0">
                <a:latin typeface="Calibri"/>
                <a:cs typeface="Calibri"/>
              </a:rPr>
              <a:t>……</a:t>
            </a:r>
            <a:endParaRPr sz="971">
              <a:latin typeface="Calibri"/>
              <a:cs typeface="Calibri"/>
            </a:endParaRPr>
          </a:p>
          <a:p>
            <a:pPr marL="11206">
              <a:spcBef>
                <a:spcPts val="13"/>
              </a:spcBef>
            </a:pPr>
            <a:r>
              <a:rPr sz="971" spc="22" dirty="0">
                <a:latin typeface="Calibri"/>
                <a:cs typeface="Calibri"/>
              </a:rPr>
              <a:t>TarMK </a:t>
            </a:r>
            <a:r>
              <a:rPr sz="971" spc="18" dirty="0">
                <a:latin typeface="Calibri"/>
                <a:cs typeface="Calibri"/>
              </a:rPr>
              <a:t>closed:</a:t>
            </a:r>
            <a:r>
              <a:rPr sz="971" spc="-35" dirty="0">
                <a:latin typeface="Calibri"/>
                <a:cs typeface="Calibri"/>
              </a:rPr>
              <a:t> </a:t>
            </a:r>
            <a:r>
              <a:rPr sz="971" spc="71" dirty="0">
                <a:latin typeface="Calibri"/>
                <a:cs typeface="Calibri"/>
              </a:rPr>
              <a:t>…….</a:t>
            </a:r>
            <a:endParaRPr sz="971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263</a:t>
            </a:fld>
            <a:endParaRPr spc="26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368971"/>
            <a:ext cx="1933575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Tar</a:t>
            </a:r>
            <a:r>
              <a:rPr spc="-26" dirty="0"/>
              <a:t> </a:t>
            </a:r>
            <a:r>
              <a:rPr spc="62" dirty="0"/>
              <a:t>Compaction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264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1292" y="1774108"/>
            <a:ext cx="4523815" cy="3251075"/>
          </a:xfrm>
          <a:prstGeom prst="rect">
            <a:avLst/>
          </a:prstGeom>
        </p:spPr>
        <p:txBody>
          <a:bodyPr vert="horz" wrap="square" lIns="0" tIns="25773" rIns="0" bIns="0" rtlCol="0">
            <a:spAutoFit/>
          </a:bodyPr>
          <a:lstStyle/>
          <a:p>
            <a:pPr marL="197234" indent="-186587">
              <a:spcBef>
                <a:spcPts val="20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544" spc="-40" dirty="0">
                <a:latin typeface="Calibri"/>
                <a:cs typeface="Calibri"/>
              </a:rPr>
              <a:t>Offline </a:t>
            </a:r>
            <a:r>
              <a:rPr sz="1544" spc="-4" dirty="0">
                <a:latin typeface="Calibri"/>
                <a:cs typeface="Calibri"/>
              </a:rPr>
              <a:t>compaction </a:t>
            </a:r>
            <a:r>
              <a:rPr sz="1544" spc="-57" dirty="0">
                <a:latin typeface="Calibri"/>
                <a:cs typeface="Calibri"/>
              </a:rPr>
              <a:t>frees </a:t>
            </a:r>
            <a:r>
              <a:rPr sz="1544" spc="-9" dirty="0">
                <a:latin typeface="Calibri"/>
                <a:cs typeface="Calibri"/>
              </a:rPr>
              <a:t>more</a:t>
            </a:r>
            <a:r>
              <a:rPr sz="1544" spc="141" dirty="0">
                <a:latin typeface="Calibri"/>
                <a:cs typeface="Calibri"/>
              </a:rPr>
              <a:t> </a:t>
            </a:r>
            <a:r>
              <a:rPr sz="1544" spc="-13" dirty="0">
                <a:latin typeface="Calibri"/>
                <a:cs typeface="Calibri"/>
              </a:rPr>
              <a:t>space</a:t>
            </a:r>
            <a:endParaRPr sz="1544">
              <a:latin typeface="Calibri"/>
              <a:cs typeface="Calibri"/>
            </a:endParaRPr>
          </a:p>
          <a:p>
            <a:pPr marL="391666" lvl="1" indent="-194432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40" dirty="0">
                <a:latin typeface="Calibri"/>
                <a:cs typeface="Calibri"/>
              </a:rPr>
              <a:t>Offline </a:t>
            </a:r>
            <a:r>
              <a:rPr sz="1544" spc="49" dirty="0">
                <a:latin typeface="Calibri"/>
                <a:cs typeface="Calibri"/>
              </a:rPr>
              <a:t>- </a:t>
            </a:r>
            <a:r>
              <a:rPr sz="1544" spc="-13" dirty="0">
                <a:latin typeface="Calibri"/>
                <a:cs typeface="Calibri"/>
              </a:rPr>
              <a:t>keeps </a:t>
            </a:r>
            <a:r>
              <a:rPr sz="1544" spc="-40" dirty="0">
                <a:latin typeface="Calibri"/>
                <a:cs typeface="Calibri"/>
              </a:rPr>
              <a:t>the </a:t>
            </a:r>
            <a:r>
              <a:rPr sz="1544" spc="-49" dirty="0">
                <a:latin typeface="Calibri"/>
                <a:cs typeface="Calibri"/>
              </a:rPr>
              <a:t>latest </a:t>
            </a:r>
            <a:r>
              <a:rPr sz="1544" spc="-26" dirty="0">
                <a:latin typeface="Calibri"/>
                <a:cs typeface="Calibri"/>
              </a:rPr>
              <a:t>revision</a:t>
            </a:r>
            <a:r>
              <a:rPr sz="1544" spc="159" dirty="0">
                <a:latin typeface="Calibri"/>
                <a:cs typeface="Calibri"/>
              </a:rPr>
              <a:t> </a:t>
            </a:r>
            <a:r>
              <a:rPr sz="1544" spc="-4" dirty="0">
                <a:latin typeface="Calibri"/>
                <a:cs typeface="Calibri"/>
              </a:rPr>
              <a:t>only</a:t>
            </a:r>
            <a:endParaRPr sz="1544">
              <a:latin typeface="Calibri"/>
              <a:cs typeface="Calibri"/>
            </a:endParaRPr>
          </a:p>
          <a:p>
            <a:pPr marL="391666" lvl="1" indent="-194432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4" dirty="0">
                <a:latin typeface="Calibri"/>
                <a:cs typeface="Calibri"/>
              </a:rPr>
              <a:t>Online </a:t>
            </a:r>
            <a:r>
              <a:rPr sz="1544" spc="49" dirty="0">
                <a:latin typeface="Calibri"/>
                <a:cs typeface="Calibri"/>
              </a:rPr>
              <a:t>- </a:t>
            </a:r>
            <a:r>
              <a:rPr sz="1544" spc="-13" dirty="0">
                <a:latin typeface="Calibri"/>
                <a:cs typeface="Calibri"/>
              </a:rPr>
              <a:t>keeps </a:t>
            </a:r>
            <a:r>
              <a:rPr sz="1544" spc="-26" dirty="0">
                <a:latin typeface="Calibri"/>
                <a:cs typeface="Calibri"/>
              </a:rPr>
              <a:t>revisions </a:t>
            </a:r>
            <a:r>
              <a:rPr sz="1544" spc="-18" dirty="0">
                <a:latin typeface="Calibri"/>
                <a:cs typeface="Calibri"/>
              </a:rPr>
              <a:t>since </a:t>
            </a:r>
            <a:r>
              <a:rPr sz="1544" spc="-31" dirty="0">
                <a:latin typeface="Calibri"/>
                <a:cs typeface="Calibri"/>
              </a:rPr>
              <a:t>two </a:t>
            </a:r>
            <a:r>
              <a:rPr sz="1544" spc="-9" dirty="0">
                <a:latin typeface="Calibri"/>
                <a:cs typeface="Calibri"/>
              </a:rPr>
              <a:t>compactions</a:t>
            </a:r>
            <a:r>
              <a:rPr sz="1544" spc="110" dirty="0">
                <a:latin typeface="Calibri"/>
                <a:cs typeface="Calibri"/>
              </a:rPr>
              <a:t> </a:t>
            </a:r>
            <a:r>
              <a:rPr sz="1544" spc="-35" dirty="0">
                <a:latin typeface="Calibri"/>
                <a:cs typeface="Calibri"/>
              </a:rPr>
              <a:t>prior</a:t>
            </a:r>
            <a:endParaRPr sz="1544">
              <a:latin typeface="Calibri"/>
              <a:cs typeface="Calibri"/>
            </a:endParaRPr>
          </a:p>
          <a:p>
            <a:pPr lvl="1">
              <a:spcBef>
                <a:spcPts val="44"/>
              </a:spcBef>
              <a:buClr>
                <a:srgbClr val="7F7F7F"/>
              </a:buClr>
              <a:buFont typeface="Wingdings"/>
              <a:buChar char=""/>
            </a:pPr>
            <a:endParaRPr sz="1677">
              <a:latin typeface="Calibri"/>
              <a:cs typeface="Calibri"/>
            </a:endParaRPr>
          </a:p>
          <a:p>
            <a:pPr marL="185467" marR="1985228" indent="-185467" algn="r">
              <a:buClr>
                <a:srgbClr val="7F7F7F"/>
              </a:buClr>
              <a:buSzPct val="68571"/>
              <a:buFont typeface="Wingdings"/>
              <a:buChar char=""/>
              <a:tabLst>
                <a:tab pos="185467" algn="l"/>
                <a:tab pos="197793" algn="l"/>
              </a:tabLst>
            </a:pPr>
            <a:r>
              <a:rPr sz="1544" dirty="0">
                <a:latin typeface="Calibri"/>
                <a:cs typeface="Calibri"/>
              </a:rPr>
              <a:t>Compacting </a:t>
            </a:r>
            <a:r>
              <a:rPr sz="1544" spc="-13" dirty="0">
                <a:latin typeface="Calibri"/>
                <a:cs typeface="Calibri"/>
              </a:rPr>
              <a:t>publish</a:t>
            </a:r>
            <a:r>
              <a:rPr sz="1544" spc="-31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instances</a:t>
            </a:r>
            <a:endParaRPr sz="1544">
              <a:latin typeface="Calibri"/>
              <a:cs typeface="Calibri"/>
            </a:endParaRPr>
          </a:p>
          <a:p>
            <a:pPr marL="193312" marR="1971220" lvl="1" indent="-193312" algn="r">
              <a:spcBef>
                <a:spcPts val="146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3312" algn="l"/>
                <a:tab pos="193872" algn="l"/>
              </a:tabLst>
            </a:pPr>
            <a:r>
              <a:rPr sz="1544" spc="9" dirty="0">
                <a:latin typeface="Calibri"/>
                <a:cs typeface="Calibri"/>
              </a:rPr>
              <a:t>Run </a:t>
            </a:r>
            <a:r>
              <a:rPr sz="1544" spc="-18" dirty="0">
                <a:latin typeface="Calibri"/>
                <a:cs typeface="Calibri"/>
              </a:rPr>
              <a:t>during </a:t>
            </a:r>
            <a:r>
              <a:rPr sz="1544" spc="-4" dirty="0">
                <a:latin typeface="Calibri"/>
                <a:cs typeface="Calibri"/>
              </a:rPr>
              <a:t>low </a:t>
            </a:r>
            <a:r>
              <a:rPr sz="1544" spc="-66" dirty="0">
                <a:latin typeface="Calibri"/>
                <a:cs typeface="Calibri"/>
              </a:rPr>
              <a:t>traffic</a:t>
            </a:r>
            <a:r>
              <a:rPr sz="1544" spc="9" dirty="0">
                <a:latin typeface="Calibri"/>
                <a:cs typeface="Calibri"/>
              </a:rPr>
              <a:t> </a:t>
            </a:r>
            <a:r>
              <a:rPr sz="1544" spc="-22" dirty="0">
                <a:latin typeface="Calibri"/>
                <a:cs typeface="Calibri"/>
              </a:rPr>
              <a:t>hours</a:t>
            </a:r>
            <a:endParaRPr sz="1544">
              <a:latin typeface="Calibri"/>
              <a:cs typeface="Calibri"/>
            </a:endParaRPr>
          </a:p>
          <a:p>
            <a:pPr marL="391666" lvl="1" indent="-194432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26" dirty="0">
                <a:latin typeface="Calibri"/>
                <a:cs typeface="Calibri"/>
              </a:rPr>
              <a:t>Stagger </a:t>
            </a:r>
            <a:r>
              <a:rPr sz="1544" spc="-22" dirty="0">
                <a:latin typeface="Calibri"/>
                <a:cs typeface="Calibri"/>
              </a:rPr>
              <a:t>across </a:t>
            </a:r>
            <a:r>
              <a:rPr sz="1544" spc="-13" dirty="0">
                <a:latin typeface="Calibri"/>
                <a:cs typeface="Calibri"/>
              </a:rPr>
              <a:t>publish</a:t>
            </a:r>
            <a:r>
              <a:rPr sz="1544" spc="79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instances</a:t>
            </a:r>
            <a:endParaRPr sz="1544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7F7F7F"/>
              </a:buClr>
              <a:buFont typeface="Wingdings"/>
              <a:buChar char=""/>
            </a:pPr>
            <a:endParaRPr sz="1544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57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544" spc="-26" dirty="0">
                <a:latin typeface="Calibri"/>
                <a:cs typeface="Calibri"/>
              </a:rPr>
              <a:t>Duration </a:t>
            </a:r>
            <a:r>
              <a:rPr sz="1544" spc="-53" dirty="0">
                <a:latin typeface="Calibri"/>
                <a:cs typeface="Calibri"/>
              </a:rPr>
              <a:t>of </a:t>
            </a:r>
            <a:r>
              <a:rPr sz="1544" spc="-4" dirty="0">
                <a:latin typeface="Calibri"/>
                <a:cs typeface="Calibri"/>
              </a:rPr>
              <a:t>compaction </a:t>
            </a:r>
            <a:r>
              <a:rPr sz="1544" spc="-13" dirty="0">
                <a:latin typeface="Calibri"/>
                <a:cs typeface="Calibri"/>
              </a:rPr>
              <a:t>depends</a:t>
            </a:r>
            <a:r>
              <a:rPr sz="1544" spc="132" dirty="0">
                <a:latin typeface="Calibri"/>
                <a:cs typeface="Calibri"/>
              </a:rPr>
              <a:t> </a:t>
            </a:r>
            <a:r>
              <a:rPr sz="1544" spc="9" dirty="0">
                <a:latin typeface="Calibri"/>
                <a:cs typeface="Calibri"/>
              </a:rPr>
              <a:t>on</a:t>
            </a:r>
            <a:endParaRPr sz="1544">
              <a:latin typeface="Calibri"/>
              <a:cs typeface="Calibri"/>
            </a:endParaRPr>
          </a:p>
          <a:p>
            <a:pPr marL="391666" lvl="1" indent="-194432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22" dirty="0">
                <a:latin typeface="Calibri"/>
                <a:cs typeface="Calibri"/>
              </a:rPr>
              <a:t>Repository</a:t>
            </a:r>
            <a:r>
              <a:rPr sz="1544" spc="9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size</a:t>
            </a:r>
            <a:endParaRPr sz="1544">
              <a:latin typeface="Calibri"/>
              <a:cs typeface="Calibri"/>
            </a:endParaRPr>
          </a:p>
          <a:p>
            <a:pPr marL="391666" lvl="1" indent="-194432">
              <a:spcBef>
                <a:spcPts val="150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22" dirty="0">
                <a:latin typeface="Calibri"/>
                <a:cs typeface="Calibri"/>
              </a:rPr>
              <a:t>System</a:t>
            </a:r>
            <a:r>
              <a:rPr sz="1544" spc="4" dirty="0">
                <a:latin typeface="Calibri"/>
                <a:cs typeface="Calibri"/>
              </a:rPr>
              <a:t> </a:t>
            </a:r>
            <a:r>
              <a:rPr sz="1544" spc="-9" dirty="0">
                <a:latin typeface="Calibri"/>
                <a:cs typeface="Calibri"/>
              </a:rPr>
              <a:t>load</a:t>
            </a:r>
            <a:endParaRPr sz="1544">
              <a:latin typeface="Calibri"/>
              <a:cs typeface="Calibri"/>
            </a:endParaRPr>
          </a:p>
          <a:p>
            <a:pPr marL="391666" lvl="1" indent="-194432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26" dirty="0">
                <a:latin typeface="Calibri"/>
                <a:cs typeface="Calibri"/>
              </a:rPr>
              <a:t>Activity </a:t>
            </a:r>
            <a:r>
              <a:rPr sz="1544" spc="-44" dirty="0">
                <a:latin typeface="Calibri"/>
                <a:cs typeface="Calibri"/>
              </a:rPr>
              <a:t>patterns </a:t>
            </a:r>
            <a:r>
              <a:rPr sz="1544" spc="-26" dirty="0">
                <a:latin typeface="Calibri"/>
                <a:cs typeface="Calibri"/>
              </a:rPr>
              <a:t>(reads </a:t>
            </a:r>
            <a:r>
              <a:rPr sz="1544" spc="-62" dirty="0">
                <a:latin typeface="Calibri"/>
                <a:cs typeface="Calibri"/>
              </a:rPr>
              <a:t>vs.</a:t>
            </a:r>
            <a:r>
              <a:rPr sz="1544" spc="150" dirty="0">
                <a:latin typeface="Calibri"/>
                <a:cs typeface="Calibri"/>
              </a:rPr>
              <a:t> </a:t>
            </a:r>
            <a:r>
              <a:rPr sz="1544" spc="-44" dirty="0">
                <a:latin typeface="Calibri"/>
                <a:cs typeface="Calibri"/>
              </a:rPr>
              <a:t>writes)</a:t>
            </a:r>
            <a:endParaRPr sz="1544">
              <a:latin typeface="Calibri"/>
              <a:cs typeface="Calibri"/>
            </a:endParaRPr>
          </a:p>
          <a:p>
            <a:pPr marL="391666" lvl="1" indent="-194432">
              <a:spcBef>
                <a:spcPts val="11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544" spc="-31" dirty="0">
                <a:latin typeface="Calibri"/>
                <a:cs typeface="Calibri"/>
              </a:rPr>
              <a:t>Hardware</a:t>
            </a:r>
            <a:r>
              <a:rPr sz="1544" spc="4" dirty="0">
                <a:latin typeface="Calibri"/>
                <a:cs typeface="Calibri"/>
              </a:rPr>
              <a:t> </a:t>
            </a:r>
            <a:r>
              <a:rPr sz="1544" spc="-31" dirty="0">
                <a:latin typeface="Calibri"/>
                <a:cs typeface="Calibri"/>
              </a:rPr>
              <a:t>specifications</a:t>
            </a:r>
            <a:endParaRPr sz="1544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876802"/>
            <a:ext cx="3563471" cy="1030938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13" dirty="0"/>
              <a:t>Offline </a:t>
            </a:r>
            <a:r>
              <a:rPr spc="-9" dirty="0"/>
              <a:t>vs. </a:t>
            </a:r>
            <a:r>
              <a:rPr spc="57" dirty="0"/>
              <a:t>Online</a:t>
            </a:r>
            <a:r>
              <a:rPr spc="40" dirty="0"/>
              <a:t> </a:t>
            </a:r>
            <a:r>
              <a:rPr spc="62" dirty="0"/>
              <a:t>Compaction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24926" y="1818362"/>
            <a:ext cx="8139953" cy="2032747"/>
            <a:chOff x="415316" y="2060810"/>
            <a:chExt cx="9225280" cy="2303780"/>
          </a:xfrm>
        </p:grpSpPr>
        <p:sp>
          <p:nvSpPr>
            <p:cNvPr id="4" name="object 4"/>
            <p:cNvSpPr/>
            <p:nvPr/>
          </p:nvSpPr>
          <p:spPr>
            <a:xfrm>
              <a:off x="420370" y="2065870"/>
              <a:ext cx="9215755" cy="327660"/>
            </a:xfrm>
            <a:custGeom>
              <a:avLst/>
              <a:gdLst/>
              <a:ahLst/>
              <a:cxnLst/>
              <a:rect l="l" t="t" r="r" b="b"/>
              <a:pathLst>
                <a:path w="9215755" h="327660">
                  <a:moveTo>
                    <a:pt x="9215133" y="0"/>
                  </a:moveTo>
                  <a:lnTo>
                    <a:pt x="4272331" y="0"/>
                  </a:lnTo>
                  <a:lnTo>
                    <a:pt x="0" y="0"/>
                  </a:lnTo>
                  <a:lnTo>
                    <a:pt x="0" y="327647"/>
                  </a:lnTo>
                  <a:lnTo>
                    <a:pt x="4272331" y="327647"/>
                  </a:lnTo>
                  <a:lnTo>
                    <a:pt x="9215133" y="327647"/>
                  </a:lnTo>
                  <a:lnTo>
                    <a:pt x="9215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420370" y="2393517"/>
              <a:ext cx="9215755" cy="1638300"/>
            </a:xfrm>
            <a:custGeom>
              <a:avLst/>
              <a:gdLst/>
              <a:ahLst/>
              <a:cxnLst/>
              <a:rect l="l" t="t" r="r" b="b"/>
              <a:pathLst>
                <a:path w="9215755" h="1638300">
                  <a:moveTo>
                    <a:pt x="9215133" y="1310576"/>
                  </a:moveTo>
                  <a:lnTo>
                    <a:pt x="4272331" y="1310576"/>
                  </a:lnTo>
                  <a:lnTo>
                    <a:pt x="0" y="1310576"/>
                  </a:lnTo>
                  <a:lnTo>
                    <a:pt x="0" y="1638223"/>
                  </a:lnTo>
                  <a:lnTo>
                    <a:pt x="4272331" y="1638223"/>
                  </a:lnTo>
                  <a:lnTo>
                    <a:pt x="9215133" y="1638223"/>
                  </a:lnTo>
                  <a:lnTo>
                    <a:pt x="9215133" y="1310576"/>
                  </a:lnTo>
                  <a:close/>
                </a:path>
                <a:path w="9215755" h="1638300">
                  <a:moveTo>
                    <a:pt x="9215133" y="655281"/>
                  </a:moveTo>
                  <a:lnTo>
                    <a:pt x="4272331" y="655281"/>
                  </a:lnTo>
                  <a:lnTo>
                    <a:pt x="0" y="655281"/>
                  </a:lnTo>
                  <a:lnTo>
                    <a:pt x="0" y="982929"/>
                  </a:lnTo>
                  <a:lnTo>
                    <a:pt x="4272331" y="982929"/>
                  </a:lnTo>
                  <a:lnTo>
                    <a:pt x="9215133" y="982929"/>
                  </a:lnTo>
                  <a:lnTo>
                    <a:pt x="9215133" y="655281"/>
                  </a:lnTo>
                  <a:close/>
                </a:path>
                <a:path w="9215755" h="1638300">
                  <a:moveTo>
                    <a:pt x="9215133" y="0"/>
                  </a:moveTo>
                  <a:lnTo>
                    <a:pt x="4272331" y="0"/>
                  </a:lnTo>
                  <a:lnTo>
                    <a:pt x="0" y="0"/>
                  </a:lnTo>
                  <a:lnTo>
                    <a:pt x="0" y="327647"/>
                  </a:lnTo>
                  <a:lnTo>
                    <a:pt x="4272331" y="327647"/>
                  </a:lnTo>
                  <a:lnTo>
                    <a:pt x="9215133" y="327647"/>
                  </a:lnTo>
                  <a:lnTo>
                    <a:pt x="9215133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4692703" y="2060810"/>
              <a:ext cx="0" cy="2303780"/>
            </a:xfrm>
            <a:custGeom>
              <a:avLst/>
              <a:gdLst/>
              <a:ahLst/>
              <a:cxnLst/>
              <a:rect l="l" t="t" r="r" b="b"/>
              <a:pathLst>
                <a:path h="2303779">
                  <a:moveTo>
                    <a:pt x="0" y="0"/>
                  </a:moveTo>
                  <a:lnTo>
                    <a:pt x="0" y="2303621"/>
                  </a:lnTo>
                </a:path>
              </a:pathLst>
            </a:custGeom>
            <a:ln w="101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415316" y="2393511"/>
              <a:ext cx="9225280" cy="0"/>
            </a:xfrm>
            <a:custGeom>
              <a:avLst/>
              <a:gdLst/>
              <a:ahLst/>
              <a:cxnLst/>
              <a:rect l="l" t="t" r="r" b="b"/>
              <a:pathLst>
                <a:path w="9225280">
                  <a:moveTo>
                    <a:pt x="0" y="0"/>
                  </a:moveTo>
                  <a:lnTo>
                    <a:pt x="9225239" y="0"/>
                  </a:lnTo>
                </a:path>
              </a:pathLst>
            </a:custGeom>
            <a:ln w="303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415316" y="2060810"/>
              <a:ext cx="9225280" cy="2303780"/>
            </a:xfrm>
            <a:custGeom>
              <a:avLst/>
              <a:gdLst/>
              <a:ahLst/>
              <a:cxnLst/>
              <a:rect l="l" t="t" r="r" b="b"/>
              <a:pathLst>
                <a:path w="9225280" h="2303779">
                  <a:moveTo>
                    <a:pt x="0" y="660344"/>
                  </a:moveTo>
                  <a:lnTo>
                    <a:pt x="9225239" y="660344"/>
                  </a:lnTo>
                </a:path>
                <a:path w="9225280" h="2303779">
                  <a:moveTo>
                    <a:pt x="0" y="987988"/>
                  </a:moveTo>
                  <a:lnTo>
                    <a:pt x="9225239" y="987988"/>
                  </a:lnTo>
                </a:path>
                <a:path w="9225280" h="2303779">
                  <a:moveTo>
                    <a:pt x="0" y="1315632"/>
                  </a:moveTo>
                  <a:lnTo>
                    <a:pt x="9225239" y="1315632"/>
                  </a:lnTo>
                </a:path>
                <a:path w="9225280" h="2303779">
                  <a:moveTo>
                    <a:pt x="0" y="1643276"/>
                  </a:moveTo>
                  <a:lnTo>
                    <a:pt x="9225239" y="1643276"/>
                  </a:lnTo>
                </a:path>
                <a:path w="9225280" h="2303779">
                  <a:moveTo>
                    <a:pt x="0" y="1970921"/>
                  </a:moveTo>
                  <a:lnTo>
                    <a:pt x="9225239" y="1970921"/>
                  </a:lnTo>
                </a:path>
                <a:path w="9225280" h="2303779">
                  <a:moveTo>
                    <a:pt x="5053" y="0"/>
                  </a:moveTo>
                  <a:lnTo>
                    <a:pt x="5053" y="2303621"/>
                  </a:lnTo>
                </a:path>
                <a:path w="9225280" h="2303779">
                  <a:moveTo>
                    <a:pt x="9220186" y="0"/>
                  </a:moveTo>
                  <a:lnTo>
                    <a:pt x="9220186" y="2303621"/>
                  </a:lnTo>
                </a:path>
                <a:path w="9225280" h="2303779">
                  <a:moveTo>
                    <a:pt x="0" y="5056"/>
                  </a:moveTo>
                  <a:lnTo>
                    <a:pt x="9225239" y="5056"/>
                  </a:lnTo>
                </a:path>
                <a:path w="9225280" h="2303779">
                  <a:moveTo>
                    <a:pt x="0" y="2298565"/>
                  </a:moveTo>
                  <a:lnTo>
                    <a:pt x="9225239" y="2298565"/>
                  </a:lnTo>
                </a:path>
              </a:pathLst>
            </a:custGeom>
            <a:ln w="1011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63301" y="1818058"/>
            <a:ext cx="1582831" cy="23704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1456" b="1" spc="40" dirty="0">
                <a:solidFill>
                  <a:srgbClr val="FFFFFF"/>
                </a:solidFill>
                <a:latin typeface="Calibri"/>
                <a:cs typeface="Calibri"/>
              </a:rPr>
              <a:t>Online</a:t>
            </a:r>
            <a:r>
              <a:rPr sz="1456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6" b="1" spc="44" dirty="0">
                <a:solidFill>
                  <a:srgbClr val="FFFFFF"/>
                </a:solidFill>
                <a:latin typeface="Calibri"/>
                <a:cs typeface="Calibri"/>
              </a:rPr>
              <a:t>Compaction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221941" y="5580438"/>
            <a:ext cx="3630706" cy="378384"/>
          </a:xfrm>
          <a:prstGeom prst="rect">
            <a:avLst/>
          </a:prstGeom>
        </p:spPr>
        <p:txBody>
          <a:bodyPr vert="horz" wrap="square" lIns="0" tIns="8965" rIns="0" bIns="0" rtlCol="0" anchor="ctr">
            <a:spAutoFit/>
          </a:bodyPr>
          <a:lstStyle/>
          <a:p>
            <a:pPr marL="11206">
              <a:spcBef>
                <a:spcPts val="71"/>
              </a:spcBef>
            </a:pPr>
            <a:r>
              <a:rPr spc="-26" dirty="0"/>
              <a:t>© </a:t>
            </a:r>
            <a:r>
              <a:rPr spc="13" dirty="0"/>
              <a:t>2017 </a:t>
            </a:r>
            <a:r>
              <a:rPr spc="18" dirty="0"/>
              <a:t>Adobe </a:t>
            </a:r>
            <a:r>
              <a:rPr spc="4" dirty="0"/>
              <a:t>Systems </a:t>
            </a:r>
            <a:r>
              <a:rPr dirty="0"/>
              <a:t>Incorporated. </a:t>
            </a:r>
            <a:r>
              <a:rPr spc="18" dirty="0"/>
              <a:t>All </a:t>
            </a:r>
            <a:r>
              <a:rPr spc="4" dirty="0"/>
              <a:t>Rights </a:t>
            </a:r>
            <a:r>
              <a:rPr dirty="0"/>
              <a:t>Reserved. </a:t>
            </a:r>
            <a:r>
              <a:rPr spc="18" dirty="0"/>
              <a:t>Adobe</a:t>
            </a:r>
            <a:r>
              <a:rPr spc="-13" dirty="0"/>
              <a:t> </a:t>
            </a:r>
            <a:r>
              <a:rPr dirty="0"/>
              <a:t>Confidential.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9256059" y="5672204"/>
            <a:ext cx="2420471" cy="194849"/>
          </a:xfrm>
          <a:prstGeom prst="rect">
            <a:avLst/>
          </a:prstGeom>
        </p:spPr>
        <p:txBody>
          <a:bodyPr vert="horz" wrap="square" lIns="0" tIns="10085" rIns="0" bIns="0" rtlCol="0" anchor="ctr">
            <a:spAutoFit/>
          </a:bodyPr>
          <a:lstStyle/>
          <a:p>
            <a:pPr marL="33619">
              <a:spcBef>
                <a:spcPts val="79"/>
              </a:spcBef>
            </a:pPr>
            <a:fld id="{81D60167-4931-47E6-BA6A-407CBD079E47}" type="slidenum">
              <a:rPr spc="26" dirty="0"/>
              <a:pPr marL="33619">
                <a:spcBef>
                  <a:spcPts val="79"/>
                </a:spcBef>
              </a:pPr>
              <a:t>265</a:t>
            </a:fld>
            <a:endParaRPr spc="26" dirty="0"/>
          </a:p>
        </p:txBody>
      </p:sp>
      <p:sp>
        <p:nvSpPr>
          <p:cNvPr id="10" name="object 10"/>
          <p:cNvSpPr txBox="1"/>
          <p:nvPr/>
        </p:nvSpPr>
        <p:spPr>
          <a:xfrm>
            <a:off x="5852095" y="2396590"/>
            <a:ext cx="1091453" cy="23704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456" spc="40" dirty="0">
                <a:latin typeface="Calibri"/>
                <a:cs typeface="Calibri"/>
              </a:rPr>
              <a:t>No</a:t>
            </a:r>
            <a:r>
              <a:rPr sz="1456" spc="-49" dirty="0">
                <a:latin typeface="Calibri"/>
                <a:cs typeface="Calibri"/>
              </a:rPr>
              <a:t> </a:t>
            </a:r>
            <a:r>
              <a:rPr sz="1456" spc="26" dirty="0">
                <a:latin typeface="Calibri"/>
                <a:cs typeface="Calibri"/>
              </a:rPr>
              <a:t>downtime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52095" y="2107324"/>
            <a:ext cx="3471022" cy="1372423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456" spc="53" dirty="0">
                <a:latin typeface="Calibri"/>
                <a:cs typeface="Calibri"/>
              </a:rPr>
              <a:t>AEM </a:t>
            </a:r>
            <a:r>
              <a:rPr sz="1456" dirty="0">
                <a:latin typeface="Calibri"/>
                <a:cs typeface="Calibri"/>
              </a:rPr>
              <a:t>6.3 </a:t>
            </a:r>
            <a:r>
              <a:rPr sz="1456" spc="26" dirty="0">
                <a:latin typeface="Calibri"/>
                <a:cs typeface="Calibri"/>
              </a:rPr>
              <a:t>and </a:t>
            </a:r>
            <a:r>
              <a:rPr sz="1456" spc="-13" dirty="0">
                <a:latin typeface="Calibri"/>
                <a:cs typeface="Calibri"/>
              </a:rPr>
              <a:t>future</a:t>
            </a:r>
            <a:r>
              <a:rPr sz="1456" spc="-26" dirty="0">
                <a:latin typeface="Calibri"/>
                <a:cs typeface="Calibri"/>
              </a:rPr>
              <a:t> </a:t>
            </a:r>
            <a:r>
              <a:rPr sz="1456" spc="13" dirty="0">
                <a:latin typeface="Calibri"/>
                <a:cs typeface="Calibri"/>
              </a:rPr>
              <a:t>versions</a:t>
            </a:r>
            <a:endParaRPr sz="1456">
              <a:latin typeface="Calibri"/>
              <a:cs typeface="Calibri"/>
            </a:endParaRPr>
          </a:p>
          <a:p>
            <a:pPr>
              <a:spcBef>
                <a:spcPts val="18"/>
              </a:spcBef>
            </a:pPr>
            <a:endParaRPr sz="1853">
              <a:latin typeface="Calibri"/>
              <a:cs typeface="Calibri"/>
            </a:endParaRPr>
          </a:p>
          <a:p>
            <a:pPr marL="11206" marR="4483">
              <a:lnSpc>
                <a:spcPct val="130400"/>
              </a:lnSpc>
            </a:pPr>
            <a:r>
              <a:rPr sz="1456" spc="40" dirty="0">
                <a:latin typeface="Calibri"/>
                <a:cs typeface="Calibri"/>
              </a:rPr>
              <a:t>Keeps </a:t>
            </a:r>
            <a:r>
              <a:rPr sz="1456" spc="13" dirty="0">
                <a:latin typeface="Calibri"/>
                <a:cs typeface="Calibri"/>
              </a:rPr>
              <a:t>revisions since two </a:t>
            </a:r>
            <a:r>
              <a:rPr sz="1456" spc="26" dirty="0">
                <a:latin typeface="Calibri"/>
                <a:cs typeface="Calibri"/>
              </a:rPr>
              <a:t>compactions </a:t>
            </a:r>
            <a:r>
              <a:rPr sz="1456" spc="13" dirty="0">
                <a:latin typeface="Calibri"/>
                <a:cs typeface="Calibri"/>
              </a:rPr>
              <a:t>prior  </a:t>
            </a:r>
            <a:r>
              <a:rPr sz="1456" spc="40" dirty="0">
                <a:latin typeface="Calibri"/>
                <a:cs typeface="Calibri"/>
              </a:rPr>
              <a:t>Only </a:t>
            </a:r>
            <a:r>
              <a:rPr sz="1456" spc="9" dirty="0">
                <a:latin typeface="Calibri"/>
                <a:cs typeface="Calibri"/>
              </a:rPr>
              <a:t>runs </a:t>
            </a:r>
            <a:r>
              <a:rPr sz="1456" spc="22" dirty="0">
                <a:latin typeface="Calibri"/>
                <a:cs typeface="Calibri"/>
              </a:rPr>
              <a:t>during maintenance </a:t>
            </a:r>
            <a:r>
              <a:rPr sz="1456" spc="31" dirty="0">
                <a:latin typeface="Calibri"/>
                <a:cs typeface="Calibri"/>
              </a:rPr>
              <a:t>window  Speed </a:t>
            </a:r>
            <a:r>
              <a:rPr sz="1456" dirty="0">
                <a:latin typeface="Calibri"/>
                <a:cs typeface="Calibri"/>
              </a:rPr>
              <a:t>is </a:t>
            </a:r>
            <a:r>
              <a:rPr sz="1456" spc="-4" dirty="0">
                <a:latin typeface="Calibri"/>
                <a:cs typeface="Calibri"/>
              </a:rPr>
              <a:t>restricted </a:t>
            </a:r>
            <a:r>
              <a:rPr sz="1456" spc="31" dirty="0">
                <a:latin typeface="Calibri"/>
                <a:cs typeface="Calibri"/>
              </a:rPr>
              <a:t>by </a:t>
            </a:r>
            <a:r>
              <a:rPr sz="1456" spc="9" dirty="0">
                <a:latin typeface="Calibri"/>
                <a:cs typeface="Calibri"/>
              </a:rPr>
              <a:t>system </a:t>
            </a:r>
            <a:r>
              <a:rPr sz="1456" spc="4" dirty="0">
                <a:latin typeface="Calibri"/>
                <a:cs typeface="Calibri"/>
              </a:rPr>
              <a:t>activity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2388" y="1753041"/>
            <a:ext cx="1966632" cy="2043923"/>
          </a:xfrm>
          <a:prstGeom prst="rect">
            <a:avLst/>
          </a:prstGeom>
        </p:spPr>
        <p:txBody>
          <a:bodyPr vert="horz" wrap="square" lIns="0" tIns="77881" rIns="0" bIns="0" rtlCol="0">
            <a:spAutoFit/>
          </a:bodyPr>
          <a:lstStyle/>
          <a:p>
            <a:pPr marL="11206">
              <a:spcBef>
                <a:spcPts val="613"/>
              </a:spcBef>
            </a:pPr>
            <a:r>
              <a:rPr sz="1456" b="1" spc="13" dirty="0">
                <a:solidFill>
                  <a:srgbClr val="FFFFFF"/>
                </a:solidFill>
                <a:latin typeface="Calibri"/>
                <a:cs typeface="Calibri"/>
              </a:rPr>
              <a:t>Offline </a:t>
            </a:r>
            <a:r>
              <a:rPr sz="1456" b="1" spc="44" dirty="0">
                <a:solidFill>
                  <a:srgbClr val="FFFFFF"/>
                </a:solidFill>
                <a:latin typeface="Calibri"/>
                <a:cs typeface="Calibri"/>
              </a:rPr>
              <a:t>Compaction</a:t>
            </a:r>
            <a:endParaRPr sz="1456">
              <a:latin typeface="Calibri"/>
              <a:cs typeface="Calibri"/>
            </a:endParaRPr>
          </a:p>
          <a:p>
            <a:pPr marL="11206">
              <a:spcBef>
                <a:spcPts val="534"/>
              </a:spcBef>
            </a:pPr>
            <a:r>
              <a:rPr sz="1456" spc="53" dirty="0">
                <a:latin typeface="Calibri"/>
                <a:cs typeface="Calibri"/>
              </a:rPr>
              <a:t>AEM </a:t>
            </a:r>
            <a:r>
              <a:rPr sz="1456" dirty="0">
                <a:latin typeface="Calibri"/>
                <a:cs typeface="Calibri"/>
              </a:rPr>
              <a:t>6.0 </a:t>
            </a:r>
            <a:r>
              <a:rPr sz="1456" spc="9" dirty="0">
                <a:latin typeface="Calibri"/>
                <a:cs typeface="Calibri"/>
              </a:rPr>
              <a:t>–</a:t>
            </a:r>
            <a:r>
              <a:rPr sz="1456" spc="-26" dirty="0">
                <a:latin typeface="Calibri"/>
                <a:cs typeface="Calibri"/>
              </a:rPr>
              <a:t> </a:t>
            </a:r>
            <a:r>
              <a:rPr sz="1456" dirty="0">
                <a:latin typeface="Calibri"/>
                <a:cs typeface="Calibri"/>
              </a:rPr>
              <a:t>6.3</a:t>
            </a:r>
            <a:endParaRPr sz="1456">
              <a:latin typeface="Calibri"/>
              <a:cs typeface="Calibri"/>
            </a:endParaRPr>
          </a:p>
          <a:p>
            <a:pPr marL="11206" marR="4483">
              <a:lnSpc>
                <a:spcPct val="130400"/>
              </a:lnSpc>
            </a:pPr>
            <a:r>
              <a:rPr sz="1456" spc="31" dirty="0">
                <a:latin typeface="Calibri"/>
                <a:cs typeface="Calibri"/>
              </a:rPr>
              <a:t>Downtime </a:t>
            </a:r>
            <a:r>
              <a:rPr sz="1456" spc="13" dirty="0">
                <a:latin typeface="Calibri"/>
                <a:cs typeface="Calibri"/>
              </a:rPr>
              <a:t>required  </a:t>
            </a:r>
            <a:r>
              <a:rPr sz="1456" spc="31" dirty="0">
                <a:latin typeface="Calibri"/>
                <a:cs typeface="Calibri"/>
              </a:rPr>
              <a:t>Cleans </a:t>
            </a:r>
            <a:r>
              <a:rPr sz="1456" spc="22" dirty="0">
                <a:latin typeface="Calibri"/>
                <a:cs typeface="Calibri"/>
              </a:rPr>
              <a:t>all </a:t>
            </a:r>
            <a:r>
              <a:rPr sz="1456" spc="35" dirty="0">
                <a:latin typeface="Calibri"/>
                <a:cs typeface="Calibri"/>
              </a:rPr>
              <a:t>old </a:t>
            </a:r>
            <a:r>
              <a:rPr sz="1456" spc="13" dirty="0">
                <a:latin typeface="Calibri"/>
                <a:cs typeface="Calibri"/>
              </a:rPr>
              <a:t>revisions  </a:t>
            </a:r>
            <a:r>
              <a:rPr sz="1456" spc="26" dirty="0">
                <a:latin typeface="Calibri"/>
                <a:cs typeface="Calibri"/>
              </a:rPr>
              <a:t>Has </a:t>
            </a:r>
            <a:r>
              <a:rPr sz="1456" spc="4" dirty="0">
                <a:latin typeface="Calibri"/>
                <a:cs typeface="Calibri"/>
              </a:rPr>
              <a:t>to </a:t>
            </a:r>
            <a:r>
              <a:rPr sz="1456" spc="9" dirty="0">
                <a:latin typeface="Calibri"/>
                <a:cs typeface="Calibri"/>
              </a:rPr>
              <a:t>run </a:t>
            </a:r>
            <a:r>
              <a:rPr sz="1456" spc="4" dirty="0">
                <a:latin typeface="Calibri"/>
                <a:cs typeface="Calibri"/>
              </a:rPr>
              <a:t>to </a:t>
            </a:r>
            <a:r>
              <a:rPr sz="1456" spc="26" dirty="0">
                <a:latin typeface="Calibri"/>
                <a:cs typeface="Calibri"/>
              </a:rPr>
              <a:t>completion  </a:t>
            </a:r>
            <a:r>
              <a:rPr sz="1456" spc="35" dirty="0">
                <a:latin typeface="Calibri"/>
                <a:cs typeface="Calibri"/>
              </a:rPr>
              <a:t>Runs</a:t>
            </a:r>
            <a:r>
              <a:rPr sz="1456" spc="4" dirty="0">
                <a:latin typeface="Calibri"/>
                <a:cs typeface="Calibri"/>
              </a:rPr>
              <a:t> </a:t>
            </a:r>
            <a:r>
              <a:rPr sz="1456" spc="-18" dirty="0">
                <a:latin typeface="Calibri"/>
                <a:cs typeface="Calibri"/>
              </a:rPr>
              <a:t>faster</a:t>
            </a:r>
            <a:endParaRPr sz="1456">
              <a:latin typeface="Calibri"/>
              <a:cs typeface="Calibri"/>
            </a:endParaRPr>
          </a:p>
          <a:p>
            <a:pPr marL="11206">
              <a:spcBef>
                <a:spcPts val="529"/>
              </a:spcBef>
            </a:pPr>
            <a:r>
              <a:rPr sz="1456" spc="31" dirty="0">
                <a:latin typeface="Calibri"/>
                <a:cs typeface="Calibri"/>
              </a:rPr>
              <a:t>Bi-weekly</a:t>
            </a:r>
            <a:endParaRPr sz="1456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52095" y="3553653"/>
            <a:ext cx="414618" cy="23704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456" spc="49" dirty="0">
                <a:latin typeface="Calibri"/>
                <a:cs typeface="Calibri"/>
              </a:rPr>
              <a:t>D</a:t>
            </a:r>
            <a:r>
              <a:rPr sz="1456" spc="44" dirty="0">
                <a:latin typeface="Calibri"/>
                <a:cs typeface="Calibri"/>
              </a:rPr>
              <a:t>a</a:t>
            </a:r>
            <a:r>
              <a:rPr sz="1456" spc="4" dirty="0">
                <a:latin typeface="Calibri"/>
                <a:cs typeface="Calibri"/>
              </a:rPr>
              <a:t>i</a:t>
            </a:r>
            <a:r>
              <a:rPr sz="1456" spc="22" dirty="0">
                <a:latin typeface="Calibri"/>
                <a:cs typeface="Calibri"/>
              </a:rPr>
              <a:t>l</a:t>
            </a:r>
            <a:r>
              <a:rPr sz="1456" spc="26" dirty="0">
                <a:latin typeface="Calibri"/>
                <a:cs typeface="Calibri"/>
              </a:rPr>
              <a:t>y</a:t>
            </a:r>
            <a:endParaRPr sz="1456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707524"/>
            <a:ext cx="4725521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66" dirty="0"/>
              <a:t>Blob </a:t>
            </a:r>
            <a:r>
              <a:rPr spc="119" dirty="0"/>
              <a:t>GC </a:t>
            </a:r>
            <a:r>
              <a:rPr spc="-62" dirty="0"/>
              <a:t>/ </a:t>
            </a:r>
            <a:r>
              <a:rPr spc="18" dirty="0"/>
              <a:t>Datastore </a:t>
            </a:r>
            <a:r>
              <a:rPr spc="44" dirty="0"/>
              <a:t>Garbage</a:t>
            </a:r>
            <a:r>
              <a:rPr spc="26" dirty="0"/>
              <a:t> </a:t>
            </a:r>
            <a:r>
              <a:rPr spc="49" dirty="0"/>
              <a:t>Collection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266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1292" y="1832287"/>
            <a:ext cx="5729568" cy="2220816"/>
          </a:xfrm>
          <a:prstGeom prst="rect">
            <a:avLst/>
          </a:prstGeom>
        </p:spPr>
        <p:txBody>
          <a:bodyPr vert="horz" wrap="square" lIns="0" tIns="81803" rIns="0" bIns="0" rtlCol="0">
            <a:spAutoFit/>
          </a:bodyPr>
          <a:lstStyle/>
          <a:p>
            <a:pPr marL="197234" indent="-186587">
              <a:spcBef>
                <a:spcPts val="64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35" dirty="0">
                <a:latin typeface="Calibri"/>
                <a:cs typeface="Calibri"/>
              </a:rPr>
              <a:t>to run</a:t>
            </a:r>
            <a:r>
              <a:rPr sz="1677" spc="75" dirty="0">
                <a:latin typeface="Calibri"/>
                <a:cs typeface="Calibri"/>
              </a:rPr>
              <a:t> </a:t>
            </a:r>
            <a:r>
              <a:rPr sz="1677" spc="-71" dirty="0">
                <a:latin typeface="Calibri"/>
                <a:cs typeface="Calibri"/>
              </a:rPr>
              <a:t>it</a:t>
            </a:r>
            <a:endParaRPr sz="1677">
              <a:latin typeface="Calibri"/>
              <a:cs typeface="Calibri"/>
            </a:endParaRPr>
          </a:p>
          <a:p>
            <a:pPr marL="337875" lvl="1" indent="-186587">
              <a:spcBef>
                <a:spcPts val="534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40" dirty="0">
                <a:latin typeface="Calibri"/>
                <a:cs typeface="Calibri"/>
              </a:rPr>
              <a:t>Default </a:t>
            </a:r>
            <a:r>
              <a:rPr sz="1544" spc="-18" dirty="0">
                <a:latin typeface="Calibri"/>
                <a:cs typeface="Calibri"/>
              </a:rPr>
              <a:t>schedule: Weekly </a:t>
            </a:r>
            <a:r>
              <a:rPr sz="1544" spc="9" dirty="0">
                <a:latin typeface="Calibri"/>
                <a:cs typeface="Calibri"/>
              </a:rPr>
              <a:t>on </a:t>
            </a:r>
            <a:r>
              <a:rPr sz="1544" spc="-31" dirty="0">
                <a:latin typeface="Calibri"/>
                <a:cs typeface="Calibri"/>
              </a:rPr>
              <a:t>Saturdays </a:t>
            </a:r>
            <a:r>
              <a:rPr sz="1544" spc="-57" dirty="0">
                <a:latin typeface="Calibri"/>
                <a:cs typeface="Calibri"/>
              </a:rPr>
              <a:t>at</a:t>
            </a:r>
            <a:r>
              <a:rPr sz="1544" spc="159" dirty="0">
                <a:latin typeface="Calibri"/>
                <a:cs typeface="Calibri"/>
              </a:rPr>
              <a:t> </a:t>
            </a:r>
            <a:r>
              <a:rPr sz="1544" spc="18" dirty="0">
                <a:latin typeface="Calibri"/>
                <a:cs typeface="Calibri"/>
              </a:rPr>
              <a:t>1AM</a:t>
            </a:r>
            <a:endParaRPr sz="1544">
              <a:latin typeface="Calibri"/>
              <a:cs typeface="Calibri"/>
            </a:endParaRPr>
          </a:p>
          <a:p>
            <a:pPr marL="337875" lvl="1" indent="-186587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57" dirty="0">
                <a:latin typeface="Calibri"/>
                <a:cs typeface="Calibri"/>
              </a:rPr>
              <a:t>Start </a:t>
            </a:r>
            <a:r>
              <a:rPr sz="1544" spc="9" dirty="0">
                <a:latin typeface="Calibri"/>
                <a:cs typeface="Calibri"/>
              </a:rPr>
              <a:t>on </a:t>
            </a:r>
            <a:r>
              <a:rPr sz="1544" spc="-13" dirty="0">
                <a:latin typeface="Calibri"/>
                <a:cs typeface="Calibri"/>
              </a:rPr>
              <a:t>demand: </a:t>
            </a:r>
            <a:r>
              <a:rPr sz="1544" spc="35" dirty="0">
                <a:latin typeface="Calibri"/>
                <a:cs typeface="Calibri"/>
              </a:rPr>
              <a:t>JMX </a:t>
            </a:r>
            <a:r>
              <a:rPr sz="1544" spc="97" dirty="0">
                <a:latin typeface="Calibri"/>
                <a:cs typeface="Calibri"/>
              </a:rPr>
              <a:t>&gt; </a:t>
            </a:r>
            <a:r>
              <a:rPr sz="1544" spc="-22" dirty="0">
                <a:latin typeface="Calibri"/>
                <a:cs typeface="Calibri"/>
              </a:rPr>
              <a:t>RepositoryManagement </a:t>
            </a:r>
            <a:r>
              <a:rPr sz="1544" spc="97" dirty="0">
                <a:latin typeface="Calibri"/>
                <a:cs typeface="Calibri"/>
              </a:rPr>
              <a:t>&gt;</a:t>
            </a:r>
            <a:r>
              <a:rPr sz="1544" spc="84" dirty="0">
                <a:latin typeface="Calibri"/>
                <a:cs typeface="Calibri"/>
              </a:rPr>
              <a:t> </a:t>
            </a:r>
            <a:r>
              <a:rPr sz="1544" spc="-31" dirty="0">
                <a:latin typeface="Calibri"/>
                <a:cs typeface="Calibri"/>
              </a:rPr>
              <a:t>startDataStoreGC</a:t>
            </a:r>
            <a:endParaRPr sz="1544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7234" indent="-186587">
              <a:spcBef>
                <a:spcPts val="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4" dirty="0">
                <a:latin typeface="Calibri"/>
                <a:cs typeface="Calibri"/>
              </a:rPr>
              <a:t>Runs </a:t>
            </a:r>
            <a:r>
              <a:rPr sz="1677" spc="-35" dirty="0">
                <a:latin typeface="Calibri"/>
                <a:cs typeface="Calibri"/>
              </a:rPr>
              <a:t>to</a:t>
            </a:r>
            <a:r>
              <a:rPr sz="1677" spc="40" dirty="0">
                <a:latin typeface="Calibri"/>
                <a:cs typeface="Calibri"/>
              </a:rPr>
              <a:t> </a:t>
            </a:r>
            <a:r>
              <a:rPr sz="1677" spc="-4" dirty="0">
                <a:latin typeface="Calibri"/>
                <a:cs typeface="Calibri"/>
              </a:rPr>
              <a:t>completion</a:t>
            </a:r>
            <a:endParaRPr sz="1677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7234" indent="-186587">
              <a:spcBef>
                <a:spcPts val="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49" dirty="0">
                <a:latin typeface="Calibri"/>
                <a:cs typeface="Calibri"/>
              </a:rPr>
              <a:t>Log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18" dirty="0">
                <a:latin typeface="Calibri"/>
                <a:cs typeface="Calibri"/>
              </a:rPr>
              <a:t>messages: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8532" y="4077047"/>
            <a:ext cx="8173571" cy="134491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2886" rIns="0" bIns="0" rtlCol="0">
            <a:spAutoFit/>
          </a:bodyPr>
          <a:lstStyle/>
          <a:p>
            <a:pPr marL="70601" marR="4673102">
              <a:lnSpc>
                <a:spcPct val="101200"/>
              </a:lnSpc>
              <a:spcBef>
                <a:spcPts val="101"/>
              </a:spcBef>
            </a:pPr>
            <a:r>
              <a:rPr sz="1235" spc="-22" dirty="0">
                <a:latin typeface="Calibri"/>
                <a:cs typeface="Calibri"/>
              </a:rPr>
              <a:t>Starting </a:t>
            </a:r>
            <a:r>
              <a:rPr sz="1235" spc="4" dirty="0">
                <a:latin typeface="Calibri"/>
                <a:cs typeface="Calibri"/>
              </a:rPr>
              <a:t>Blob </a:t>
            </a:r>
            <a:r>
              <a:rPr sz="1235" dirty="0">
                <a:latin typeface="Calibri"/>
                <a:cs typeface="Calibri"/>
              </a:rPr>
              <a:t>garbage collection </a:t>
            </a:r>
            <a:r>
              <a:rPr sz="1235" spc="-22" dirty="0">
                <a:latin typeface="Calibri"/>
                <a:cs typeface="Calibri"/>
              </a:rPr>
              <a:t>with </a:t>
            </a:r>
            <a:r>
              <a:rPr sz="1235" spc="9" dirty="0">
                <a:latin typeface="Calibri"/>
                <a:cs typeface="Calibri"/>
              </a:rPr>
              <a:t>markOnly </a:t>
            </a:r>
            <a:r>
              <a:rPr sz="1235" spc="-26" dirty="0">
                <a:latin typeface="Calibri"/>
                <a:cs typeface="Calibri"/>
              </a:rPr>
              <a:t>[false]  </a:t>
            </a:r>
            <a:r>
              <a:rPr sz="1235" spc="4" dirty="0">
                <a:latin typeface="Calibri"/>
                <a:cs typeface="Calibri"/>
              </a:rPr>
              <a:t>Collected </a:t>
            </a:r>
            <a:r>
              <a:rPr sz="1235" spc="18" dirty="0">
                <a:latin typeface="Calibri"/>
                <a:cs typeface="Calibri"/>
              </a:rPr>
              <a:t>(1024) </a:t>
            </a:r>
            <a:r>
              <a:rPr sz="1235" spc="13" dirty="0">
                <a:latin typeface="Calibri"/>
                <a:cs typeface="Calibri"/>
              </a:rPr>
              <a:t>blob</a:t>
            </a:r>
            <a:r>
              <a:rPr sz="1235" spc="31" dirty="0">
                <a:latin typeface="Calibri"/>
                <a:cs typeface="Calibri"/>
              </a:rPr>
              <a:t> </a:t>
            </a:r>
            <a:r>
              <a:rPr sz="1235" spc="-22" dirty="0">
                <a:latin typeface="Calibri"/>
                <a:cs typeface="Calibri"/>
              </a:rPr>
              <a:t>references</a:t>
            </a:r>
            <a:endParaRPr sz="1235">
              <a:latin typeface="Calibri"/>
              <a:cs typeface="Calibri"/>
            </a:endParaRPr>
          </a:p>
          <a:p>
            <a:pPr marL="70601">
              <a:spcBef>
                <a:spcPts val="49"/>
              </a:spcBef>
            </a:pPr>
            <a:r>
              <a:rPr sz="1235" spc="-4" dirty="0">
                <a:latin typeface="Calibri"/>
                <a:cs typeface="Calibri"/>
              </a:rPr>
              <a:t>….</a:t>
            </a:r>
            <a:endParaRPr sz="1235">
              <a:latin typeface="Calibri"/>
              <a:cs typeface="Calibri"/>
            </a:endParaRPr>
          </a:p>
          <a:p>
            <a:pPr marL="70601">
              <a:spcBef>
                <a:spcPts val="49"/>
              </a:spcBef>
            </a:pPr>
            <a:r>
              <a:rPr sz="1235" spc="-4" dirty="0">
                <a:latin typeface="Calibri"/>
                <a:cs typeface="Calibri"/>
              </a:rPr>
              <a:t>Deleted </a:t>
            </a:r>
            <a:r>
              <a:rPr sz="1235" spc="4" dirty="0">
                <a:latin typeface="Calibri"/>
                <a:cs typeface="Calibri"/>
              </a:rPr>
              <a:t>blobs</a:t>
            </a:r>
            <a:r>
              <a:rPr sz="1235" spc="35" dirty="0">
                <a:latin typeface="Calibri"/>
                <a:cs typeface="Calibri"/>
              </a:rPr>
              <a:t> </a:t>
            </a:r>
            <a:r>
              <a:rPr sz="1235" spc="26" dirty="0">
                <a:latin typeface="Calibri"/>
                <a:cs typeface="Calibri"/>
              </a:rPr>
              <a:t>[……….]</a:t>
            </a:r>
            <a:endParaRPr sz="1235">
              <a:latin typeface="Calibri"/>
              <a:cs typeface="Calibri"/>
            </a:endParaRPr>
          </a:p>
          <a:p>
            <a:pPr marL="70601">
              <a:spcBef>
                <a:spcPts val="18"/>
              </a:spcBef>
            </a:pPr>
            <a:r>
              <a:rPr sz="1235" spc="-4" dirty="0">
                <a:latin typeface="Calibri"/>
                <a:cs typeface="Calibri"/>
              </a:rPr>
              <a:t>….</a:t>
            </a:r>
            <a:endParaRPr sz="1235">
              <a:latin typeface="Calibri"/>
              <a:cs typeface="Calibri"/>
            </a:endParaRPr>
          </a:p>
          <a:p>
            <a:pPr marL="70601" marR="444897">
              <a:lnSpc>
                <a:spcPct val="101200"/>
              </a:lnSpc>
              <a:spcBef>
                <a:spcPts val="31"/>
              </a:spcBef>
            </a:pPr>
            <a:r>
              <a:rPr sz="1235" spc="4" dirty="0">
                <a:latin typeface="Calibri"/>
                <a:cs typeface="Calibri"/>
              </a:rPr>
              <a:t>Blob </a:t>
            </a:r>
            <a:r>
              <a:rPr sz="1235" dirty="0">
                <a:latin typeface="Calibri"/>
                <a:cs typeface="Calibri"/>
              </a:rPr>
              <a:t>garbage collection </a:t>
            </a:r>
            <a:r>
              <a:rPr sz="1235" spc="4" dirty="0">
                <a:solidFill>
                  <a:srgbClr val="FF0000"/>
                </a:solidFill>
                <a:latin typeface="Calibri"/>
                <a:cs typeface="Calibri"/>
              </a:rPr>
              <a:t>completed </a:t>
            </a:r>
            <a:r>
              <a:rPr sz="1235" spc="-13" dirty="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sz="1235" spc="-4" dirty="0">
                <a:solidFill>
                  <a:srgbClr val="FF0000"/>
                </a:solidFill>
                <a:latin typeface="Calibri"/>
                <a:cs typeface="Calibri"/>
              </a:rPr>
              <a:t>4.569 </a:t>
            </a:r>
            <a:r>
              <a:rPr sz="1235" spc="-22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1235" spc="18" dirty="0">
                <a:solidFill>
                  <a:srgbClr val="FF0000"/>
                </a:solidFill>
                <a:latin typeface="Calibri"/>
                <a:cs typeface="Calibri"/>
              </a:rPr>
              <a:t>(4568 </a:t>
            </a:r>
            <a:r>
              <a:rPr sz="1235" spc="-22" dirty="0">
                <a:solidFill>
                  <a:srgbClr val="FF0000"/>
                </a:solidFill>
                <a:latin typeface="Calibri"/>
                <a:cs typeface="Calibri"/>
              </a:rPr>
              <a:t>ms)</a:t>
            </a:r>
            <a:r>
              <a:rPr sz="1235" spc="-22" dirty="0">
                <a:latin typeface="Calibri"/>
                <a:cs typeface="Calibri"/>
              </a:rPr>
              <a:t>. </a:t>
            </a:r>
            <a:r>
              <a:rPr sz="1235" dirty="0">
                <a:latin typeface="Calibri"/>
                <a:cs typeface="Calibri"/>
              </a:rPr>
              <a:t>Number </a:t>
            </a:r>
            <a:r>
              <a:rPr sz="1235" spc="-31" dirty="0">
                <a:latin typeface="Calibri"/>
                <a:cs typeface="Calibri"/>
              </a:rPr>
              <a:t>of </a:t>
            </a:r>
            <a:r>
              <a:rPr sz="1235" spc="4" dirty="0">
                <a:latin typeface="Calibri"/>
                <a:cs typeface="Calibri"/>
              </a:rPr>
              <a:t>blobs </a:t>
            </a:r>
            <a:r>
              <a:rPr sz="1235" spc="-9" dirty="0">
                <a:latin typeface="Calibri"/>
                <a:cs typeface="Calibri"/>
              </a:rPr>
              <a:t>deleted </a:t>
            </a:r>
            <a:r>
              <a:rPr sz="1235" spc="9" dirty="0">
                <a:latin typeface="Calibri"/>
                <a:cs typeface="Calibri"/>
              </a:rPr>
              <a:t>[6341] </a:t>
            </a:r>
            <a:r>
              <a:rPr sz="1235" spc="-22" dirty="0">
                <a:latin typeface="Calibri"/>
                <a:cs typeface="Calibri"/>
              </a:rPr>
              <a:t>with </a:t>
            </a:r>
            <a:r>
              <a:rPr sz="1235" spc="18" dirty="0">
                <a:latin typeface="Calibri"/>
                <a:cs typeface="Calibri"/>
              </a:rPr>
              <a:t>max </a:t>
            </a:r>
            <a:r>
              <a:rPr sz="1235" spc="-9" dirty="0">
                <a:latin typeface="Calibri"/>
                <a:cs typeface="Calibri"/>
              </a:rPr>
              <a:t>modification </a:t>
            </a:r>
            <a:r>
              <a:rPr sz="1235" spc="-13" dirty="0">
                <a:latin typeface="Calibri"/>
                <a:cs typeface="Calibri"/>
              </a:rPr>
              <a:t>time </a:t>
            </a:r>
            <a:r>
              <a:rPr sz="1235" spc="-31" dirty="0">
                <a:latin typeface="Calibri"/>
                <a:cs typeface="Calibri"/>
              </a:rPr>
              <a:t>of  </a:t>
            </a:r>
            <a:r>
              <a:rPr sz="1235" spc="22" dirty="0">
                <a:latin typeface="Calibri"/>
                <a:cs typeface="Calibri"/>
              </a:rPr>
              <a:t>[2017-07-16</a:t>
            </a:r>
            <a:r>
              <a:rPr sz="1235" spc="13" dirty="0">
                <a:latin typeface="Calibri"/>
                <a:cs typeface="Calibri"/>
              </a:rPr>
              <a:t> </a:t>
            </a:r>
            <a:r>
              <a:rPr sz="1235" spc="-4" dirty="0">
                <a:latin typeface="Calibri"/>
                <a:cs typeface="Calibri"/>
              </a:rPr>
              <a:t>22:03:55.295]</a:t>
            </a:r>
            <a:endParaRPr sz="123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707524"/>
            <a:ext cx="1942540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35" dirty="0"/>
              <a:t>Workflow</a:t>
            </a:r>
            <a:r>
              <a:rPr spc="-31" dirty="0"/>
              <a:t> </a:t>
            </a:r>
            <a:r>
              <a:rPr spc="49" dirty="0"/>
              <a:t>Purge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267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1292" y="1832287"/>
            <a:ext cx="5527862" cy="1857062"/>
          </a:xfrm>
          <a:prstGeom prst="rect">
            <a:avLst/>
          </a:prstGeom>
        </p:spPr>
        <p:txBody>
          <a:bodyPr vert="horz" wrap="square" lIns="0" tIns="81803" rIns="0" bIns="0" rtlCol="0">
            <a:spAutoFit/>
          </a:bodyPr>
          <a:lstStyle/>
          <a:p>
            <a:pPr marL="196113" indent="-185467">
              <a:spcBef>
                <a:spcPts val="64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9" dirty="0">
                <a:latin typeface="Calibri"/>
                <a:cs typeface="Calibri"/>
              </a:rPr>
              <a:t>How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53" dirty="0">
                <a:latin typeface="Calibri"/>
                <a:cs typeface="Calibri"/>
              </a:rPr>
              <a:t>often?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534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544" spc="-18" dirty="0">
                <a:latin typeface="Calibri"/>
                <a:cs typeface="Calibri"/>
              </a:rPr>
              <a:t>Weekly</a:t>
            </a:r>
            <a:endParaRPr sz="1544">
              <a:latin typeface="Calibri"/>
              <a:cs typeface="Calibri"/>
            </a:endParaRPr>
          </a:p>
          <a:p>
            <a:pPr marL="336755" lvl="1" indent="-186028">
              <a:spcBef>
                <a:spcPts val="472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544" spc="-40" dirty="0">
                <a:latin typeface="Calibri"/>
                <a:cs typeface="Calibri"/>
              </a:rPr>
              <a:t>Default: </a:t>
            </a:r>
            <a:r>
              <a:rPr sz="1544" spc="-35" dirty="0">
                <a:latin typeface="Calibri"/>
                <a:cs typeface="Calibri"/>
              </a:rPr>
              <a:t>Saturdays </a:t>
            </a:r>
            <a:r>
              <a:rPr sz="1544" spc="-57" dirty="0">
                <a:latin typeface="Calibri"/>
                <a:cs typeface="Calibri"/>
              </a:rPr>
              <a:t>at </a:t>
            </a:r>
            <a:r>
              <a:rPr sz="1544" spc="13" dirty="0">
                <a:latin typeface="Calibri"/>
                <a:cs typeface="Calibri"/>
              </a:rPr>
              <a:t>1</a:t>
            </a:r>
            <a:r>
              <a:rPr sz="1544" spc="172" dirty="0">
                <a:latin typeface="Calibri"/>
                <a:cs typeface="Calibri"/>
              </a:rPr>
              <a:t> </a:t>
            </a:r>
            <a:r>
              <a:rPr sz="1544" spc="9" dirty="0">
                <a:latin typeface="Calibri"/>
                <a:cs typeface="Calibri"/>
              </a:rPr>
              <a:t>am</a:t>
            </a:r>
            <a:endParaRPr sz="1544">
              <a:latin typeface="Calibri"/>
              <a:cs typeface="Calibri"/>
            </a:endParaRPr>
          </a:p>
          <a:p>
            <a:pPr lvl="1">
              <a:spcBef>
                <a:spcPts val="40"/>
              </a:spcBef>
              <a:buClr>
                <a:srgbClr val="7F7F7F"/>
              </a:buClr>
              <a:buFont typeface="Wingdings"/>
              <a:buChar char=""/>
            </a:pPr>
            <a:endParaRPr sz="2294">
              <a:latin typeface="Calibri"/>
              <a:cs typeface="Calibri"/>
            </a:endParaRPr>
          </a:p>
          <a:p>
            <a:pPr marL="196113" indent="-185467"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71" dirty="0">
                <a:latin typeface="Calibri"/>
                <a:cs typeface="Calibri"/>
              </a:rPr>
              <a:t>it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works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534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544" spc="-26" dirty="0">
                <a:latin typeface="Calibri"/>
                <a:cs typeface="Calibri"/>
              </a:rPr>
              <a:t>Deletes </a:t>
            </a:r>
            <a:r>
              <a:rPr sz="1544" dirty="0">
                <a:latin typeface="Calibri"/>
                <a:cs typeface="Calibri"/>
              </a:rPr>
              <a:t>old </a:t>
            </a:r>
            <a:r>
              <a:rPr sz="1544" spc="-26" dirty="0">
                <a:latin typeface="Calibri"/>
                <a:cs typeface="Calibri"/>
              </a:rPr>
              <a:t>workflow </a:t>
            </a:r>
            <a:r>
              <a:rPr sz="1544" spc="-35" dirty="0">
                <a:latin typeface="Calibri"/>
                <a:cs typeface="Calibri"/>
              </a:rPr>
              <a:t>history </a:t>
            </a:r>
            <a:r>
              <a:rPr sz="1544" spc="-9" dirty="0">
                <a:latin typeface="Calibri"/>
                <a:cs typeface="Calibri"/>
              </a:rPr>
              <a:t>nodes </a:t>
            </a:r>
            <a:r>
              <a:rPr sz="1544" spc="-22" dirty="0">
                <a:latin typeface="Calibri"/>
                <a:cs typeface="Calibri"/>
              </a:rPr>
              <a:t>under</a:t>
            </a:r>
            <a:r>
              <a:rPr sz="1544" spc="168" dirty="0">
                <a:latin typeface="Calibri"/>
                <a:cs typeface="Calibri"/>
              </a:rPr>
              <a:t> </a:t>
            </a:r>
            <a:r>
              <a:rPr sz="1544" spc="-35" dirty="0">
                <a:latin typeface="Calibri"/>
                <a:cs typeface="Calibri"/>
              </a:rPr>
              <a:t>/etc/workflow/instances</a:t>
            </a:r>
            <a:endParaRPr sz="1544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707524"/>
            <a:ext cx="1942540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35" dirty="0"/>
              <a:t>Workflow</a:t>
            </a:r>
            <a:r>
              <a:rPr spc="-31" dirty="0"/>
              <a:t> </a:t>
            </a:r>
            <a:r>
              <a:rPr spc="49" dirty="0"/>
              <a:t>Purge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373" y="1802747"/>
            <a:ext cx="1531669" cy="20211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89081" y="1763503"/>
            <a:ext cx="6367743" cy="3167101"/>
          </a:xfrm>
          <a:prstGeom prst="rect">
            <a:avLst/>
          </a:prstGeom>
        </p:spPr>
        <p:txBody>
          <a:bodyPr vert="horz" wrap="square" lIns="0" tIns="24653" rIns="0" bIns="0" rtlCol="0">
            <a:spAutoFit/>
          </a:bodyPr>
          <a:lstStyle/>
          <a:p>
            <a:pPr marL="185467" marR="5044597" indent="-185467" algn="r">
              <a:spcBef>
                <a:spcPts val="19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85467" algn="l"/>
                <a:tab pos="186587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35" dirty="0">
                <a:latin typeface="Calibri"/>
                <a:cs typeface="Calibri"/>
              </a:rPr>
              <a:t>to run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71" dirty="0">
                <a:latin typeface="Calibri"/>
                <a:cs typeface="Calibri"/>
              </a:rPr>
              <a:t>it</a:t>
            </a:r>
            <a:endParaRPr sz="1677">
              <a:latin typeface="Calibri"/>
              <a:cs typeface="Calibri"/>
            </a:endParaRPr>
          </a:p>
          <a:p>
            <a:pPr marL="185467" marR="5013779" lvl="1" indent="-185467" algn="r">
              <a:spcBef>
                <a:spcPts val="10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85467" algn="l"/>
                <a:tab pos="186587" algn="l"/>
              </a:tabLst>
            </a:pPr>
            <a:r>
              <a:rPr sz="1677" spc="57" dirty="0">
                <a:latin typeface="Calibri"/>
                <a:cs typeface="Calibri"/>
              </a:rPr>
              <a:t>Co</a:t>
            </a:r>
            <a:r>
              <a:rPr sz="1677" spc="-9" dirty="0">
                <a:latin typeface="Calibri"/>
                <a:cs typeface="Calibri"/>
              </a:rPr>
              <a:t>n</a:t>
            </a:r>
            <a:r>
              <a:rPr sz="1677" spc="-128" dirty="0">
                <a:latin typeface="Calibri"/>
                <a:cs typeface="Calibri"/>
              </a:rPr>
              <a:t>f</a:t>
            </a:r>
            <a:r>
              <a:rPr sz="1677" spc="-44" dirty="0">
                <a:latin typeface="Calibri"/>
                <a:cs typeface="Calibri"/>
              </a:rPr>
              <a:t>i</a:t>
            </a:r>
            <a:r>
              <a:rPr sz="1677" spc="31" dirty="0">
                <a:latin typeface="Calibri"/>
                <a:cs typeface="Calibri"/>
              </a:rPr>
              <a:t>g</a:t>
            </a:r>
            <a:r>
              <a:rPr sz="1677" spc="-49" dirty="0">
                <a:latin typeface="Calibri"/>
                <a:cs typeface="Calibri"/>
              </a:rPr>
              <a:t>ur</a:t>
            </a:r>
            <a:r>
              <a:rPr sz="1677" spc="-22" dirty="0">
                <a:latin typeface="Calibri"/>
                <a:cs typeface="Calibri"/>
              </a:rPr>
              <a:t>e</a:t>
            </a:r>
            <a:endParaRPr sz="1677">
              <a:latin typeface="Calibri"/>
              <a:cs typeface="Calibri"/>
            </a:endParaRPr>
          </a:p>
          <a:p>
            <a:pPr marL="839365" lvl="2" indent="-186587">
              <a:spcBef>
                <a:spcPts val="79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839365" algn="l"/>
                <a:tab pos="839926" algn="l"/>
              </a:tabLst>
            </a:pPr>
            <a:r>
              <a:rPr sz="1677" spc="-26" dirty="0">
                <a:latin typeface="Calibri"/>
                <a:cs typeface="Calibri"/>
              </a:rPr>
              <a:t>Workflow </a:t>
            </a:r>
            <a:r>
              <a:rPr sz="1677" spc="-13" dirty="0">
                <a:latin typeface="Calibri"/>
                <a:cs typeface="Calibri"/>
              </a:rPr>
              <a:t>Models </a:t>
            </a:r>
            <a:r>
              <a:rPr sz="1677" spc="-35" dirty="0">
                <a:latin typeface="Calibri"/>
                <a:cs typeface="Calibri"/>
              </a:rPr>
              <a:t>to</a:t>
            </a:r>
            <a:r>
              <a:rPr sz="1677" spc="93" dirty="0">
                <a:latin typeface="Calibri"/>
                <a:cs typeface="Calibri"/>
              </a:rPr>
              <a:t> </a:t>
            </a:r>
            <a:r>
              <a:rPr sz="1677" spc="-18" dirty="0">
                <a:latin typeface="Calibri"/>
                <a:cs typeface="Calibri"/>
              </a:rPr>
              <a:t>purge</a:t>
            </a:r>
            <a:endParaRPr sz="1677">
              <a:latin typeface="Calibri"/>
              <a:cs typeface="Calibri"/>
            </a:endParaRPr>
          </a:p>
          <a:p>
            <a:pPr marL="839365" lvl="2" indent="-186587">
              <a:spcBef>
                <a:spcPts val="10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839365" algn="l"/>
                <a:tab pos="839926" algn="l"/>
              </a:tabLst>
            </a:pPr>
            <a:r>
              <a:rPr sz="1677" spc="22" dirty="0">
                <a:latin typeface="Calibri"/>
                <a:cs typeface="Calibri"/>
              </a:rPr>
              <a:t>Age </a:t>
            </a:r>
            <a:r>
              <a:rPr sz="1677" spc="-53" dirty="0">
                <a:latin typeface="Calibri"/>
                <a:cs typeface="Calibri"/>
              </a:rPr>
              <a:t>of </a:t>
            </a:r>
            <a:r>
              <a:rPr sz="1677" spc="-26" dirty="0">
                <a:latin typeface="Calibri"/>
                <a:cs typeface="Calibri"/>
              </a:rPr>
              <a:t>instances </a:t>
            </a:r>
            <a:r>
              <a:rPr sz="1677" spc="-35" dirty="0">
                <a:latin typeface="Calibri"/>
                <a:cs typeface="Calibri"/>
              </a:rPr>
              <a:t>to</a:t>
            </a:r>
            <a:r>
              <a:rPr sz="1677" spc="128" dirty="0">
                <a:latin typeface="Calibri"/>
                <a:cs typeface="Calibri"/>
              </a:rPr>
              <a:t> </a:t>
            </a:r>
            <a:r>
              <a:rPr sz="1677" spc="-18" dirty="0">
                <a:latin typeface="Calibri"/>
                <a:cs typeface="Calibri"/>
              </a:rPr>
              <a:t>purge</a:t>
            </a:r>
            <a:endParaRPr sz="1677">
              <a:latin typeface="Calibri"/>
              <a:cs typeface="Calibri"/>
            </a:endParaRPr>
          </a:p>
          <a:p>
            <a:pPr marL="518300" lvl="1" indent="-186587">
              <a:spcBef>
                <a:spcPts val="10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518300" algn="l"/>
                <a:tab pos="518860" algn="l"/>
              </a:tabLst>
            </a:pPr>
            <a:r>
              <a:rPr sz="1677" spc="-31" dirty="0">
                <a:latin typeface="Calibri"/>
                <a:cs typeface="Calibri"/>
              </a:rPr>
              <a:t>Multiple </a:t>
            </a:r>
            <a:r>
              <a:rPr sz="1677" spc="-26" dirty="0">
                <a:latin typeface="Calibri"/>
                <a:cs typeface="Calibri"/>
              </a:rPr>
              <a:t>configurations</a:t>
            </a:r>
            <a:r>
              <a:rPr sz="1677" spc="66" dirty="0">
                <a:latin typeface="Calibri"/>
                <a:cs typeface="Calibri"/>
              </a:rPr>
              <a:t> </a:t>
            </a:r>
            <a:r>
              <a:rPr sz="1677" spc="-13" dirty="0">
                <a:latin typeface="Calibri"/>
                <a:cs typeface="Calibri"/>
              </a:rPr>
              <a:t>allowed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44"/>
              </a:spcBef>
              <a:buClr>
                <a:srgbClr val="7F7F7F"/>
              </a:buClr>
              <a:buFont typeface="Wingdings"/>
              <a:buChar char=""/>
            </a:pPr>
            <a:endParaRPr sz="1765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18" dirty="0">
                <a:latin typeface="Calibri"/>
                <a:cs typeface="Calibri"/>
              </a:rPr>
              <a:t>Can </a:t>
            </a:r>
            <a:r>
              <a:rPr sz="1677" spc="-13" dirty="0">
                <a:latin typeface="Calibri"/>
                <a:cs typeface="Calibri"/>
              </a:rPr>
              <a:t>be </a:t>
            </a:r>
            <a:r>
              <a:rPr sz="1677" spc="-49" dirty="0">
                <a:latin typeface="Calibri"/>
                <a:cs typeface="Calibri"/>
              </a:rPr>
              <a:t>started </a:t>
            </a:r>
            <a:r>
              <a:rPr sz="1677" spc="-9" dirty="0">
                <a:latin typeface="Calibri"/>
                <a:cs typeface="Calibri"/>
              </a:rPr>
              <a:t>manually </a:t>
            </a:r>
            <a:r>
              <a:rPr sz="1677" spc="-26" dirty="0">
                <a:latin typeface="Calibri"/>
                <a:cs typeface="Calibri"/>
              </a:rPr>
              <a:t>via </a:t>
            </a:r>
            <a:r>
              <a:rPr sz="1677" spc="40" dirty="0">
                <a:latin typeface="Calibri"/>
                <a:cs typeface="Calibri"/>
              </a:rPr>
              <a:t>JMX</a:t>
            </a:r>
            <a:r>
              <a:rPr sz="1677" spc="190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console:</a:t>
            </a:r>
            <a:endParaRPr sz="1677">
              <a:latin typeface="Calibri"/>
              <a:cs typeface="Calibri"/>
            </a:endParaRPr>
          </a:p>
          <a:p>
            <a:pPr marL="518300" lvl="1" indent="-186587">
              <a:spcBef>
                <a:spcPts val="10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518300" algn="l"/>
                <a:tab pos="518860" algn="l"/>
              </a:tabLst>
            </a:pPr>
            <a:r>
              <a:rPr sz="1677" spc="40" dirty="0">
                <a:latin typeface="Calibri"/>
                <a:cs typeface="Calibri"/>
              </a:rPr>
              <a:t>JMX </a:t>
            </a:r>
            <a:r>
              <a:rPr sz="1677" spc="97" dirty="0">
                <a:latin typeface="Calibri"/>
                <a:cs typeface="Calibri"/>
              </a:rPr>
              <a:t>&gt; </a:t>
            </a:r>
            <a:r>
              <a:rPr sz="1677" spc="-26" dirty="0">
                <a:latin typeface="Calibri"/>
                <a:cs typeface="Calibri"/>
              </a:rPr>
              <a:t>Workflow </a:t>
            </a:r>
            <a:r>
              <a:rPr sz="1677" spc="-13" dirty="0">
                <a:latin typeface="Calibri"/>
                <a:cs typeface="Calibri"/>
              </a:rPr>
              <a:t>(maintenance) </a:t>
            </a:r>
            <a:r>
              <a:rPr sz="1677" spc="97" dirty="0">
                <a:latin typeface="Calibri"/>
                <a:cs typeface="Calibri"/>
              </a:rPr>
              <a:t>&gt;</a:t>
            </a:r>
            <a:r>
              <a:rPr sz="1677" spc="-4" dirty="0">
                <a:latin typeface="Calibri"/>
                <a:cs typeface="Calibri"/>
              </a:rPr>
              <a:t> PurgeCompleted()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18"/>
              </a:spcBef>
              <a:buClr>
                <a:srgbClr val="7F7F7F"/>
              </a:buClr>
              <a:buFont typeface="Wingdings"/>
              <a:buChar char=""/>
            </a:pPr>
            <a:endParaRPr sz="1809">
              <a:latin typeface="Calibri"/>
              <a:cs typeface="Calibri"/>
            </a:endParaRPr>
          </a:p>
          <a:p>
            <a:pPr marL="197234" indent="-186587">
              <a:lnSpc>
                <a:spcPts val="1888"/>
              </a:lnSpc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-9" dirty="0">
                <a:latin typeface="Calibri"/>
                <a:cs typeface="Calibri"/>
              </a:rPr>
              <a:t>Full guide </a:t>
            </a:r>
            <a:r>
              <a:rPr sz="1677" spc="9" dirty="0">
                <a:latin typeface="Calibri"/>
                <a:cs typeface="Calibri"/>
              </a:rPr>
              <a:t>on </a:t>
            </a:r>
            <a:r>
              <a:rPr sz="1677" spc="-26" dirty="0">
                <a:latin typeface="Calibri"/>
                <a:cs typeface="Calibri"/>
              </a:rPr>
              <a:t>Workflow</a:t>
            </a:r>
            <a:r>
              <a:rPr sz="1677" spc="71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Purge:</a:t>
            </a:r>
            <a:endParaRPr sz="1677">
              <a:latin typeface="Calibri"/>
              <a:cs typeface="Calibri"/>
            </a:endParaRPr>
          </a:p>
          <a:p>
            <a:pPr marL="197234" marR="4483">
              <a:lnSpc>
                <a:spcPts val="1209"/>
              </a:lnSpc>
              <a:spcBef>
                <a:spcPts val="146"/>
              </a:spcBef>
            </a:pPr>
            <a:r>
              <a:rPr sz="1235" u="sng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https://docs.adobe.com/docs/en/aem/6- </a:t>
            </a:r>
            <a:r>
              <a:rPr sz="1235" spc="-13" dirty="0">
                <a:latin typeface="Calibri"/>
                <a:cs typeface="Calibri"/>
              </a:rPr>
              <a:t> </a:t>
            </a:r>
            <a:r>
              <a:rPr sz="1235" u="sng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3/administer/operations/workflows/administering.html#Regular%20Purging%20of%20Workflow</a:t>
            </a:r>
            <a:endParaRPr sz="1235">
              <a:latin typeface="Calibri"/>
              <a:cs typeface="Calibri"/>
            </a:endParaRPr>
          </a:p>
          <a:p>
            <a:pPr marL="197234">
              <a:lnSpc>
                <a:spcPts val="1240"/>
              </a:lnSpc>
            </a:pPr>
            <a:r>
              <a:rPr sz="1235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%20Instances</a:t>
            </a:r>
            <a:endParaRPr sz="1235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268</a:t>
            </a:fld>
            <a:endParaRPr spc="26" dirty="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707524"/>
            <a:ext cx="3877796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35" dirty="0"/>
              <a:t>Workflow </a:t>
            </a:r>
            <a:r>
              <a:rPr spc="49" dirty="0"/>
              <a:t>Purge </a:t>
            </a:r>
            <a:r>
              <a:rPr spc="18" dirty="0"/>
              <a:t>– </a:t>
            </a:r>
            <a:r>
              <a:rPr spc="124" dirty="0"/>
              <a:t>Log</a:t>
            </a:r>
            <a:r>
              <a:rPr spc="-22" dirty="0"/>
              <a:t> </a:t>
            </a:r>
            <a:r>
              <a:rPr spc="44" dirty="0"/>
              <a:t>messages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269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029385" y="1822824"/>
            <a:ext cx="8131549" cy="3126119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801" rIns="0" bIns="0" rtlCol="0">
            <a:spAutoFit/>
          </a:bodyPr>
          <a:lstStyle/>
          <a:p>
            <a:pPr marL="82928" marR="240379">
              <a:lnSpc>
                <a:spcPct val="133400"/>
              </a:lnSpc>
              <a:spcBef>
                <a:spcPts val="22"/>
              </a:spcBef>
            </a:pPr>
            <a:r>
              <a:rPr sz="1103" spc="-62" dirty="0">
                <a:latin typeface="Calibri"/>
                <a:cs typeface="Calibri"/>
              </a:rPr>
              <a:t>*INFO* </a:t>
            </a:r>
            <a:r>
              <a:rPr sz="1103" spc="-13" dirty="0">
                <a:latin typeface="Calibri"/>
                <a:cs typeface="Calibri"/>
              </a:rPr>
              <a:t>[Workflow </a:t>
            </a:r>
            <a:r>
              <a:rPr sz="1103" spc="-9" dirty="0">
                <a:latin typeface="Calibri"/>
                <a:cs typeface="Calibri"/>
              </a:rPr>
              <a:t>Purge: </a:t>
            </a:r>
            <a:r>
              <a:rPr sz="1103" spc="9" dirty="0">
                <a:latin typeface="Calibri"/>
                <a:cs typeface="Calibri"/>
              </a:rPr>
              <a:t>'DAM </a:t>
            </a:r>
            <a:r>
              <a:rPr sz="1103" spc="-18" dirty="0">
                <a:latin typeface="Calibri"/>
                <a:cs typeface="Calibri"/>
              </a:rPr>
              <a:t>Workflows'] com.adobe.granite.workflow.core.mbean.WorkflowOperationsImpl </a:t>
            </a: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Begin </a:t>
            </a:r>
            <a:r>
              <a:rPr sz="1103" spc="-13" dirty="0">
                <a:solidFill>
                  <a:srgbClr val="FF0000"/>
                </a:solidFill>
                <a:latin typeface="Calibri"/>
                <a:cs typeface="Calibri"/>
              </a:rPr>
              <a:t>workflow </a:t>
            </a: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purge </a:t>
            </a:r>
            <a:r>
              <a:rPr sz="1103" spc="-22" dirty="0">
                <a:latin typeface="Calibri"/>
                <a:cs typeface="Calibri"/>
              </a:rPr>
              <a:t>with  the </a:t>
            </a:r>
            <a:r>
              <a:rPr sz="1103" spc="-9" dirty="0">
                <a:latin typeface="Calibri"/>
                <a:cs typeface="Calibri"/>
              </a:rPr>
              <a:t>following</a:t>
            </a:r>
            <a:r>
              <a:rPr sz="1103" spc="53" dirty="0">
                <a:latin typeface="Calibri"/>
                <a:cs typeface="Calibri"/>
              </a:rPr>
              <a:t> </a:t>
            </a:r>
            <a:r>
              <a:rPr sz="1103" spc="-22" dirty="0">
                <a:latin typeface="Calibri"/>
                <a:cs typeface="Calibri"/>
              </a:rPr>
              <a:t>parameters:</a:t>
            </a:r>
            <a:endParaRPr sz="1103">
              <a:latin typeface="Calibri"/>
              <a:cs typeface="Calibri"/>
            </a:endParaRPr>
          </a:p>
          <a:p>
            <a:pPr marL="82928" marR="7317831">
              <a:lnSpc>
                <a:spcPct val="169000"/>
              </a:lnSpc>
            </a:pPr>
            <a:r>
              <a:rPr sz="1103" spc="-13" dirty="0">
                <a:solidFill>
                  <a:srgbClr val="FF0000"/>
                </a:solidFill>
                <a:latin typeface="Calibri"/>
                <a:cs typeface="Calibri"/>
              </a:rPr>
              <a:t>dry </a:t>
            </a:r>
            <a:r>
              <a:rPr sz="1103" spc="-22" dirty="0">
                <a:solidFill>
                  <a:srgbClr val="FF0000"/>
                </a:solidFill>
                <a:latin typeface="Calibri"/>
                <a:cs typeface="Calibri"/>
              </a:rPr>
              <a:t>run: </a:t>
            </a:r>
            <a:r>
              <a:rPr sz="1103" spc="-31" dirty="0">
                <a:solidFill>
                  <a:srgbClr val="FF0000"/>
                </a:solidFill>
                <a:latin typeface="Calibri"/>
                <a:cs typeface="Calibri"/>
              </a:rPr>
              <a:t>false  </a:t>
            </a:r>
            <a:r>
              <a:rPr sz="1103" spc="-9" dirty="0">
                <a:solidFill>
                  <a:srgbClr val="FF0000"/>
                </a:solidFill>
                <a:latin typeface="Calibri"/>
                <a:cs typeface="Calibri"/>
              </a:rPr>
              <a:t>days </a:t>
            </a: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old:</a:t>
            </a:r>
            <a:r>
              <a:rPr sz="1103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3" spc="13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1103">
              <a:latin typeface="Calibri"/>
              <a:cs typeface="Calibri"/>
            </a:endParaRPr>
          </a:p>
          <a:p>
            <a:pPr marL="82928">
              <a:spcBef>
                <a:spcPts val="944"/>
              </a:spcBef>
            </a:pPr>
            <a:r>
              <a:rPr sz="1103" spc="-31" dirty="0">
                <a:solidFill>
                  <a:srgbClr val="FF0000"/>
                </a:solidFill>
                <a:latin typeface="Calibri"/>
                <a:cs typeface="Calibri"/>
              </a:rPr>
              <a:t>states: </a:t>
            </a:r>
            <a:r>
              <a:rPr sz="1103" spc="22" dirty="0">
                <a:solidFill>
                  <a:srgbClr val="FF0000"/>
                </a:solidFill>
                <a:latin typeface="Calibri"/>
                <a:cs typeface="Calibri"/>
              </a:rPr>
              <a:t>{COMPLETED,</a:t>
            </a:r>
            <a:r>
              <a:rPr sz="1103" spc="4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3" spc="31" dirty="0">
                <a:solidFill>
                  <a:srgbClr val="FF0000"/>
                </a:solidFill>
                <a:latin typeface="Calibri"/>
                <a:cs typeface="Calibri"/>
              </a:rPr>
              <a:t>ABORTED}</a:t>
            </a:r>
            <a:endParaRPr sz="1103">
              <a:latin typeface="Calibri"/>
              <a:cs typeface="Calibri"/>
            </a:endParaRPr>
          </a:p>
          <a:p>
            <a:pPr marL="82928" marR="399511">
              <a:lnSpc>
                <a:spcPct val="133400"/>
              </a:lnSpc>
              <a:spcBef>
                <a:spcPts val="472"/>
              </a:spcBef>
            </a:pP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models</a:t>
            </a:r>
            <a:r>
              <a:rPr sz="1103" spc="-4" dirty="0">
                <a:latin typeface="Calibri"/>
                <a:cs typeface="Calibri"/>
              </a:rPr>
              <a:t>: </a:t>
            </a:r>
            <a:r>
              <a:rPr sz="1103" spc="-13" dirty="0">
                <a:latin typeface="Calibri"/>
                <a:cs typeface="Calibri"/>
              </a:rPr>
              <a:t>{/etc/workflow/models/dam/update_asset/jcr:content/model </a:t>
            </a:r>
            <a:r>
              <a:rPr sz="1103" spc="-9" dirty="0">
                <a:latin typeface="Calibri"/>
                <a:cs typeface="Calibri"/>
              </a:rPr>
              <a:t>,/etc/workflow/models/dam-xmp-writeback/jcr:content/model}  </a:t>
            </a:r>
            <a:r>
              <a:rPr sz="1103" spc="-4" dirty="0">
                <a:latin typeface="Calibri"/>
                <a:cs typeface="Calibri"/>
              </a:rPr>
              <a:t>purge </a:t>
            </a:r>
            <a:r>
              <a:rPr sz="1103" spc="-9" dirty="0">
                <a:latin typeface="Calibri"/>
                <a:cs typeface="Calibri"/>
              </a:rPr>
              <a:t>save </a:t>
            </a:r>
            <a:r>
              <a:rPr sz="1103" spc="-13" dirty="0">
                <a:latin typeface="Calibri"/>
                <a:cs typeface="Calibri"/>
              </a:rPr>
              <a:t>threshold: </a:t>
            </a:r>
            <a:r>
              <a:rPr sz="1103" spc="31" dirty="0">
                <a:latin typeface="Calibri"/>
                <a:cs typeface="Calibri"/>
              </a:rPr>
              <a:t>{20} </a:t>
            </a:r>
            <a:r>
              <a:rPr sz="1103" spc="-4" dirty="0">
                <a:latin typeface="Calibri"/>
                <a:cs typeface="Calibri"/>
              </a:rPr>
              <a:t>purge </a:t>
            </a:r>
            <a:r>
              <a:rPr sz="1103" spc="-13" dirty="0">
                <a:latin typeface="Calibri"/>
                <a:cs typeface="Calibri"/>
              </a:rPr>
              <a:t>query </a:t>
            </a:r>
            <a:r>
              <a:rPr sz="1103" spc="-9" dirty="0">
                <a:latin typeface="Calibri"/>
                <a:cs typeface="Calibri"/>
              </a:rPr>
              <a:t>count:</a:t>
            </a:r>
            <a:r>
              <a:rPr sz="1103" spc="97" dirty="0">
                <a:latin typeface="Calibri"/>
                <a:cs typeface="Calibri"/>
              </a:rPr>
              <a:t> </a:t>
            </a:r>
            <a:r>
              <a:rPr sz="1103" spc="26" dirty="0">
                <a:latin typeface="Calibri"/>
                <a:cs typeface="Calibri"/>
              </a:rPr>
              <a:t>{1000}</a:t>
            </a:r>
            <a:endParaRPr sz="1103">
              <a:latin typeface="Calibri"/>
              <a:cs typeface="Calibri"/>
            </a:endParaRPr>
          </a:p>
          <a:p>
            <a:pPr marL="82928">
              <a:spcBef>
                <a:spcPts val="913"/>
              </a:spcBef>
            </a:pPr>
            <a:r>
              <a:rPr sz="1103" spc="-62" dirty="0">
                <a:latin typeface="Calibri"/>
                <a:cs typeface="Calibri"/>
              </a:rPr>
              <a:t>*INFO* </a:t>
            </a:r>
            <a:r>
              <a:rPr sz="1103" spc="-13" dirty="0">
                <a:latin typeface="Calibri"/>
                <a:cs typeface="Calibri"/>
              </a:rPr>
              <a:t>[Workflow </a:t>
            </a:r>
            <a:r>
              <a:rPr sz="1103" spc="-9" dirty="0">
                <a:latin typeface="Calibri"/>
                <a:cs typeface="Calibri"/>
              </a:rPr>
              <a:t>Purge: </a:t>
            </a:r>
            <a:r>
              <a:rPr sz="1103" spc="9" dirty="0">
                <a:latin typeface="Calibri"/>
                <a:cs typeface="Calibri"/>
              </a:rPr>
              <a:t>'DAM </a:t>
            </a:r>
            <a:r>
              <a:rPr sz="1103" spc="-18" dirty="0">
                <a:latin typeface="Calibri"/>
                <a:cs typeface="Calibri"/>
              </a:rPr>
              <a:t>Workflows'] com.adobe.granite.workflow.core.mbean.WorkflowOperationsImpl </a:t>
            </a:r>
            <a:r>
              <a:rPr sz="1103" spc="4" dirty="0">
                <a:latin typeface="Calibri"/>
                <a:cs typeface="Calibri"/>
              </a:rPr>
              <a:t>Cleaned </a:t>
            </a:r>
            <a:r>
              <a:rPr sz="1103" dirty="0">
                <a:latin typeface="Calibri"/>
                <a:cs typeface="Calibri"/>
              </a:rPr>
              <a:t>up </a:t>
            </a:r>
            <a:r>
              <a:rPr sz="1103" spc="18" dirty="0">
                <a:latin typeface="Calibri"/>
                <a:cs typeface="Calibri"/>
              </a:rPr>
              <a:t>1006</a:t>
            </a:r>
            <a:r>
              <a:rPr sz="1103" spc="172" dirty="0">
                <a:latin typeface="Calibri"/>
                <a:cs typeface="Calibri"/>
              </a:rPr>
              <a:t> </a:t>
            </a:r>
            <a:r>
              <a:rPr sz="1103" spc="-13" dirty="0">
                <a:latin typeface="Calibri"/>
                <a:cs typeface="Calibri"/>
              </a:rPr>
              <a:t>instances</a:t>
            </a:r>
            <a:endParaRPr sz="1103">
              <a:latin typeface="Calibri"/>
              <a:cs typeface="Calibri"/>
            </a:endParaRPr>
          </a:p>
          <a:p>
            <a:pPr marL="82928" marR="230853">
              <a:lnSpc>
                <a:spcPct val="133400"/>
              </a:lnSpc>
              <a:spcBef>
                <a:spcPts val="468"/>
              </a:spcBef>
            </a:pPr>
            <a:r>
              <a:rPr sz="1103" spc="-62" dirty="0">
                <a:latin typeface="Calibri"/>
                <a:cs typeface="Calibri"/>
              </a:rPr>
              <a:t>*INFO* </a:t>
            </a:r>
            <a:r>
              <a:rPr sz="1103" spc="-13" dirty="0">
                <a:latin typeface="Calibri"/>
                <a:cs typeface="Calibri"/>
              </a:rPr>
              <a:t>[Workflow </a:t>
            </a:r>
            <a:r>
              <a:rPr sz="1103" spc="-9" dirty="0">
                <a:latin typeface="Calibri"/>
                <a:cs typeface="Calibri"/>
              </a:rPr>
              <a:t>Purge: </a:t>
            </a:r>
            <a:r>
              <a:rPr sz="1103" spc="9" dirty="0">
                <a:latin typeface="Calibri"/>
                <a:cs typeface="Calibri"/>
              </a:rPr>
              <a:t>'DAM </a:t>
            </a:r>
            <a:r>
              <a:rPr sz="1103" spc="-18" dirty="0">
                <a:latin typeface="Calibri"/>
                <a:cs typeface="Calibri"/>
              </a:rPr>
              <a:t>Workflows'] com.adobe.granite.workflow.core.mbean.WorkflowOperationsImpl </a:t>
            </a:r>
            <a:r>
              <a:rPr sz="1103" spc="-9" dirty="0">
                <a:latin typeface="Calibri"/>
                <a:cs typeface="Calibri"/>
              </a:rPr>
              <a:t>Finished </a:t>
            </a:r>
            <a:r>
              <a:rPr sz="1103" spc="-4" dirty="0">
                <a:latin typeface="Calibri"/>
                <a:cs typeface="Calibri"/>
              </a:rPr>
              <a:t>running </a:t>
            </a:r>
            <a:r>
              <a:rPr sz="1103" spc="-13" dirty="0">
                <a:latin typeface="Calibri"/>
                <a:cs typeface="Calibri"/>
              </a:rPr>
              <a:t>Workflow  </a:t>
            </a:r>
            <a:r>
              <a:rPr sz="1103" spc="-22" dirty="0">
                <a:latin typeface="Calibri"/>
                <a:cs typeface="Calibri"/>
              </a:rPr>
              <a:t>Purge. </a:t>
            </a:r>
            <a:r>
              <a:rPr sz="1103" spc="-9" dirty="0">
                <a:latin typeface="Calibri"/>
                <a:cs typeface="Calibri"/>
              </a:rPr>
              <a:t>Purged: </a:t>
            </a:r>
            <a:r>
              <a:rPr sz="1103" spc="18" dirty="0">
                <a:latin typeface="Calibri"/>
                <a:cs typeface="Calibri"/>
              </a:rPr>
              <a:t>1006 </a:t>
            </a:r>
            <a:r>
              <a:rPr sz="1103" spc="-31" dirty="0">
                <a:latin typeface="Calibri"/>
                <a:cs typeface="Calibri"/>
              </a:rPr>
              <a:t>items. </a:t>
            </a:r>
            <a:r>
              <a:rPr sz="1103" spc="-4" dirty="0">
                <a:latin typeface="Calibri"/>
                <a:cs typeface="Calibri"/>
              </a:rPr>
              <a:t>Elapsed </a:t>
            </a:r>
            <a:r>
              <a:rPr sz="1103" spc="-13" dirty="0">
                <a:latin typeface="Calibri"/>
                <a:cs typeface="Calibri"/>
              </a:rPr>
              <a:t>time </a:t>
            </a:r>
            <a:r>
              <a:rPr sz="1103" spc="-4" dirty="0">
                <a:latin typeface="Calibri"/>
                <a:cs typeface="Calibri"/>
              </a:rPr>
              <a:t>(seconds):</a:t>
            </a:r>
            <a:r>
              <a:rPr sz="1103" spc="-26" dirty="0">
                <a:latin typeface="Calibri"/>
                <a:cs typeface="Calibri"/>
              </a:rPr>
              <a:t> </a:t>
            </a:r>
            <a:r>
              <a:rPr sz="1103" spc="13" dirty="0">
                <a:latin typeface="Calibri"/>
                <a:cs typeface="Calibri"/>
              </a:rPr>
              <a:t>0</a:t>
            </a:r>
            <a:endParaRPr sz="1103">
              <a:latin typeface="Calibri"/>
              <a:cs typeface="Calibri"/>
            </a:endParaRPr>
          </a:p>
          <a:p>
            <a:pPr marL="82928" marR="370373">
              <a:lnSpc>
                <a:spcPct val="133400"/>
              </a:lnSpc>
              <a:spcBef>
                <a:spcPts val="472"/>
              </a:spcBef>
            </a:pPr>
            <a:r>
              <a:rPr sz="1103" spc="-62" dirty="0">
                <a:latin typeface="Calibri"/>
                <a:cs typeface="Calibri"/>
              </a:rPr>
              <a:t>*INFO* </a:t>
            </a:r>
            <a:r>
              <a:rPr sz="1103" spc="-13" dirty="0">
                <a:latin typeface="Calibri"/>
                <a:cs typeface="Calibri"/>
              </a:rPr>
              <a:t>[Workflow </a:t>
            </a:r>
            <a:r>
              <a:rPr sz="1103" spc="-9" dirty="0">
                <a:latin typeface="Calibri"/>
                <a:cs typeface="Calibri"/>
              </a:rPr>
              <a:t>Purge: </a:t>
            </a:r>
            <a:r>
              <a:rPr sz="1103" spc="9" dirty="0">
                <a:latin typeface="Calibri"/>
                <a:cs typeface="Calibri"/>
              </a:rPr>
              <a:t>'DAM </a:t>
            </a:r>
            <a:r>
              <a:rPr sz="1103" spc="-18" dirty="0">
                <a:latin typeface="Calibri"/>
                <a:cs typeface="Calibri"/>
              </a:rPr>
              <a:t>Workflows'] com.adobe.granite.workflow.core.mbean.PurgeScheduler </a:t>
            </a:r>
            <a:r>
              <a:rPr sz="1103" spc="-9" dirty="0">
                <a:solidFill>
                  <a:srgbClr val="FF0000"/>
                </a:solidFill>
                <a:latin typeface="Calibri"/>
                <a:cs typeface="Calibri"/>
              </a:rPr>
              <a:t>Finished </a:t>
            </a: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running </a:t>
            </a:r>
            <a:r>
              <a:rPr sz="1103" spc="-13" dirty="0">
                <a:solidFill>
                  <a:srgbClr val="FF0000"/>
                </a:solidFill>
                <a:latin typeface="Calibri"/>
                <a:cs typeface="Calibri"/>
              </a:rPr>
              <a:t>Workflow </a:t>
            </a: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Purge  </a:t>
            </a:r>
            <a:r>
              <a:rPr sz="1103" spc="-13" dirty="0">
                <a:latin typeface="Calibri"/>
                <a:cs typeface="Calibri"/>
              </a:rPr>
              <a:t>Configuration: </a:t>
            </a:r>
            <a:r>
              <a:rPr sz="1103" spc="26" dirty="0">
                <a:latin typeface="Calibri"/>
                <a:cs typeface="Calibri"/>
              </a:rPr>
              <a:t>DAM </a:t>
            </a:r>
            <a:r>
              <a:rPr sz="1103" spc="-22" dirty="0">
                <a:latin typeface="Calibri"/>
                <a:cs typeface="Calibri"/>
              </a:rPr>
              <a:t>Workflows. </a:t>
            </a:r>
            <a:r>
              <a:rPr sz="1103" spc="-9" dirty="0">
                <a:solidFill>
                  <a:srgbClr val="FF0000"/>
                </a:solidFill>
                <a:latin typeface="Calibri"/>
                <a:cs typeface="Calibri"/>
              </a:rPr>
              <a:t>Purged: </a:t>
            </a:r>
            <a:r>
              <a:rPr sz="1103" spc="18" dirty="0">
                <a:solidFill>
                  <a:srgbClr val="FF0000"/>
                </a:solidFill>
                <a:latin typeface="Calibri"/>
                <a:cs typeface="Calibri"/>
              </a:rPr>
              <a:t>1006 </a:t>
            </a:r>
            <a:r>
              <a:rPr sz="1103" spc="-31" dirty="0">
                <a:solidFill>
                  <a:srgbClr val="FF0000"/>
                </a:solidFill>
                <a:latin typeface="Calibri"/>
                <a:cs typeface="Calibri"/>
              </a:rPr>
              <a:t>items. </a:t>
            </a: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Elapsed </a:t>
            </a:r>
            <a:r>
              <a:rPr sz="1103" spc="-13" dirty="0">
                <a:solidFill>
                  <a:srgbClr val="FF0000"/>
                </a:solidFill>
                <a:latin typeface="Calibri"/>
                <a:cs typeface="Calibri"/>
              </a:rPr>
              <a:t>time </a:t>
            </a:r>
            <a:r>
              <a:rPr sz="1103" spc="-4" dirty="0">
                <a:solidFill>
                  <a:srgbClr val="FF0000"/>
                </a:solidFill>
                <a:latin typeface="Calibri"/>
                <a:cs typeface="Calibri"/>
              </a:rPr>
              <a:t>(seconds):</a:t>
            </a:r>
            <a:r>
              <a:rPr sz="1103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103" spc="13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110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6D7E-65F4-45E1-BA62-F72670D9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88CC-A1D3-4691-98BA-E636A52E7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6FD2D-9A85-4AC0-B83F-186168AB4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293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8628" y="368970"/>
            <a:ext cx="6456269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  <a:tabLst>
                <a:tab pos="1085908" algn="l"/>
              </a:tabLst>
            </a:pPr>
            <a:r>
              <a:rPr spc="93" dirty="0"/>
              <a:t>Demo</a:t>
            </a:r>
            <a:r>
              <a:rPr spc="31" dirty="0"/>
              <a:t> </a:t>
            </a:r>
            <a:r>
              <a:rPr spc="18" dirty="0"/>
              <a:t>–	</a:t>
            </a:r>
            <a:r>
              <a:rPr spc="26" dirty="0"/>
              <a:t>Online/Offline </a:t>
            </a:r>
            <a:r>
              <a:rPr spc="62" dirty="0"/>
              <a:t>Compaction </a:t>
            </a:r>
            <a:r>
              <a:rPr spc="97" dirty="0"/>
              <a:t>- </a:t>
            </a:r>
            <a:r>
              <a:rPr spc="35" dirty="0"/>
              <a:t>Workflow</a:t>
            </a:r>
            <a:r>
              <a:rPr spc="-66" dirty="0"/>
              <a:t> </a:t>
            </a:r>
            <a:r>
              <a:rPr spc="49" dirty="0"/>
              <a:t>Purge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349" y="1822824"/>
            <a:ext cx="5295071" cy="35335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270</a:t>
            </a:fld>
            <a:endParaRPr spc="26" dirty="0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1695450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9" dirty="0"/>
              <a:t>Version</a:t>
            </a:r>
            <a:r>
              <a:rPr spc="-26" dirty="0"/>
              <a:t> </a:t>
            </a:r>
            <a:r>
              <a:rPr spc="49" dirty="0"/>
              <a:t>Purge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271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57062" y="1837245"/>
            <a:ext cx="5224182" cy="2262723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4" dirty="0">
                <a:latin typeface="Calibri"/>
                <a:cs typeface="Calibri"/>
              </a:rPr>
              <a:t>Background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49" dirty="0">
                <a:latin typeface="Calibri"/>
                <a:cs typeface="Calibri"/>
              </a:rPr>
              <a:t>Info</a:t>
            </a:r>
            <a:endParaRPr sz="1677">
              <a:latin typeface="Calibri"/>
              <a:cs typeface="Calibri"/>
            </a:endParaRPr>
          </a:p>
          <a:p>
            <a:pPr marL="335634" lvl="1" indent="-1854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5634" algn="l"/>
                <a:tab pos="336194" algn="l"/>
              </a:tabLst>
            </a:pPr>
            <a:r>
              <a:rPr sz="1677" spc="-13" dirty="0">
                <a:latin typeface="Calibri"/>
                <a:cs typeface="Calibri"/>
              </a:rPr>
              <a:t>Versions </a:t>
            </a:r>
            <a:r>
              <a:rPr sz="1677" spc="-44" dirty="0">
                <a:latin typeface="Calibri"/>
                <a:cs typeface="Calibri"/>
              </a:rPr>
              <a:t>are </a:t>
            </a:r>
            <a:r>
              <a:rPr sz="1677" spc="-35" dirty="0">
                <a:latin typeface="Calibri"/>
                <a:cs typeface="Calibri"/>
              </a:rPr>
              <a:t>stored </a:t>
            </a:r>
            <a:r>
              <a:rPr sz="1677" spc="-26" dirty="0">
                <a:latin typeface="Calibri"/>
                <a:cs typeface="Calibri"/>
              </a:rPr>
              <a:t>under</a:t>
            </a:r>
            <a:r>
              <a:rPr sz="1677" spc="221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/jcr:system/jcr:versionStorage</a:t>
            </a:r>
            <a:endParaRPr sz="1677">
              <a:latin typeface="Calibri"/>
              <a:cs typeface="Calibri"/>
            </a:endParaRPr>
          </a:p>
          <a:p>
            <a:pPr marL="335634" lvl="1" indent="-1854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5634" algn="l"/>
                <a:tab pos="336194" algn="l"/>
              </a:tabLst>
            </a:pPr>
            <a:r>
              <a:rPr sz="1677" spc="-35" dirty="0">
                <a:latin typeface="Calibri"/>
                <a:cs typeface="Calibri"/>
              </a:rPr>
              <a:t>jcr:content </a:t>
            </a:r>
            <a:r>
              <a:rPr sz="1677" dirty="0">
                <a:latin typeface="Calibri"/>
                <a:cs typeface="Calibri"/>
              </a:rPr>
              <a:t>node </a:t>
            </a:r>
            <a:r>
              <a:rPr sz="1677" spc="-40" dirty="0">
                <a:latin typeface="Calibri"/>
                <a:cs typeface="Calibri"/>
              </a:rPr>
              <a:t>references the </a:t>
            </a:r>
            <a:r>
              <a:rPr sz="1677" spc="-22" dirty="0">
                <a:latin typeface="Calibri"/>
                <a:cs typeface="Calibri"/>
              </a:rPr>
              <a:t>version </a:t>
            </a:r>
            <a:r>
              <a:rPr sz="1677" spc="-35" dirty="0">
                <a:latin typeface="Calibri"/>
                <a:cs typeface="Calibri"/>
              </a:rPr>
              <a:t>history </a:t>
            </a:r>
            <a:r>
              <a:rPr sz="1677" spc="-9" dirty="0">
                <a:latin typeface="Calibri"/>
                <a:cs typeface="Calibri"/>
              </a:rPr>
              <a:t>by</a:t>
            </a:r>
            <a:r>
              <a:rPr sz="1677" spc="304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jcr:uuid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6113" indent="-185467"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71" dirty="0">
                <a:latin typeface="Calibri"/>
                <a:cs typeface="Calibri"/>
              </a:rPr>
              <a:t>it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works</a:t>
            </a:r>
            <a:endParaRPr sz="1677">
              <a:latin typeface="Calibri"/>
              <a:cs typeface="Calibri"/>
            </a:endParaRPr>
          </a:p>
          <a:p>
            <a:pPr marL="335634" lvl="1" indent="-18546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5634" algn="l"/>
                <a:tab pos="336194" algn="l"/>
              </a:tabLst>
            </a:pPr>
            <a:r>
              <a:rPr sz="1677" spc="-31" dirty="0">
                <a:latin typeface="Calibri"/>
                <a:cs typeface="Calibri"/>
              </a:rPr>
              <a:t>Retrieves </a:t>
            </a:r>
            <a:r>
              <a:rPr sz="1677" spc="-40" dirty="0">
                <a:latin typeface="Calibri"/>
                <a:cs typeface="Calibri"/>
              </a:rPr>
              <a:t>the</a:t>
            </a:r>
            <a:r>
              <a:rPr sz="1677" spc="66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versions</a:t>
            </a:r>
            <a:endParaRPr sz="1677">
              <a:latin typeface="Calibri"/>
              <a:cs typeface="Calibri"/>
            </a:endParaRPr>
          </a:p>
          <a:p>
            <a:pPr marL="335634" lvl="1" indent="-1854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5634" algn="l"/>
                <a:tab pos="336194" algn="l"/>
              </a:tabLst>
            </a:pPr>
            <a:r>
              <a:rPr sz="1677" spc="-26" dirty="0">
                <a:latin typeface="Calibri"/>
                <a:cs typeface="Calibri"/>
              </a:rPr>
              <a:t>Deletes </a:t>
            </a:r>
            <a:r>
              <a:rPr sz="1677" spc="4" dirty="0">
                <a:latin typeface="Calibri"/>
                <a:cs typeface="Calibri"/>
              </a:rPr>
              <a:t>old </a:t>
            </a:r>
            <a:r>
              <a:rPr sz="1677" spc="-13" dirty="0">
                <a:latin typeface="Calibri"/>
                <a:cs typeface="Calibri"/>
              </a:rPr>
              <a:t>ones </a:t>
            </a:r>
            <a:r>
              <a:rPr sz="1677" spc="-18" dirty="0">
                <a:latin typeface="Calibri"/>
                <a:cs typeface="Calibri"/>
              </a:rPr>
              <a:t>based </a:t>
            </a:r>
            <a:r>
              <a:rPr sz="1677" spc="9" dirty="0">
                <a:latin typeface="Calibri"/>
                <a:cs typeface="Calibri"/>
              </a:rPr>
              <a:t>on </a:t>
            </a:r>
            <a:r>
              <a:rPr sz="1677" spc="-22" dirty="0">
                <a:latin typeface="Calibri"/>
                <a:cs typeface="Calibri"/>
              </a:rPr>
              <a:t>configurable</a:t>
            </a:r>
            <a:r>
              <a:rPr sz="1677" spc="159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rules</a:t>
            </a:r>
            <a:endParaRPr sz="167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1695450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9" dirty="0"/>
              <a:t>Version</a:t>
            </a:r>
            <a:r>
              <a:rPr spc="-26" dirty="0"/>
              <a:t> </a:t>
            </a:r>
            <a:r>
              <a:rPr spc="49" dirty="0"/>
              <a:t>Purge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272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5096996" cy="1302204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674" algn="l"/>
                <a:tab pos="197793" algn="l"/>
              </a:tabLst>
            </a:pPr>
            <a:r>
              <a:rPr sz="1677" spc="-40" dirty="0">
                <a:latin typeface="Calibri"/>
                <a:cs typeface="Calibri"/>
              </a:rPr>
              <a:t>What </a:t>
            </a:r>
            <a:r>
              <a:rPr sz="1677" spc="-22" dirty="0">
                <a:latin typeface="Calibri"/>
                <a:cs typeface="Calibri"/>
              </a:rPr>
              <a:t>actions </a:t>
            </a:r>
            <a:r>
              <a:rPr sz="1677" spc="-35" dirty="0">
                <a:latin typeface="Calibri"/>
                <a:cs typeface="Calibri"/>
              </a:rPr>
              <a:t>create</a:t>
            </a:r>
            <a:r>
              <a:rPr sz="1677" spc="119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versions?</a:t>
            </a:r>
            <a:endParaRPr sz="1677">
              <a:latin typeface="Calibri"/>
              <a:cs typeface="Calibri"/>
            </a:endParaRPr>
          </a:p>
          <a:p>
            <a:pPr marL="337315" lvl="1" indent="-18658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677" spc="-9" dirty="0">
                <a:latin typeface="Calibri"/>
                <a:cs typeface="Calibri"/>
              </a:rPr>
              <a:t>(De-)Activating </a:t>
            </a:r>
            <a:r>
              <a:rPr sz="1677" spc="-79" dirty="0">
                <a:latin typeface="Calibri"/>
                <a:cs typeface="Calibri"/>
              </a:rPr>
              <a:t>/ </a:t>
            </a:r>
            <a:r>
              <a:rPr sz="1677" spc="-4" dirty="0">
                <a:latin typeface="Calibri"/>
                <a:cs typeface="Calibri"/>
              </a:rPr>
              <a:t>(Un-)Publishing </a:t>
            </a:r>
            <a:r>
              <a:rPr sz="1677" spc="-9" dirty="0">
                <a:latin typeface="Calibri"/>
                <a:cs typeface="Calibri"/>
              </a:rPr>
              <a:t>pages </a:t>
            </a:r>
            <a:r>
              <a:rPr sz="1677" spc="-26" dirty="0">
                <a:latin typeface="Calibri"/>
                <a:cs typeface="Calibri"/>
              </a:rPr>
              <a:t>or</a:t>
            </a:r>
            <a:r>
              <a:rPr sz="1677" spc="194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assets</a:t>
            </a:r>
            <a:endParaRPr sz="1677">
              <a:latin typeface="Calibri"/>
              <a:cs typeface="Calibri"/>
            </a:endParaRPr>
          </a:p>
          <a:p>
            <a:pPr marL="337315" lvl="1" indent="-18658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677" spc="-4" dirty="0">
                <a:latin typeface="Calibri"/>
                <a:cs typeface="Calibri"/>
              </a:rPr>
              <a:t>Uploading </a:t>
            </a:r>
            <a:r>
              <a:rPr sz="1677" spc="-26" dirty="0">
                <a:latin typeface="Calibri"/>
                <a:cs typeface="Calibri"/>
              </a:rPr>
              <a:t>or </a:t>
            </a:r>
            <a:r>
              <a:rPr sz="1677" spc="-13" dirty="0">
                <a:latin typeface="Calibri"/>
                <a:cs typeface="Calibri"/>
              </a:rPr>
              <a:t>replacing</a:t>
            </a:r>
            <a:r>
              <a:rPr sz="1677" spc="79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assets</a:t>
            </a:r>
            <a:endParaRPr sz="1677">
              <a:latin typeface="Calibri"/>
              <a:cs typeface="Calibri"/>
            </a:endParaRPr>
          </a:p>
          <a:p>
            <a:pPr marL="337315" lvl="1" indent="-186587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677" spc="-18" dirty="0">
                <a:latin typeface="Calibri"/>
                <a:cs typeface="Calibri"/>
              </a:rPr>
              <a:t>Creating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a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version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53" dirty="0">
                <a:latin typeface="Calibri"/>
                <a:cs typeface="Calibri"/>
              </a:rPr>
              <a:t>of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a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4" dirty="0">
                <a:latin typeface="Calibri"/>
                <a:cs typeface="Calibri"/>
              </a:rPr>
              <a:t>page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or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asset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manually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via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40" dirty="0">
                <a:latin typeface="Calibri"/>
                <a:cs typeface="Calibri"/>
              </a:rPr>
              <a:t>the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UI</a:t>
            </a:r>
            <a:endParaRPr sz="167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1695450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9" dirty="0"/>
              <a:t>Version</a:t>
            </a:r>
            <a:r>
              <a:rPr spc="-26" dirty="0"/>
              <a:t> </a:t>
            </a:r>
            <a:r>
              <a:rPr spc="49" dirty="0"/>
              <a:t>Purge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89564" y="1651052"/>
            <a:ext cx="6675344" cy="3599890"/>
            <a:chOff x="488573" y="1871192"/>
            <a:chExt cx="7565390" cy="4079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644" y="1871192"/>
              <a:ext cx="7277100" cy="40793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8426" y="2650752"/>
              <a:ext cx="525145" cy="100330"/>
            </a:xfrm>
            <a:custGeom>
              <a:avLst/>
              <a:gdLst/>
              <a:ahLst/>
              <a:cxnLst/>
              <a:rect l="l" t="t" r="r" b="b"/>
              <a:pathLst>
                <a:path w="525144" h="100330">
                  <a:moveTo>
                    <a:pt x="1191" y="0"/>
                  </a:moveTo>
                  <a:lnTo>
                    <a:pt x="0" y="8387"/>
                  </a:lnTo>
                  <a:lnTo>
                    <a:pt x="464266" y="74430"/>
                  </a:lnTo>
                  <a:lnTo>
                    <a:pt x="460593" y="100274"/>
                  </a:lnTo>
                  <a:lnTo>
                    <a:pt x="524900" y="78778"/>
                  </a:lnTo>
                  <a:lnTo>
                    <a:pt x="469129" y="40200"/>
                  </a:lnTo>
                  <a:lnTo>
                    <a:pt x="465457" y="66043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492383" y="2121488"/>
              <a:ext cx="798830" cy="735965"/>
            </a:xfrm>
            <a:custGeom>
              <a:avLst/>
              <a:gdLst/>
              <a:ahLst/>
              <a:cxnLst/>
              <a:rect l="l" t="t" r="r" b="b"/>
              <a:pathLst>
                <a:path w="798830" h="735964">
                  <a:moveTo>
                    <a:pt x="798459" y="0"/>
                  </a:moveTo>
                  <a:lnTo>
                    <a:pt x="0" y="0"/>
                  </a:lnTo>
                  <a:lnTo>
                    <a:pt x="0" y="735717"/>
                  </a:lnTo>
                  <a:lnTo>
                    <a:pt x="798459" y="735717"/>
                  </a:lnTo>
                  <a:lnTo>
                    <a:pt x="798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492383" y="2121487"/>
              <a:ext cx="798830" cy="735965"/>
            </a:xfrm>
            <a:custGeom>
              <a:avLst/>
              <a:gdLst/>
              <a:ahLst/>
              <a:cxnLst/>
              <a:rect l="l" t="t" r="r" b="b"/>
              <a:pathLst>
                <a:path w="798830" h="735964">
                  <a:moveTo>
                    <a:pt x="0" y="0"/>
                  </a:moveTo>
                  <a:lnTo>
                    <a:pt x="798459" y="0"/>
                  </a:lnTo>
                  <a:lnTo>
                    <a:pt x="798459" y="735718"/>
                  </a:lnTo>
                  <a:lnTo>
                    <a:pt x="0" y="735718"/>
                  </a:lnTo>
                  <a:lnTo>
                    <a:pt x="0" y="0"/>
                  </a:lnTo>
                  <a:close/>
                </a:path>
              </a:pathLst>
            </a:custGeom>
            <a:ln w="75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174616" y="2767454"/>
              <a:ext cx="530860" cy="395605"/>
            </a:xfrm>
            <a:custGeom>
              <a:avLst/>
              <a:gdLst/>
              <a:ahLst/>
              <a:cxnLst/>
              <a:rect l="l" t="t" r="r" b="b"/>
              <a:pathLst>
                <a:path w="530860" h="395605">
                  <a:moveTo>
                    <a:pt x="530616" y="0"/>
                  </a:moveTo>
                  <a:lnTo>
                    <a:pt x="463846" y="11775"/>
                  </a:lnTo>
                  <a:lnTo>
                    <a:pt x="479385" y="32741"/>
                  </a:lnTo>
                  <a:lnTo>
                    <a:pt x="0" y="388475"/>
                  </a:lnTo>
                  <a:lnTo>
                    <a:pt x="5043" y="395278"/>
                  </a:lnTo>
                  <a:lnTo>
                    <a:pt x="484428" y="39546"/>
                  </a:lnTo>
                  <a:lnTo>
                    <a:pt x="499969" y="60512"/>
                  </a:lnTo>
                  <a:lnTo>
                    <a:pt x="530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92383" y="3006371"/>
              <a:ext cx="798830" cy="514984"/>
            </a:xfrm>
            <a:custGeom>
              <a:avLst/>
              <a:gdLst/>
              <a:ahLst/>
              <a:cxnLst/>
              <a:rect l="l" t="t" r="r" b="b"/>
              <a:pathLst>
                <a:path w="798830" h="514985">
                  <a:moveTo>
                    <a:pt x="798459" y="0"/>
                  </a:moveTo>
                  <a:lnTo>
                    <a:pt x="0" y="0"/>
                  </a:lnTo>
                  <a:lnTo>
                    <a:pt x="0" y="514497"/>
                  </a:lnTo>
                  <a:lnTo>
                    <a:pt x="798459" y="514497"/>
                  </a:lnTo>
                  <a:lnTo>
                    <a:pt x="798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2383" y="3006371"/>
              <a:ext cx="798830" cy="514984"/>
            </a:xfrm>
            <a:custGeom>
              <a:avLst/>
              <a:gdLst/>
              <a:ahLst/>
              <a:cxnLst/>
              <a:rect l="l" t="t" r="r" b="b"/>
              <a:pathLst>
                <a:path w="798830" h="514985">
                  <a:moveTo>
                    <a:pt x="0" y="0"/>
                  </a:moveTo>
                  <a:lnTo>
                    <a:pt x="798459" y="0"/>
                  </a:lnTo>
                  <a:lnTo>
                    <a:pt x="798459" y="514497"/>
                  </a:lnTo>
                  <a:lnTo>
                    <a:pt x="0" y="514497"/>
                  </a:lnTo>
                  <a:lnTo>
                    <a:pt x="0" y="0"/>
                  </a:lnTo>
                  <a:close/>
                </a:path>
              </a:pathLst>
            </a:custGeom>
            <a:ln w="75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45930" y="1870923"/>
            <a:ext cx="535641" cy="117382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02200"/>
              </a:lnSpc>
              <a:spcBef>
                <a:spcPts val="84"/>
              </a:spcBef>
            </a:pPr>
            <a:r>
              <a:rPr sz="1235" spc="44" dirty="0">
                <a:latin typeface="Calibri"/>
                <a:cs typeface="Calibri"/>
              </a:rPr>
              <a:t>Ve</a:t>
            </a:r>
            <a:r>
              <a:rPr sz="1235" spc="22" dirty="0">
                <a:latin typeface="Calibri"/>
                <a:cs typeface="Calibri"/>
              </a:rPr>
              <a:t>r</a:t>
            </a:r>
            <a:r>
              <a:rPr sz="1235" spc="4" dirty="0">
                <a:latin typeface="Calibri"/>
                <a:cs typeface="Calibri"/>
              </a:rPr>
              <a:t>s</a:t>
            </a:r>
            <a:r>
              <a:rPr sz="1235" dirty="0">
                <a:latin typeface="Calibri"/>
                <a:cs typeface="Calibri"/>
              </a:rPr>
              <a:t>i</a:t>
            </a:r>
            <a:r>
              <a:rPr sz="1235" spc="49" dirty="0">
                <a:latin typeface="Calibri"/>
                <a:cs typeface="Calibri"/>
              </a:rPr>
              <a:t>o</a:t>
            </a:r>
            <a:r>
              <a:rPr sz="1235" spc="22" dirty="0">
                <a:latin typeface="Calibri"/>
                <a:cs typeface="Calibri"/>
              </a:rPr>
              <a:t>n  </a:t>
            </a:r>
            <a:r>
              <a:rPr sz="1235" spc="9" dirty="0">
                <a:latin typeface="Calibri"/>
                <a:cs typeface="Calibri"/>
              </a:rPr>
              <a:t>history  </a:t>
            </a:r>
            <a:r>
              <a:rPr sz="1235" spc="35" dirty="0">
                <a:latin typeface="Calibri"/>
                <a:cs typeface="Calibri"/>
              </a:rPr>
              <a:t>node</a:t>
            </a:r>
            <a:endParaRPr sz="1235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324">
              <a:latin typeface="Calibri"/>
              <a:cs typeface="Calibri"/>
            </a:endParaRPr>
          </a:p>
          <a:p>
            <a:pPr marL="11206" marR="4483">
              <a:lnSpc>
                <a:spcPct val="101200"/>
              </a:lnSpc>
            </a:pPr>
            <a:r>
              <a:rPr sz="1235" spc="44" dirty="0">
                <a:latin typeface="Calibri"/>
                <a:cs typeface="Calibri"/>
              </a:rPr>
              <a:t>Ve</a:t>
            </a:r>
            <a:r>
              <a:rPr sz="1235" spc="22" dirty="0">
                <a:latin typeface="Calibri"/>
                <a:cs typeface="Calibri"/>
              </a:rPr>
              <a:t>r</a:t>
            </a:r>
            <a:r>
              <a:rPr sz="1235" spc="4" dirty="0">
                <a:latin typeface="Calibri"/>
                <a:cs typeface="Calibri"/>
              </a:rPr>
              <a:t>s</a:t>
            </a:r>
            <a:r>
              <a:rPr sz="1235" dirty="0">
                <a:latin typeface="Calibri"/>
                <a:cs typeface="Calibri"/>
              </a:rPr>
              <a:t>i</a:t>
            </a:r>
            <a:r>
              <a:rPr sz="1235" spc="49" dirty="0">
                <a:latin typeface="Calibri"/>
                <a:cs typeface="Calibri"/>
              </a:rPr>
              <a:t>o</a:t>
            </a:r>
            <a:r>
              <a:rPr sz="1235" spc="22" dirty="0">
                <a:latin typeface="Calibri"/>
                <a:cs typeface="Calibri"/>
              </a:rPr>
              <a:t>n  </a:t>
            </a:r>
            <a:r>
              <a:rPr sz="1235" spc="31" dirty="0">
                <a:latin typeface="Calibri"/>
                <a:cs typeface="Calibri"/>
              </a:rPr>
              <a:t>nodes</a:t>
            </a:r>
            <a:endParaRPr sz="1235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95815" y="2652048"/>
            <a:ext cx="468966" cy="231962"/>
          </a:xfrm>
          <a:custGeom>
            <a:avLst/>
            <a:gdLst/>
            <a:ahLst/>
            <a:cxnLst/>
            <a:rect l="l" t="t" r="r" b="b"/>
            <a:pathLst>
              <a:path w="531494" h="262889">
                <a:moveTo>
                  <a:pt x="463414" y="0"/>
                </a:moveTo>
                <a:lnTo>
                  <a:pt x="474833" y="23469"/>
                </a:lnTo>
                <a:lnTo>
                  <a:pt x="0" y="254788"/>
                </a:lnTo>
                <a:lnTo>
                  <a:pt x="3705" y="262406"/>
                </a:lnTo>
                <a:lnTo>
                  <a:pt x="478539" y="31087"/>
                </a:lnTo>
                <a:lnTo>
                  <a:pt x="489959" y="54555"/>
                </a:lnTo>
                <a:lnTo>
                  <a:pt x="531210" y="716"/>
                </a:lnTo>
                <a:lnTo>
                  <a:pt x="463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273</a:t>
            </a:fld>
            <a:endParaRPr spc="26" dirty="0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1695450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9" dirty="0"/>
              <a:t>Version</a:t>
            </a:r>
            <a:r>
              <a:rPr spc="-26" dirty="0"/>
              <a:t> </a:t>
            </a:r>
            <a:r>
              <a:rPr spc="49" dirty="0"/>
              <a:t>Purge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3484469" cy="1296113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44" dirty="0">
                <a:latin typeface="Calibri"/>
                <a:cs typeface="Calibri"/>
              </a:rPr>
              <a:t>often </a:t>
            </a:r>
            <a:r>
              <a:rPr sz="1677" spc="13" dirty="0">
                <a:latin typeface="Calibri"/>
                <a:cs typeface="Calibri"/>
              </a:rPr>
              <a:t>do </a:t>
            </a:r>
            <a:r>
              <a:rPr sz="1677" spc="-22" dirty="0">
                <a:latin typeface="Calibri"/>
                <a:cs typeface="Calibri"/>
              </a:rPr>
              <a:t>we </a:t>
            </a:r>
            <a:r>
              <a:rPr sz="1677" spc="-35" dirty="0">
                <a:latin typeface="Calibri"/>
                <a:cs typeface="Calibri"/>
              </a:rPr>
              <a:t>run </a:t>
            </a:r>
            <a:r>
              <a:rPr sz="1677" spc="-31" dirty="0">
                <a:latin typeface="Calibri"/>
                <a:cs typeface="Calibri"/>
              </a:rPr>
              <a:t>“Version</a:t>
            </a:r>
            <a:r>
              <a:rPr sz="1677" spc="141" dirty="0">
                <a:latin typeface="Calibri"/>
                <a:cs typeface="Calibri"/>
              </a:rPr>
              <a:t> </a:t>
            </a:r>
            <a:r>
              <a:rPr sz="1677" spc="-53" dirty="0">
                <a:latin typeface="Calibri"/>
                <a:cs typeface="Calibri"/>
              </a:rPr>
              <a:t>Purge”?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18" dirty="0">
                <a:latin typeface="Calibri"/>
                <a:cs typeface="Calibri"/>
              </a:rPr>
              <a:t>Monthly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6113" indent="-185467"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-4" dirty="0">
                <a:latin typeface="Calibri"/>
                <a:cs typeface="Calibri"/>
              </a:rPr>
              <a:t>Runs </a:t>
            </a:r>
            <a:r>
              <a:rPr sz="1677" spc="-35" dirty="0">
                <a:latin typeface="Calibri"/>
                <a:cs typeface="Calibri"/>
              </a:rPr>
              <a:t>until</a:t>
            </a:r>
            <a:r>
              <a:rPr sz="1677" spc="31" dirty="0">
                <a:latin typeface="Calibri"/>
                <a:cs typeface="Calibri"/>
              </a:rPr>
              <a:t> </a:t>
            </a:r>
            <a:r>
              <a:rPr sz="1677" spc="-4" dirty="0">
                <a:latin typeface="Calibri"/>
                <a:cs typeface="Calibri"/>
              </a:rPr>
              <a:t>completion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1670" y="1905363"/>
            <a:ext cx="1900652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274</a:t>
            </a:fld>
            <a:endParaRPr spc="26" dirty="0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1695450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9" dirty="0"/>
              <a:t>Version</a:t>
            </a:r>
            <a:r>
              <a:rPr spc="-26" dirty="0"/>
              <a:t> </a:t>
            </a:r>
            <a:r>
              <a:rPr spc="49" dirty="0"/>
              <a:t>Purge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7062" y="1837245"/>
            <a:ext cx="4278406" cy="1557082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35" dirty="0">
                <a:latin typeface="Calibri"/>
                <a:cs typeface="Calibri"/>
              </a:rPr>
              <a:t>to run </a:t>
            </a:r>
            <a:r>
              <a:rPr sz="1677" spc="-71" dirty="0">
                <a:latin typeface="Calibri"/>
                <a:cs typeface="Calibri"/>
              </a:rPr>
              <a:t>it </a:t>
            </a:r>
            <a:r>
              <a:rPr sz="1677" spc="49" dirty="0">
                <a:latin typeface="Calibri"/>
                <a:cs typeface="Calibri"/>
              </a:rPr>
              <a:t>- </a:t>
            </a:r>
            <a:r>
              <a:rPr sz="1677" spc="9" dirty="0">
                <a:latin typeface="Calibri"/>
                <a:cs typeface="Calibri"/>
              </a:rPr>
              <a:t>3</a:t>
            </a:r>
            <a:r>
              <a:rPr sz="1677" spc="180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ways</a:t>
            </a:r>
            <a:endParaRPr sz="1677">
              <a:latin typeface="Calibri"/>
              <a:cs typeface="Calibri"/>
            </a:endParaRPr>
          </a:p>
          <a:p>
            <a:pPr marL="486361" lvl="1" indent="-322186">
              <a:spcBef>
                <a:spcPts val="521"/>
              </a:spcBef>
              <a:buClr>
                <a:srgbClr val="7F7F7F"/>
              </a:buClr>
              <a:buSzPct val="68421"/>
              <a:buAutoNum type="arabicPeriod"/>
              <a:tabLst>
                <a:tab pos="485801" algn="l"/>
                <a:tab pos="486922" algn="l"/>
              </a:tabLst>
            </a:pPr>
            <a:r>
              <a:rPr sz="1677" spc="-4" dirty="0">
                <a:latin typeface="Calibri"/>
                <a:cs typeface="Calibri"/>
              </a:rPr>
              <a:t>Scheduled </a:t>
            </a:r>
            <a:r>
              <a:rPr sz="1677" spc="-22" dirty="0">
                <a:latin typeface="Calibri"/>
                <a:cs typeface="Calibri"/>
              </a:rPr>
              <a:t>Maintenance</a:t>
            </a:r>
            <a:r>
              <a:rPr sz="1677" spc="35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task</a:t>
            </a:r>
            <a:endParaRPr sz="1677">
              <a:latin typeface="Calibri"/>
              <a:cs typeface="Calibri"/>
            </a:endParaRPr>
          </a:p>
          <a:p>
            <a:pPr marL="625882" lvl="2" indent="-322186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625882" algn="l"/>
                <a:tab pos="626442" algn="l"/>
              </a:tabLst>
            </a:pPr>
            <a:r>
              <a:rPr sz="1677" spc="-18" dirty="0">
                <a:latin typeface="Calibri"/>
                <a:cs typeface="Calibri"/>
              </a:rPr>
              <a:t>Weekly </a:t>
            </a:r>
            <a:r>
              <a:rPr sz="1677" spc="-22" dirty="0">
                <a:latin typeface="Calibri"/>
                <a:cs typeface="Calibri"/>
              </a:rPr>
              <a:t>Maintenance</a:t>
            </a:r>
            <a:r>
              <a:rPr sz="1677" spc="44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Dashboard</a:t>
            </a:r>
            <a:endParaRPr sz="1677">
              <a:latin typeface="Calibri"/>
              <a:cs typeface="Calibri"/>
            </a:endParaRPr>
          </a:p>
          <a:p>
            <a:pPr marL="625882" marR="4483" lvl="2" indent="-321626">
              <a:lnSpc>
                <a:spcPct val="100899"/>
              </a:lnSpc>
              <a:spcBef>
                <a:spcPts val="50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625882" algn="l"/>
                <a:tab pos="626442" algn="l"/>
              </a:tabLst>
            </a:pPr>
            <a:r>
              <a:rPr sz="1677" spc="9" dirty="0">
                <a:latin typeface="Calibri"/>
                <a:cs typeface="Calibri"/>
              </a:rPr>
              <a:t>OSGI </a:t>
            </a:r>
            <a:r>
              <a:rPr sz="1677" spc="-13" dirty="0">
                <a:latin typeface="Calibri"/>
                <a:cs typeface="Calibri"/>
              </a:rPr>
              <a:t>Config: </a:t>
            </a:r>
            <a:r>
              <a:rPr sz="1677" spc="-44" dirty="0">
                <a:latin typeface="Calibri"/>
                <a:cs typeface="Calibri"/>
              </a:rPr>
              <a:t>"Day </a:t>
            </a:r>
            <a:r>
              <a:rPr sz="1677" spc="66" dirty="0">
                <a:latin typeface="Calibri"/>
                <a:cs typeface="Calibri"/>
              </a:rPr>
              <a:t>CQ </a:t>
            </a:r>
            <a:r>
              <a:rPr sz="1677" spc="9" dirty="0">
                <a:latin typeface="Calibri"/>
                <a:cs typeface="Calibri"/>
              </a:rPr>
              <a:t>WCM </a:t>
            </a:r>
            <a:r>
              <a:rPr sz="1677" spc="-9" dirty="0">
                <a:latin typeface="Calibri"/>
                <a:cs typeface="Calibri"/>
              </a:rPr>
              <a:t>Version </a:t>
            </a:r>
            <a:r>
              <a:rPr sz="1677" spc="-18" dirty="0">
                <a:latin typeface="Calibri"/>
                <a:cs typeface="Calibri"/>
              </a:rPr>
              <a:t>Purge  </a:t>
            </a:r>
            <a:r>
              <a:rPr sz="1677" spc="-35" dirty="0">
                <a:latin typeface="Calibri"/>
                <a:cs typeface="Calibri"/>
              </a:rPr>
              <a:t>Task"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3244" y="1638783"/>
            <a:ext cx="2505962" cy="36942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275</a:t>
            </a:fld>
            <a:endParaRPr spc="26" dirty="0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1695450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9" dirty="0"/>
              <a:t>Version</a:t>
            </a:r>
            <a:r>
              <a:rPr spc="-26" dirty="0"/>
              <a:t> </a:t>
            </a:r>
            <a:r>
              <a:rPr spc="49" dirty="0"/>
              <a:t>Purge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7384" y="1905363"/>
            <a:ext cx="5921561" cy="35960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276</a:t>
            </a:fld>
            <a:endParaRPr spc="26" dirty="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1695450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9" dirty="0"/>
              <a:t>Version</a:t>
            </a:r>
            <a:r>
              <a:rPr spc="-26" dirty="0"/>
              <a:t> </a:t>
            </a:r>
            <a:r>
              <a:rPr spc="49" dirty="0"/>
              <a:t>Purge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1833" y="1837245"/>
            <a:ext cx="4324910" cy="1618316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252146" indent="-240939">
              <a:spcBef>
                <a:spcPts val="604"/>
              </a:spcBef>
              <a:buClr>
                <a:srgbClr val="7F7F7F"/>
              </a:buClr>
              <a:buSzPct val="68421"/>
              <a:buAutoNum type="arabicPeriod" startAt="2"/>
              <a:tabLst>
                <a:tab pos="251585" algn="l"/>
                <a:tab pos="252146" algn="l"/>
              </a:tabLst>
            </a:pPr>
            <a:r>
              <a:rPr sz="1677" spc="-4" dirty="0">
                <a:latin typeface="Calibri"/>
                <a:cs typeface="Calibri"/>
              </a:rPr>
              <a:t>Auto-purge </a:t>
            </a:r>
            <a:r>
              <a:rPr sz="1677" spc="9" dirty="0">
                <a:latin typeface="Calibri"/>
                <a:cs typeface="Calibri"/>
              </a:rPr>
              <a:t>(on </a:t>
            </a:r>
            <a:r>
              <a:rPr sz="1677" spc="-22" dirty="0">
                <a:latin typeface="Calibri"/>
                <a:cs typeface="Calibri"/>
              </a:rPr>
              <a:t>version</a:t>
            </a:r>
            <a:r>
              <a:rPr sz="1677" spc="44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creation)</a:t>
            </a:r>
            <a:endParaRPr sz="1677">
              <a:latin typeface="Calibri"/>
              <a:cs typeface="Calibri"/>
            </a:endParaRPr>
          </a:p>
          <a:p>
            <a:pPr marL="33731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315" algn="l"/>
                <a:tab pos="337875" algn="l"/>
              </a:tabLst>
            </a:pPr>
            <a:r>
              <a:rPr sz="1677" spc="9" dirty="0">
                <a:latin typeface="Calibri"/>
                <a:cs typeface="Calibri"/>
              </a:rPr>
              <a:t>OSGI </a:t>
            </a:r>
            <a:r>
              <a:rPr sz="1677" spc="-13" dirty="0">
                <a:latin typeface="Calibri"/>
                <a:cs typeface="Calibri"/>
              </a:rPr>
              <a:t>Config: </a:t>
            </a:r>
            <a:r>
              <a:rPr sz="1677" spc="-49" dirty="0">
                <a:latin typeface="Calibri"/>
                <a:cs typeface="Calibri"/>
              </a:rPr>
              <a:t>“Day </a:t>
            </a:r>
            <a:r>
              <a:rPr sz="1677" spc="66" dirty="0">
                <a:latin typeface="Calibri"/>
                <a:cs typeface="Calibri"/>
              </a:rPr>
              <a:t>CQ </a:t>
            </a:r>
            <a:r>
              <a:rPr sz="1677" spc="9" dirty="0">
                <a:latin typeface="Calibri"/>
                <a:cs typeface="Calibri"/>
              </a:rPr>
              <a:t>WCM </a:t>
            </a:r>
            <a:r>
              <a:rPr sz="1677" spc="-9" dirty="0">
                <a:latin typeface="Calibri"/>
                <a:cs typeface="Calibri"/>
              </a:rPr>
              <a:t>Version</a:t>
            </a:r>
            <a:r>
              <a:rPr sz="1677" spc="66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Manager”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252146" indent="-240939">
              <a:buClr>
                <a:srgbClr val="7F7F7F"/>
              </a:buClr>
              <a:buSzPct val="68421"/>
              <a:buAutoNum type="arabicPeriod" startAt="2"/>
              <a:tabLst>
                <a:tab pos="251585" algn="l"/>
                <a:tab pos="252146" algn="l"/>
              </a:tabLst>
            </a:pPr>
            <a:r>
              <a:rPr sz="1677" spc="-18" dirty="0">
                <a:latin typeface="Calibri"/>
                <a:cs typeface="Calibri"/>
              </a:rPr>
              <a:t>Purge </a:t>
            </a:r>
            <a:r>
              <a:rPr sz="1677" spc="-13" dirty="0">
                <a:latin typeface="Calibri"/>
                <a:cs typeface="Calibri"/>
              </a:rPr>
              <a:t>Versions</a:t>
            </a:r>
            <a:r>
              <a:rPr sz="1677" spc="49" dirty="0">
                <a:latin typeface="Calibri"/>
                <a:cs typeface="Calibri"/>
              </a:rPr>
              <a:t> </a:t>
            </a:r>
            <a:r>
              <a:rPr sz="1677" spc="22" dirty="0">
                <a:latin typeface="Calibri"/>
                <a:cs typeface="Calibri"/>
              </a:rPr>
              <a:t>Tool</a:t>
            </a:r>
            <a:endParaRPr sz="1677">
              <a:latin typeface="Calibri"/>
              <a:cs typeface="Calibri"/>
            </a:endParaRPr>
          </a:p>
          <a:p>
            <a:pPr marL="391666" lvl="1" indent="-241500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91666" algn="l"/>
                <a:tab pos="392227" algn="l"/>
              </a:tabLst>
            </a:pPr>
            <a:r>
              <a:rPr sz="1677" spc="-31" dirty="0">
                <a:latin typeface="Calibri"/>
                <a:cs typeface="Calibri"/>
              </a:rPr>
              <a:t>/etc/versioning/purge.html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804" y="2606951"/>
            <a:ext cx="4108975" cy="24973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277</a:t>
            </a:fld>
            <a:endParaRPr spc="26" dirty="0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1695450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9" dirty="0"/>
              <a:t>Version</a:t>
            </a:r>
            <a:r>
              <a:rPr spc="-26" dirty="0"/>
              <a:t> </a:t>
            </a:r>
            <a:r>
              <a:rPr spc="49" dirty="0"/>
              <a:t>Purge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4599" y="1844747"/>
            <a:ext cx="3948393" cy="3365277"/>
          </a:xfrm>
          <a:prstGeom prst="rect">
            <a:avLst/>
          </a:prstGeom>
        </p:spPr>
        <p:txBody>
          <a:bodyPr vert="horz" wrap="square" lIns="0" tIns="50987" rIns="0" bIns="0" rtlCol="0">
            <a:spAutoFit/>
          </a:bodyPr>
          <a:lstStyle/>
          <a:p>
            <a:pPr marL="252146" indent="-240939">
              <a:spcBef>
                <a:spcPts val="40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51585" algn="l"/>
                <a:tab pos="252146" algn="l"/>
              </a:tabLst>
            </a:pPr>
            <a:r>
              <a:rPr sz="1677" spc="9" dirty="0">
                <a:latin typeface="Calibri"/>
                <a:cs typeface="Calibri"/>
              </a:rPr>
              <a:t>Avoid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pitfalls</a:t>
            </a:r>
            <a:endParaRPr sz="1677">
              <a:latin typeface="Calibri"/>
              <a:cs typeface="Calibri"/>
            </a:endParaRPr>
          </a:p>
          <a:p>
            <a:pPr marL="344599" lvl="1" indent="-241500">
              <a:spcBef>
                <a:spcPts val="31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-40" dirty="0">
                <a:latin typeface="Calibri"/>
                <a:cs typeface="Calibri"/>
              </a:rPr>
              <a:t>Install the </a:t>
            </a:r>
            <a:r>
              <a:rPr sz="1677" spc="-49" dirty="0">
                <a:latin typeface="Calibri"/>
                <a:cs typeface="Calibri"/>
              </a:rPr>
              <a:t>latest </a:t>
            </a:r>
            <a:r>
              <a:rPr sz="1677" spc="-9" dirty="0">
                <a:latin typeface="Calibri"/>
                <a:cs typeface="Calibri"/>
              </a:rPr>
              <a:t>Cumulative Fix </a:t>
            </a:r>
            <a:r>
              <a:rPr sz="1677" spc="4" dirty="0">
                <a:latin typeface="Calibri"/>
                <a:cs typeface="Calibri"/>
              </a:rPr>
              <a:t>Pack</a:t>
            </a:r>
            <a:r>
              <a:rPr sz="1677" spc="229" dirty="0">
                <a:latin typeface="Calibri"/>
                <a:cs typeface="Calibri"/>
              </a:rPr>
              <a:t> </a:t>
            </a:r>
            <a:r>
              <a:rPr sz="1677" spc="22" dirty="0">
                <a:latin typeface="Calibri"/>
                <a:cs typeface="Calibri"/>
              </a:rPr>
              <a:t>(CFP)</a:t>
            </a:r>
            <a:endParaRPr sz="1677">
              <a:latin typeface="Calibri"/>
              <a:cs typeface="Calibri"/>
            </a:endParaRPr>
          </a:p>
          <a:p>
            <a:pPr marL="344599" lvl="1" indent="-241500">
              <a:spcBef>
                <a:spcPts val="282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9" dirty="0">
                <a:latin typeface="Calibri"/>
                <a:cs typeface="Calibri"/>
              </a:rPr>
              <a:t>Avoid </a:t>
            </a:r>
            <a:r>
              <a:rPr sz="1677" spc="-18" dirty="0">
                <a:latin typeface="Calibri"/>
                <a:cs typeface="Calibri"/>
              </a:rPr>
              <a:t>running during </a:t>
            </a:r>
            <a:r>
              <a:rPr sz="1677" spc="-26" dirty="0">
                <a:latin typeface="Calibri"/>
                <a:cs typeface="Calibri"/>
              </a:rPr>
              <a:t>business</a:t>
            </a:r>
            <a:r>
              <a:rPr sz="1677" spc="84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hours</a:t>
            </a:r>
            <a:endParaRPr sz="1677">
              <a:latin typeface="Calibri"/>
              <a:cs typeface="Calibri"/>
            </a:endParaRPr>
          </a:p>
          <a:p>
            <a:pPr marL="344599" lvl="1" indent="-241500">
              <a:spcBef>
                <a:spcPts val="31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-13" dirty="0">
                <a:latin typeface="Calibri"/>
                <a:cs typeface="Calibri"/>
              </a:rPr>
              <a:t>Disable </a:t>
            </a:r>
            <a:r>
              <a:rPr sz="1677" spc="-18" dirty="0">
                <a:latin typeface="Calibri"/>
                <a:cs typeface="Calibri"/>
              </a:rPr>
              <a:t>versioning</a:t>
            </a:r>
            <a:r>
              <a:rPr sz="1677" spc="-13" dirty="0">
                <a:latin typeface="Calibri"/>
                <a:cs typeface="Calibri"/>
              </a:rPr>
              <a:t> </a:t>
            </a:r>
            <a:r>
              <a:rPr sz="1677" spc="9" dirty="0">
                <a:latin typeface="Calibri"/>
                <a:cs typeface="Calibri"/>
              </a:rPr>
              <a:t>on</a:t>
            </a:r>
            <a:endParaRPr sz="1677">
              <a:latin typeface="Calibri"/>
              <a:cs typeface="Calibri"/>
            </a:endParaRPr>
          </a:p>
          <a:p>
            <a:pPr marL="484120" lvl="2" indent="-241500">
              <a:spcBef>
                <a:spcPts val="31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483560" algn="l"/>
                <a:tab pos="484680" algn="l"/>
              </a:tabLst>
            </a:pPr>
            <a:r>
              <a:rPr sz="1677" spc="-13" dirty="0">
                <a:latin typeface="Calibri"/>
                <a:cs typeface="Calibri"/>
              </a:rPr>
              <a:t>Replication</a:t>
            </a:r>
            <a:r>
              <a:rPr sz="1677" spc="-44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agents</a:t>
            </a:r>
            <a:endParaRPr sz="1677">
              <a:latin typeface="Calibri"/>
              <a:cs typeface="Calibri"/>
            </a:endParaRPr>
          </a:p>
          <a:p>
            <a:pPr marL="484120" lvl="2" indent="-241500">
              <a:spcBef>
                <a:spcPts val="282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483560" algn="l"/>
                <a:tab pos="484680" algn="l"/>
              </a:tabLst>
            </a:pPr>
            <a:r>
              <a:rPr sz="1677" spc="26" dirty="0">
                <a:latin typeface="Calibri"/>
                <a:cs typeface="Calibri"/>
              </a:rPr>
              <a:t>WebDAV </a:t>
            </a:r>
            <a:r>
              <a:rPr sz="1677" spc="-79" dirty="0">
                <a:latin typeface="Calibri"/>
                <a:cs typeface="Calibri"/>
              </a:rPr>
              <a:t>/ </a:t>
            </a:r>
            <a:r>
              <a:rPr sz="1677" spc="-9" dirty="0">
                <a:latin typeface="Calibri"/>
                <a:cs typeface="Calibri"/>
              </a:rPr>
              <a:t>Desktop </a:t>
            </a:r>
            <a:r>
              <a:rPr sz="1677" spc="22" dirty="0">
                <a:latin typeface="Calibri"/>
                <a:cs typeface="Calibri"/>
              </a:rPr>
              <a:t>App</a:t>
            </a:r>
            <a:r>
              <a:rPr sz="1677" spc="119" dirty="0">
                <a:latin typeface="Calibri"/>
                <a:cs typeface="Calibri"/>
              </a:rPr>
              <a:t> </a:t>
            </a:r>
            <a:r>
              <a:rPr sz="1677" spc="-4" dirty="0">
                <a:latin typeface="Calibri"/>
                <a:cs typeface="Calibri"/>
              </a:rPr>
              <a:t>upload</a:t>
            </a:r>
            <a:endParaRPr sz="1677">
              <a:latin typeface="Calibri"/>
              <a:cs typeface="Calibri"/>
            </a:endParaRPr>
          </a:p>
          <a:p>
            <a:pPr marL="344599" lvl="1" indent="-241500">
              <a:spcBef>
                <a:spcPts val="313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4" dirty="0">
                <a:latin typeface="Calibri"/>
                <a:cs typeface="Calibri"/>
              </a:rPr>
              <a:t>Run </a:t>
            </a:r>
            <a:r>
              <a:rPr sz="1677" spc="-40" dirty="0">
                <a:latin typeface="Calibri"/>
                <a:cs typeface="Calibri"/>
              </a:rPr>
              <a:t>before </a:t>
            </a:r>
            <a:r>
              <a:rPr sz="1677" spc="-4" dirty="0">
                <a:latin typeface="Calibri"/>
                <a:cs typeface="Calibri"/>
              </a:rPr>
              <a:t>Blob </a:t>
            </a:r>
            <a:r>
              <a:rPr sz="1677" spc="57" dirty="0">
                <a:latin typeface="Calibri"/>
                <a:cs typeface="Calibri"/>
              </a:rPr>
              <a:t>GC </a:t>
            </a:r>
            <a:r>
              <a:rPr sz="1677" spc="-26" dirty="0">
                <a:latin typeface="Calibri"/>
                <a:cs typeface="Calibri"/>
              </a:rPr>
              <a:t>or </a:t>
            </a:r>
            <a:r>
              <a:rPr sz="1677" spc="-31" dirty="0">
                <a:latin typeface="Calibri"/>
                <a:cs typeface="Calibri"/>
              </a:rPr>
              <a:t>DataStore</a:t>
            </a:r>
            <a:r>
              <a:rPr sz="1677" spc="119" dirty="0">
                <a:latin typeface="Calibri"/>
                <a:cs typeface="Calibri"/>
              </a:rPr>
              <a:t> </a:t>
            </a:r>
            <a:r>
              <a:rPr sz="1677" spc="62" dirty="0">
                <a:latin typeface="Calibri"/>
                <a:cs typeface="Calibri"/>
              </a:rPr>
              <a:t>GC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22"/>
              </a:spcBef>
              <a:buClr>
                <a:srgbClr val="7F7F7F"/>
              </a:buClr>
              <a:buFont typeface="Wingdings"/>
              <a:buChar char=""/>
            </a:pPr>
            <a:endParaRPr sz="2294">
              <a:latin typeface="Calibri"/>
              <a:cs typeface="Calibri"/>
            </a:endParaRPr>
          </a:p>
          <a:p>
            <a:pPr marL="344599" marR="165296" lvl="1" indent="-240939">
              <a:lnSpc>
                <a:spcPts val="1827"/>
              </a:lnSpc>
              <a:buClr>
                <a:srgbClr val="7F7F7F"/>
              </a:buClr>
              <a:buSzPct val="68421"/>
              <a:buFont typeface="Wingdings"/>
              <a:buChar char=""/>
              <a:tabLst>
                <a:tab pos="344599" algn="l"/>
                <a:tab pos="345160" algn="l"/>
              </a:tabLst>
            </a:pPr>
            <a:r>
              <a:rPr sz="1677" spc="-13" dirty="0">
                <a:latin typeface="Calibri"/>
                <a:cs typeface="Calibri"/>
              </a:rPr>
              <a:t>See </a:t>
            </a:r>
            <a:r>
              <a:rPr sz="1677" spc="-44" dirty="0">
                <a:latin typeface="Calibri"/>
                <a:cs typeface="Calibri"/>
              </a:rPr>
              <a:t>this </a:t>
            </a:r>
            <a:r>
              <a:rPr sz="1677" spc="-35" dirty="0">
                <a:latin typeface="Calibri"/>
                <a:cs typeface="Calibri"/>
              </a:rPr>
              <a:t>article </a:t>
            </a:r>
            <a:r>
              <a:rPr sz="1677" spc="-62" dirty="0">
                <a:latin typeface="Calibri"/>
                <a:cs typeface="Calibri"/>
              </a:rPr>
              <a:t>for </a:t>
            </a:r>
            <a:r>
              <a:rPr sz="1677" spc="-35" dirty="0">
                <a:latin typeface="Calibri"/>
                <a:cs typeface="Calibri"/>
              </a:rPr>
              <a:t>details:  </a:t>
            </a:r>
            <a:r>
              <a:rPr sz="1677" u="sng" spc="-26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https://helpx.adobe.com/experience- </a:t>
            </a:r>
            <a:r>
              <a:rPr sz="1677" spc="-26" dirty="0">
                <a:latin typeface="Calibri"/>
                <a:cs typeface="Calibri"/>
              </a:rPr>
              <a:t> </a:t>
            </a:r>
            <a:r>
              <a:rPr sz="1677" u="sng" spc="-1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manager/kb/aem-version-purge-affects- </a:t>
            </a:r>
            <a:r>
              <a:rPr sz="1677" spc="-18" dirty="0">
                <a:latin typeface="Calibri"/>
                <a:cs typeface="Calibri"/>
              </a:rPr>
              <a:t> </a:t>
            </a:r>
            <a:r>
              <a:rPr sz="1677" u="sng" spc="-3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performance.html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0981" y="1905363"/>
            <a:ext cx="2879404" cy="16206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278</a:t>
            </a:fld>
            <a:endParaRPr spc="26" dirty="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1"/>
            <a:ext cx="1940299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Audit </a:t>
            </a:r>
            <a:r>
              <a:rPr spc="124" dirty="0"/>
              <a:t>Log</a:t>
            </a:r>
            <a:r>
              <a:rPr spc="-57" dirty="0"/>
              <a:t> </a:t>
            </a:r>
            <a:r>
              <a:rPr spc="49" dirty="0"/>
              <a:t>Purge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4103034" cy="1940520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4" dirty="0">
                <a:latin typeface="Calibri"/>
                <a:cs typeface="Calibri"/>
              </a:rPr>
              <a:t>Background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49" dirty="0">
                <a:latin typeface="Calibri"/>
                <a:cs typeface="Calibri"/>
              </a:rPr>
              <a:t>Info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8" dirty="0">
                <a:latin typeface="Calibri"/>
                <a:cs typeface="Calibri"/>
              </a:rPr>
              <a:t>Audit </a:t>
            </a:r>
            <a:r>
              <a:rPr sz="1677" dirty="0">
                <a:latin typeface="Calibri"/>
                <a:cs typeface="Calibri"/>
              </a:rPr>
              <a:t>logs </a:t>
            </a:r>
            <a:r>
              <a:rPr sz="1677" spc="-40" dirty="0">
                <a:latin typeface="Calibri"/>
                <a:cs typeface="Calibri"/>
              </a:rPr>
              <a:t>are </a:t>
            </a:r>
            <a:r>
              <a:rPr sz="1677" spc="-35" dirty="0">
                <a:latin typeface="Calibri"/>
                <a:cs typeface="Calibri"/>
              </a:rPr>
              <a:t>stored </a:t>
            </a:r>
            <a:r>
              <a:rPr sz="1677" spc="-26" dirty="0">
                <a:latin typeface="Calibri"/>
                <a:cs typeface="Calibri"/>
              </a:rPr>
              <a:t>under</a:t>
            </a:r>
            <a:r>
              <a:rPr sz="1677" spc="185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/var/audit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71" dirty="0">
                <a:latin typeface="Calibri"/>
                <a:cs typeface="Calibri"/>
              </a:rPr>
              <a:t>it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works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26" dirty="0">
                <a:latin typeface="Calibri"/>
                <a:cs typeface="Calibri"/>
              </a:rPr>
              <a:t>Traverse </a:t>
            </a:r>
            <a:r>
              <a:rPr sz="1677" spc="-35" dirty="0">
                <a:latin typeface="Calibri"/>
                <a:cs typeface="Calibri"/>
              </a:rPr>
              <a:t>audit</a:t>
            </a:r>
            <a:r>
              <a:rPr sz="1677" spc="62" dirty="0">
                <a:latin typeface="Calibri"/>
                <a:cs typeface="Calibri"/>
              </a:rPr>
              <a:t> </a:t>
            </a:r>
            <a:r>
              <a:rPr sz="1677" dirty="0">
                <a:latin typeface="Calibri"/>
                <a:cs typeface="Calibri"/>
              </a:rPr>
              <a:t>logs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26" dirty="0">
                <a:latin typeface="Calibri"/>
                <a:cs typeface="Calibri"/>
              </a:rPr>
              <a:t>Deletes </a:t>
            </a:r>
            <a:r>
              <a:rPr sz="1677" spc="4" dirty="0">
                <a:latin typeface="Calibri"/>
                <a:cs typeface="Calibri"/>
              </a:rPr>
              <a:t>old </a:t>
            </a:r>
            <a:r>
              <a:rPr sz="1677" dirty="0">
                <a:latin typeface="Calibri"/>
                <a:cs typeface="Calibri"/>
              </a:rPr>
              <a:t>logs </a:t>
            </a:r>
            <a:r>
              <a:rPr sz="1677" spc="-18" dirty="0">
                <a:latin typeface="Calibri"/>
                <a:cs typeface="Calibri"/>
              </a:rPr>
              <a:t>based </a:t>
            </a:r>
            <a:r>
              <a:rPr sz="1677" spc="9" dirty="0">
                <a:latin typeface="Calibri"/>
                <a:cs typeface="Calibri"/>
              </a:rPr>
              <a:t>on </a:t>
            </a:r>
            <a:r>
              <a:rPr sz="1677" spc="-22" dirty="0">
                <a:latin typeface="Calibri"/>
                <a:cs typeface="Calibri"/>
              </a:rPr>
              <a:t>configurable</a:t>
            </a:r>
            <a:r>
              <a:rPr sz="1677" spc="154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rules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1048" y="1638783"/>
            <a:ext cx="3240584" cy="32235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279</a:t>
            </a:fld>
            <a:endParaRPr spc="26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19F3-9B4A-45D9-AAEC-182679E2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107E-DDAE-4312-A690-1A80D10B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FCE9-D241-4CE0-A694-2C38AAA9B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560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1"/>
            <a:ext cx="1940299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Audit </a:t>
            </a:r>
            <a:r>
              <a:rPr spc="124" dirty="0"/>
              <a:t>Log</a:t>
            </a:r>
            <a:r>
              <a:rPr spc="-57" dirty="0"/>
              <a:t> </a:t>
            </a:r>
            <a:r>
              <a:rPr spc="49" dirty="0"/>
              <a:t>Purge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4286810" cy="3223243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44" dirty="0">
                <a:latin typeface="Calibri"/>
                <a:cs typeface="Calibri"/>
              </a:rPr>
              <a:t>often </a:t>
            </a:r>
            <a:r>
              <a:rPr sz="1677" spc="13" dirty="0">
                <a:latin typeface="Calibri"/>
                <a:cs typeface="Calibri"/>
              </a:rPr>
              <a:t>do </a:t>
            </a:r>
            <a:r>
              <a:rPr sz="1677" spc="-22" dirty="0">
                <a:latin typeface="Calibri"/>
                <a:cs typeface="Calibri"/>
              </a:rPr>
              <a:t>we </a:t>
            </a:r>
            <a:r>
              <a:rPr sz="1677" spc="-35" dirty="0">
                <a:latin typeface="Calibri"/>
                <a:cs typeface="Calibri"/>
              </a:rPr>
              <a:t>run </a:t>
            </a:r>
            <a:r>
              <a:rPr sz="1677" spc="-49" dirty="0">
                <a:latin typeface="Calibri"/>
                <a:cs typeface="Calibri"/>
              </a:rPr>
              <a:t>“Audit </a:t>
            </a:r>
            <a:r>
              <a:rPr sz="1677" spc="49" dirty="0">
                <a:latin typeface="Calibri"/>
                <a:cs typeface="Calibri"/>
              </a:rPr>
              <a:t>Log</a:t>
            </a:r>
            <a:r>
              <a:rPr sz="1677" spc="260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Maintenance”?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8" dirty="0">
                <a:latin typeface="Calibri"/>
                <a:cs typeface="Calibri"/>
              </a:rPr>
              <a:t>Monthly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4" dirty="0">
                <a:latin typeface="Calibri"/>
                <a:cs typeface="Calibri"/>
              </a:rPr>
              <a:t>Runs </a:t>
            </a:r>
            <a:r>
              <a:rPr sz="1677" spc="-35" dirty="0">
                <a:latin typeface="Calibri"/>
                <a:cs typeface="Calibri"/>
              </a:rPr>
              <a:t>until</a:t>
            </a:r>
            <a:r>
              <a:rPr sz="1677" spc="35" dirty="0">
                <a:latin typeface="Calibri"/>
                <a:cs typeface="Calibri"/>
              </a:rPr>
              <a:t> </a:t>
            </a:r>
            <a:r>
              <a:rPr sz="1677" spc="-4" dirty="0">
                <a:latin typeface="Calibri"/>
                <a:cs typeface="Calibri"/>
              </a:rPr>
              <a:t>completion</a:t>
            </a:r>
            <a:endParaRPr sz="1677">
              <a:latin typeface="Calibri"/>
              <a:cs typeface="Calibri"/>
            </a:endParaRPr>
          </a:p>
          <a:p>
            <a:pPr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31" dirty="0">
                <a:latin typeface="Calibri"/>
                <a:cs typeface="Calibri"/>
              </a:rPr>
              <a:t>Activities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9" dirty="0">
                <a:latin typeface="Calibri"/>
                <a:cs typeface="Calibri"/>
              </a:rPr>
              <a:t>logged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4" dirty="0">
                <a:latin typeface="Calibri"/>
                <a:cs typeface="Calibri"/>
              </a:rPr>
              <a:t>Uploading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assets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22" dirty="0">
                <a:latin typeface="Calibri"/>
                <a:cs typeface="Calibri"/>
              </a:rPr>
              <a:t>Modifying </a:t>
            </a:r>
            <a:r>
              <a:rPr sz="1677" spc="-44" dirty="0">
                <a:latin typeface="Calibri"/>
                <a:cs typeface="Calibri"/>
              </a:rPr>
              <a:t>asset</a:t>
            </a:r>
            <a:r>
              <a:rPr sz="1677" spc="57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metadata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31" dirty="0">
                <a:latin typeface="Calibri"/>
                <a:cs typeface="Calibri"/>
              </a:rPr>
              <a:t>Creating, </a:t>
            </a:r>
            <a:r>
              <a:rPr sz="1677" spc="-18" dirty="0">
                <a:latin typeface="Calibri"/>
                <a:cs typeface="Calibri"/>
              </a:rPr>
              <a:t>modifying </a:t>
            </a:r>
            <a:r>
              <a:rPr sz="1677" spc="-9" dirty="0">
                <a:latin typeface="Calibri"/>
                <a:cs typeface="Calibri"/>
              </a:rPr>
              <a:t>and </a:t>
            </a:r>
            <a:r>
              <a:rPr sz="1677" spc="-22" dirty="0">
                <a:latin typeface="Calibri"/>
                <a:cs typeface="Calibri"/>
              </a:rPr>
              <a:t>deleting</a:t>
            </a:r>
            <a:r>
              <a:rPr sz="1677" spc="115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pages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16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3" dirty="0">
                <a:latin typeface="Calibri"/>
                <a:cs typeface="Calibri"/>
              </a:rPr>
              <a:t>Publishing </a:t>
            </a:r>
            <a:r>
              <a:rPr sz="1677" spc="-9" dirty="0">
                <a:latin typeface="Calibri"/>
                <a:cs typeface="Calibri"/>
              </a:rPr>
              <a:t>and Un-publishing</a:t>
            </a:r>
            <a:r>
              <a:rPr sz="1677" spc="71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content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080" y="1638783"/>
            <a:ext cx="1899536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280</a:t>
            </a:fld>
            <a:endParaRPr spc="26" dirty="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1"/>
            <a:ext cx="1940299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Audit </a:t>
            </a:r>
            <a:r>
              <a:rPr spc="124" dirty="0"/>
              <a:t>Log</a:t>
            </a:r>
            <a:r>
              <a:rPr spc="-57" dirty="0"/>
              <a:t> </a:t>
            </a:r>
            <a:r>
              <a:rPr spc="49" dirty="0"/>
              <a:t>Purge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6"/>
            <a:ext cx="3134285" cy="1234878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35" dirty="0">
                <a:latin typeface="Calibri"/>
                <a:cs typeface="Calibri"/>
              </a:rPr>
              <a:t>to run</a:t>
            </a:r>
            <a:r>
              <a:rPr sz="1677" spc="71" dirty="0">
                <a:latin typeface="Calibri"/>
                <a:cs typeface="Calibri"/>
              </a:rPr>
              <a:t> </a:t>
            </a:r>
            <a:r>
              <a:rPr sz="1677" spc="-71" dirty="0">
                <a:latin typeface="Calibri"/>
                <a:cs typeface="Calibri"/>
              </a:rPr>
              <a:t>it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8" dirty="0">
                <a:latin typeface="Calibri"/>
                <a:cs typeface="Calibri"/>
              </a:rPr>
              <a:t>Weekly </a:t>
            </a:r>
            <a:r>
              <a:rPr sz="1677" spc="-22" dirty="0">
                <a:latin typeface="Calibri"/>
                <a:cs typeface="Calibri"/>
              </a:rPr>
              <a:t>Maintenance</a:t>
            </a:r>
            <a:r>
              <a:rPr sz="1677" spc="9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Dashboard</a:t>
            </a:r>
            <a:endParaRPr sz="1677">
              <a:latin typeface="Calibri"/>
              <a:cs typeface="Calibri"/>
            </a:endParaRPr>
          </a:p>
          <a:p>
            <a:pPr marL="337875" marR="216845" lvl="1" indent="-186587">
              <a:lnSpc>
                <a:spcPct val="100899"/>
              </a:lnSpc>
              <a:spcBef>
                <a:spcPts val="472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9" dirty="0">
                <a:latin typeface="Calibri"/>
                <a:cs typeface="Calibri"/>
              </a:rPr>
              <a:t>OSGI </a:t>
            </a:r>
            <a:r>
              <a:rPr sz="1677" spc="-13" dirty="0">
                <a:latin typeface="Calibri"/>
                <a:cs typeface="Calibri"/>
              </a:rPr>
              <a:t>Config: </a:t>
            </a:r>
            <a:r>
              <a:rPr sz="1677" spc="-49" dirty="0">
                <a:latin typeface="Calibri"/>
                <a:cs typeface="Calibri"/>
              </a:rPr>
              <a:t>“Audit </a:t>
            </a:r>
            <a:r>
              <a:rPr sz="1677" spc="49" dirty="0">
                <a:latin typeface="Calibri"/>
                <a:cs typeface="Calibri"/>
              </a:rPr>
              <a:t>Log </a:t>
            </a:r>
            <a:r>
              <a:rPr sz="1677" spc="-18" dirty="0">
                <a:latin typeface="Calibri"/>
                <a:cs typeface="Calibri"/>
              </a:rPr>
              <a:t>Purge  </a:t>
            </a:r>
            <a:r>
              <a:rPr sz="1677" spc="-31" dirty="0">
                <a:latin typeface="Calibri"/>
                <a:cs typeface="Calibri"/>
              </a:rPr>
              <a:t>Scheduler”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3017" y="1770400"/>
            <a:ext cx="4388778" cy="3413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281</a:t>
            </a:fld>
            <a:endParaRPr spc="26" dirty="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1"/>
            <a:ext cx="1940299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44" dirty="0"/>
              <a:t>Audit </a:t>
            </a:r>
            <a:r>
              <a:rPr spc="124" dirty="0"/>
              <a:t>Log</a:t>
            </a:r>
            <a:r>
              <a:rPr spc="-57" dirty="0"/>
              <a:t> </a:t>
            </a:r>
            <a:r>
              <a:rPr spc="49" dirty="0"/>
              <a:t>Purge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6"/>
            <a:ext cx="6068545" cy="1624408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9" dirty="0">
                <a:latin typeface="Calibri"/>
                <a:cs typeface="Calibri"/>
              </a:rPr>
              <a:t>Avoid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pitfalls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4" dirty="0">
                <a:latin typeface="Calibri"/>
                <a:cs typeface="Calibri"/>
              </a:rPr>
              <a:t>Schedule </a:t>
            </a:r>
            <a:r>
              <a:rPr sz="1677" spc="9" dirty="0">
                <a:latin typeface="Calibri"/>
                <a:cs typeface="Calibri"/>
              </a:rPr>
              <a:t>on </a:t>
            </a:r>
            <a:r>
              <a:rPr sz="1677" spc="-31" dirty="0">
                <a:latin typeface="Calibri"/>
                <a:cs typeface="Calibri"/>
              </a:rPr>
              <a:t>a </a:t>
            </a:r>
            <a:r>
              <a:rPr sz="1677" spc="-57" dirty="0">
                <a:latin typeface="Calibri"/>
                <a:cs typeface="Calibri"/>
              </a:rPr>
              <a:t>different </a:t>
            </a:r>
            <a:r>
              <a:rPr sz="1677" spc="-13" dirty="0">
                <a:latin typeface="Calibri"/>
                <a:cs typeface="Calibri"/>
              </a:rPr>
              <a:t>day </a:t>
            </a:r>
            <a:r>
              <a:rPr sz="1677" spc="-31" dirty="0">
                <a:latin typeface="Calibri"/>
                <a:cs typeface="Calibri"/>
              </a:rPr>
              <a:t>than </a:t>
            </a:r>
            <a:r>
              <a:rPr sz="1677" spc="-22" dirty="0">
                <a:latin typeface="Calibri"/>
                <a:cs typeface="Calibri"/>
              </a:rPr>
              <a:t>version </a:t>
            </a:r>
            <a:r>
              <a:rPr sz="1677" spc="-18" dirty="0">
                <a:latin typeface="Calibri"/>
                <a:cs typeface="Calibri"/>
              </a:rPr>
              <a:t>purge </a:t>
            </a:r>
            <a:r>
              <a:rPr sz="1677" spc="-9" dirty="0">
                <a:latin typeface="Calibri"/>
                <a:cs typeface="Calibri"/>
              </a:rPr>
              <a:t>and </a:t>
            </a:r>
            <a:r>
              <a:rPr sz="1677" spc="-26" dirty="0">
                <a:latin typeface="Calibri"/>
                <a:cs typeface="Calibri"/>
              </a:rPr>
              <a:t>workflow</a:t>
            </a:r>
            <a:r>
              <a:rPr sz="1677" spc="4" dirty="0">
                <a:latin typeface="Calibri"/>
                <a:cs typeface="Calibri"/>
              </a:rPr>
              <a:t> </a:t>
            </a:r>
            <a:r>
              <a:rPr sz="1677" spc="-18" dirty="0">
                <a:latin typeface="Calibri"/>
                <a:cs typeface="Calibri"/>
              </a:rPr>
              <a:t>purge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4" dirty="0">
                <a:latin typeface="Calibri"/>
                <a:cs typeface="Calibri"/>
              </a:rPr>
              <a:t>Apply </a:t>
            </a:r>
            <a:r>
              <a:rPr sz="1677" spc="-40" dirty="0">
                <a:latin typeface="Calibri"/>
                <a:cs typeface="Calibri"/>
              </a:rPr>
              <a:t>the </a:t>
            </a:r>
            <a:r>
              <a:rPr sz="1677" spc="-49" dirty="0">
                <a:latin typeface="Calibri"/>
                <a:cs typeface="Calibri"/>
              </a:rPr>
              <a:t>latest</a:t>
            </a:r>
            <a:r>
              <a:rPr sz="1677" spc="88" dirty="0">
                <a:latin typeface="Calibri"/>
                <a:cs typeface="Calibri"/>
              </a:rPr>
              <a:t> </a:t>
            </a:r>
            <a:r>
              <a:rPr sz="1677" spc="31" dirty="0">
                <a:latin typeface="Calibri"/>
                <a:cs typeface="Calibri"/>
              </a:rPr>
              <a:t>CFP</a:t>
            </a:r>
            <a:endParaRPr sz="1677">
              <a:latin typeface="Calibri"/>
              <a:cs typeface="Calibri"/>
            </a:endParaRPr>
          </a:p>
          <a:p>
            <a:pPr marL="336755" lvl="1" indent="-18602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6755" algn="l"/>
                <a:tab pos="337315" algn="l"/>
              </a:tabLst>
            </a:pPr>
            <a:r>
              <a:rPr sz="1677" spc="-26" dirty="0">
                <a:latin typeface="Calibri"/>
                <a:cs typeface="Calibri"/>
              </a:rPr>
              <a:t>Monitor </a:t>
            </a:r>
            <a:r>
              <a:rPr sz="1677" dirty="0">
                <a:latin typeface="Calibri"/>
                <a:cs typeface="Calibri"/>
              </a:rPr>
              <a:t>logs </a:t>
            </a:r>
            <a:r>
              <a:rPr sz="1677" spc="-62" dirty="0">
                <a:latin typeface="Calibri"/>
                <a:cs typeface="Calibri"/>
              </a:rPr>
              <a:t>for </a:t>
            </a:r>
            <a:r>
              <a:rPr sz="1677" spc="40" dirty="0">
                <a:latin typeface="Calibri"/>
                <a:cs typeface="Calibri"/>
              </a:rPr>
              <a:t>ERROR </a:t>
            </a:r>
            <a:r>
              <a:rPr sz="1677" spc="13" dirty="0">
                <a:latin typeface="Calibri"/>
                <a:cs typeface="Calibri"/>
              </a:rPr>
              <a:t>log</a:t>
            </a:r>
            <a:r>
              <a:rPr sz="1677" spc="106" dirty="0">
                <a:latin typeface="Calibri"/>
                <a:cs typeface="Calibri"/>
              </a:rPr>
              <a:t> </a:t>
            </a:r>
            <a:r>
              <a:rPr sz="1677" spc="-18" dirty="0">
                <a:latin typeface="Calibri"/>
                <a:cs typeface="Calibri"/>
              </a:rPr>
              <a:t>message:</a:t>
            </a:r>
            <a:endParaRPr sz="1677">
              <a:latin typeface="Calibri"/>
              <a:cs typeface="Calibri"/>
            </a:endParaRPr>
          </a:p>
          <a:p>
            <a:pPr marL="476275" lvl="2" indent="-185467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476275" algn="l"/>
                <a:tab pos="476836" algn="l"/>
              </a:tabLst>
            </a:pPr>
            <a:r>
              <a:rPr sz="1677" spc="-31" dirty="0">
                <a:latin typeface="Calibri"/>
                <a:cs typeface="Calibri"/>
              </a:rPr>
              <a:t>”Exception </a:t>
            </a:r>
            <a:r>
              <a:rPr sz="1677" spc="-22" dirty="0">
                <a:latin typeface="Calibri"/>
                <a:cs typeface="Calibri"/>
              </a:rPr>
              <a:t>while </a:t>
            </a:r>
            <a:r>
              <a:rPr sz="1677" spc="-13" dirty="0">
                <a:latin typeface="Calibri"/>
                <a:cs typeface="Calibri"/>
              </a:rPr>
              <a:t>purging</a:t>
            </a:r>
            <a:r>
              <a:rPr sz="1677" spc="88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versions”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0981" y="2989533"/>
            <a:ext cx="2879404" cy="16206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282</a:t>
            </a:fld>
            <a:endParaRPr spc="26" dirty="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707524"/>
            <a:ext cx="4654363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79" dirty="0"/>
              <a:t>MongoDB </a:t>
            </a:r>
            <a:r>
              <a:rPr spc="49" dirty="0"/>
              <a:t>Revision </a:t>
            </a:r>
            <a:r>
              <a:rPr spc="44" dirty="0"/>
              <a:t>Garbage</a:t>
            </a:r>
            <a:r>
              <a:rPr spc="-53" dirty="0"/>
              <a:t> </a:t>
            </a:r>
            <a:r>
              <a:rPr spc="53" dirty="0"/>
              <a:t>Collection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41679"/>
            <a:ext cx="4258235" cy="3115374"/>
          </a:xfrm>
          <a:prstGeom prst="rect">
            <a:avLst/>
          </a:prstGeom>
        </p:spPr>
        <p:txBody>
          <a:bodyPr vert="horz" wrap="square" lIns="0" tIns="74519" rIns="0" bIns="0" rtlCol="0">
            <a:spAutoFit/>
          </a:bodyPr>
          <a:lstStyle/>
          <a:p>
            <a:pPr marL="197234" indent="-186587">
              <a:spcBef>
                <a:spcPts val="587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544" spc="-9" dirty="0">
                <a:latin typeface="Calibri"/>
                <a:cs typeface="Calibri"/>
              </a:rPr>
              <a:t>Background</a:t>
            </a:r>
            <a:r>
              <a:rPr sz="1544" spc="9" dirty="0">
                <a:latin typeface="Calibri"/>
                <a:cs typeface="Calibri"/>
              </a:rPr>
              <a:t> </a:t>
            </a:r>
            <a:r>
              <a:rPr sz="1544" spc="-35" dirty="0">
                <a:latin typeface="Calibri"/>
                <a:cs typeface="Calibri"/>
              </a:rPr>
              <a:t>info</a:t>
            </a:r>
            <a:endParaRPr sz="1544">
              <a:latin typeface="Calibri"/>
              <a:cs typeface="Calibri"/>
            </a:endParaRPr>
          </a:p>
          <a:p>
            <a:pPr marL="337875" marR="4483" lvl="1" indent="-18658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26" dirty="0">
                <a:latin typeface="Calibri"/>
                <a:cs typeface="Calibri"/>
              </a:rPr>
              <a:t>Similar </a:t>
            </a:r>
            <a:r>
              <a:rPr sz="1544" spc="-31" dirty="0">
                <a:latin typeface="Calibri"/>
                <a:cs typeface="Calibri"/>
              </a:rPr>
              <a:t>to </a:t>
            </a:r>
            <a:r>
              <a:rPr sz="1544" spc="-22" dirty="0">
                <a:latin typeface="Calibri"/>
                <a:cs typeface="Calibri"/>
              </a:rPr>
              <a:t>TarMK, </a:t>
            </a:r>
            <a:r>
              <a:rPr sz="1544" spc="-26" dirty="0">
                <a:latin typeface="Calibri"/>
                <a:cs typeface="Calibri"/>
              </a:rPr>
              <a:t>every </a:t>
            </a:r>
            <a:r>
              <a:rPr sz="1544" spc="-49" dirty="0">
                <a:latin typeface="Calibri"/>
                <a:cs typeface="Calibri"/>
              </a:rPr>
              <a:t>write </a:t>
            </a:r>
            <a:r>
              <a:rPr sz="1544" spc="-31" dirty="0">
                <a:latin typeface="Calibri"/>
                <a:cs typeface="Calibri"/>
              </a:rPr>
              <a:t>to </a:t>
            </a:r>
            <a:r>
              <a:rPr sz="1544" spc="13" dirty="0">
                <a:latin typeface="Calibri"/>
                <a:cs typeface="Calibri"/>
              </a:rPr>
              <a:t>MongoMK </a:t>
            </a:r>
            <a:r>
              <a:rPr sz="1544" spc="-13" dirty="0">
                <a:latin typeface="Calibri"/>
                <a:cs typeface="Calibri"/>
              </a:rPr>
              <a:t>adds </a:t>
            </a:r>
            <a:r>
              <a:rPr sz="1544" spc="-22" dirty="0">
                <a:latin typeface="Calibri"/>
                <a:cs typeface="Calibri"/>
              </a:rPr>
              <a:t>a  </a:t>
            </a:r>
            <a:r>
              <a:rPr sz="1544" spc="-18" dirty="0">
                <a:latin typeface="Calibri"/>
                <a:cs typeface="Calibri"/>
              </a:rPr>
              <a:t>new </a:t>
            </a:r>
            <a:r>
              <a:rPr sz="1544" spc="-26" dirty="0">
                <a:latin typeface="Calibri"/>
                <a:cs typeface="Calibri"/>
              </a:rPr>
              <a:t>revision (similar </a:t>
            </a:r>
            <a:r>
              <a:rPr sz="1544" spc="-31" dirty="0">
                <a:latin typeface="Calibri"/>
                <a:cs typeface="Calibri"/>
              </a:rPr>
              <a:t>to </a:t>
            </a:r>
            <a:r>
              <a:rPr sz="1544" spc="-35" dirty="0">
                <a:latin typeface="Calibri"/>
                <a:cs typeface="Calibri"/>
              </a:rPr>
              <a:t>git </a:t>
            </a:r>
            <a:r>
              <a:rPr sz="1544" spc="-26" dirty="0">
                <a:latin typeface="Calibri"/>
                <a:cs typeface="Calibri"/>
              </a:rPr>
              <a:t>or</a:t>
            </a:r>
            <a:r>
              <a:rPr sz="1544" spc="202" dirty="0">
                <a:latin typeface="Calibri"/>
                <a:cs typeface="Calibri"/>
              </a:rPr>
              <a:t> </a:t>
            </a:r>
            <a:r>
              <a:rPr sz="1544" spc="-13" dirty="0">
                <a:latin typeface="Calibri"/>
                <a:cs typeface="Calibri"/>
              </a:rPr>
              <a:t>svn)</a:t>
            </a:r>
            <a:endParaRPr sz="1544">
              <a:latin typeface="Calibri"/>
              <a:cs typeface="Calibri"/>
            </a:endParaRPr>
          </a:p>
          <a:p>
            <a:pPr lvl="1">
              <a:spcBef>
                <a:spcPts val="40"/>
              </a:spcBef>
              <a:buClr>
                <a:srgbClr val="7F7F7F"/>
              </a:buClr>
              <a:buFont typeface="Wingdings"/>
              <a:buChar char=""/>
            </a:pPr>
            <a:endParaRPr sz="1897">
              <a:latin typeface="Calibri"/>
              <a:cs typeface="Calibri"/>
            </a:endParaRPr>
          </a:p>
          <a:p>
            <a:pPr marL="197234" indent="-186587">
              <a:spcBef>
                <a:spcPts val="4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544" spc="4" dirty="0">
                <a:latin typeface="Calibri"/>
                <a:cs typeface="Calibri"/>
              </a:rPr>
              <a:t>MongoDB </a:t>
            </a:r>
            <a:r>
              <a:rPr sz="1544" spc="-62" dirty="0">
                <a:latin typeface="Calibri"/>
                <a:cs typeface="Calibri"/>
              </a:rPr>
              <a:t>“nodes”</a:t>
            </a:r>
            <a:r>
              <a:rPr sz="1544" spc="18" dirty="0">
                <a:latin typeface="Calibri"/>
                <a:cs typeface="Calibri"/>
              </a:rPr>
              <a:t> </a:t>
            </a:r>
            <a:r>
              <a:rPr sz="1544" spc="-13" dirty="0">
                <a:latin typeface="Calibri"/>
                <a:cs typeface="Calibri"/>
              </a:rPr>
              <a:t>collection</a:t>
            </a:r>
            <a:endParaRPr sz="1544">
              <a:latin typeface="Calibri"/>
              <a:cs typeface="Calibri"/>
            </a:endParaRPr>
          </a:p>
          <a:p>
            <a:pPr marL="337875" marR="172580" lvl="1" indent="-186587">
              <a:spcBef>
                <a:spcPts val="499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4" dirty="0">
                <a:latin typeface="Calibri"/>
                <a:cs typeface="Calibri"/>
              </a:rPr>
              <a:t>Each </a:t>
            </a:r>
            <a:r>
              <a:rPr sz="1544" spc="-9" dirty="0">
                <a:latin typeface="Calibri"/>
                <a:cs typeface="Calibri"/>
              </a:rPr>
              <a:t>document </a:t>
            </a:r>
            <a:r>
              <a:rPr sz="1544" spc="-40" dirty="0">
                <a:latin typeface="Calibri"/>
                <a:cs typeface="Calibri"/>
              </a:rPr>
              <a:t>is </a:t>
            </a:r>
            <a:r>
              <a:rPr sz="1544" spc="-44" dirty="0">
                <a:latin typeface="Calibri"/>
                <a:cs typeface="Calibri"/>
              </a:rPr>
              <a:t>either </a:t>
            </a:r>
            <a:r>
              <a:rPr sz="1544" spc="-22" dirty="0">
                <a:latin typeface="Calibri"/>
                <a:cs typeface="Calibri"/>
              </a:rPr>
              <a:t>a </a:t>
            </a:r>
            <a:r>
              <a:rPr sz="1544" dirty="0">
                <a:latin typeface="Calibri"/>
                <a:cs typeface="Calibri"/>
              </a:rPr>
              <a:t>node </a:t>
            </a:r>
            <a:r>
              <a:rPr sz="1544" spc="-26" dirty="0">
                <a:latin typeface="Calibri"/>
                <a:cs typeface="Calibri"/>
              </a:rPr>
              <a:t>or </a:t>
            </a:r>
            <a:r>
              <a:rPr sz="1544" spc="-79" dirty="0">
                <a:latin typeface="Calibri"/>
                <a:cs typeface="Calibri"/>
              </a:rPr>
              <a:t>“split” </a:t>
            </a:r>
            <a:r>
              <a:rPr sz="1544" spc="-13" dirty="0">
                <a:latin typeface="Calibri"/>
                <a:cs typeface="Calibri"/>
              </a:rPr>
              <a:t>(older)  </a:t>
            </a:r>
            <a:r>
              <a:rPr sz="1544" spc="-26" dirty="0">
                <a:latin typeface="Calibri"/>
                <a:cs typeface="Calibri"/>
              </a:rPr>
              <a:t>revisions </a:t>
            </a:r>
            <a:r>
              <a:rPr sz="1544" spc="-53" dirty="0">
                <a:latin typeface="Calibri"/>
                <a:cs typeface="Calibri"/>
              </a:rPr>
              <a:t>of </a:t>
            </a:r>
            <a:r>
              <a:rPr sz="1544" spc="-22" dirty="0">
                <a:latin typeface="Calibri"/>
                <a:cs typeface="Calibri"/>
              </a:rPr>
              <a:t>a</a:t>
            </a:r>
            <a:r>
              <a:rPr sz="1544" spc="110" dirty="0">
                <a:latin typeface="Calibri"/>
                <a:cs typeface="Calibri"/>
              </a:rPr>
              <a:t> </a:t>
            </a:r>
            <a:r>
              <a:rPr sz="1544" spc="-4" dirty="0">
                <a:latin typeface="Calibri"/>
                <a:cs typeface="Calibri"/>
              </a:rPr>
              <a:t>node</a:t>
            </a:r>
            <a:endParaRPr sz="1544">
              <a:latin typeface="Calibri"/>
              <a:cs typeface="Calibri"/>
            </a:endParaRPr>
          </a:p>
          <a:p>
            <a:pPr lvl="1">
              <a:spcBef>
                <a:spcPts val="26"/>
              </a:spcBef>
              <a:buClr>
                <a:srgbClr val="7F7F7F"/>
              </a:buClr>
              <a:buFont typeface="Wingdings"/>
              <a:buChar char=""/>
            </a:pPr>
            <a:endParaRPr sz="2294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57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544" spc="4" dirty="0">
                <a:latin typeface="Calibri"/>
                <a:cs typeface="Calibri"/>
              </a:rPr>
              <a:t>MongoDB </a:t>
            </a:r>
            <a:r>
              <a:rPr sz="1544" spc="-66" dirty="0">
                <a:latin typeface="Calibri"/>
                <a:cs typeface="Calibri"/>
              </a:rPr>
              <a:t>“settings”</a:t>
            </a:r>
            <a:r>
              <a:rPr sz="1544" spc="18" dirty="0">
                <a:latin typeface="Calibri"/>
                <a:cs typeface="Calibri"/>
              </a:rPr>
              <a:t> </a:t>
            </a:r>
            <a:r>
              <a:rPr sz="1544" spc="-13" dirty="0">
                <a:latin typeface="Calibri"/>
                <a:cs typeface="Calibri"/>
              </a:rPr>
              <a:t>collection</a:t>
            </a:r>
            <a:endParaRPr sz="1544">
              <a:latin typeface="Calibri"/>
              <a:cs typeface="Calibri"/>
            </a:endParaRPr>
          </a:p>
          <a:p>
            <a:pPr marL="337875" lvl="1" indent="-187148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-35" dirty="0">
                <a:latin typeface="Calibri"/>
                <a:cs typeface="Calibri"/>
              </a:rPr>
              <a:t>Stores </a:t>
            </a:r>
            <a:r>
              <a:rPr sz="1544" spc="-40" dirty="0">
                <a:latin typeface="Calibri"/>
                <a:cs typeface="Calibri"/>
              </a:rPr>
              <a:t>“checkpoints” </a:t>
            </a:r>
            <a:r>
              <a:rPr sz="1544" spc="-31" dirty="0">
                <a:latin typeface="Calibri"/>
                <a:cs typeface="Calibri"/>
              </a:rPr>
              <a:t>to </a:t>
            </a:r>
            <a:r>
              <a:rPr sz="1544" spc="-22" dirty="0">
                <a:latin typeface="Calibri"/>
                <a:cs typeface="Calibri"/>
              </a:rPr>
              <a:t>point </a:t>
            </a:r>
            <a:r>
              <a:rPr sz="1544" spc="-31" dirty="0">
                <a:latin typeface="Calibri"/>
                <a:cs typeface="Calibri"/>
              </a:rPr>
              <a:t>to</a:t>
            </a:r>
            <a:r>
              <a:rPr sz="1544" spc="180" dirty="0">
                <a:latin typeface="Calibri"/>
                <a:cs typeface="Calibri"/>
              </a:rPr>
              <a:t> </a:t>
            </a:r>
            <a:r>
              <a:rPr sz="1544" spc="-26" dirty="0">
                <a:latin typeface="Calibri"/>
                <a:cs typeface="Calibri"/>
              </a:rPr>
              <a:t>revisions</a:t>
            </a:r>
            <a:endParaRPr sz="1544">
              <a:latin typeface="Calibri"/>
              <a:cs typeface="Calibri"/>
            </a:endParaRPr>
          </a:p>
          <a:p>
            <a:pPr marL="337875" lvl="1" indent="-187148">
              <a:spcBef>
                <a:spcPts val="503"/>
              </a:spcBef>
              <a:buClr>
                <a:srgbClr val="7F7F7F"/>
              </a:buClr>
              <a:buSzPct val="6857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544" spc="4" dirty="0">
                <a:latin typeface="Calibri"/>
                <a:cs typeface="Calibri"/>
              </a:rPr>
              <a:t>Async </a:t>
            </a:r>
            <a:r>
              <a:rPr sz="1544" spc="-13" dirty="0">
                <a:latin typeface="Calibri"/>
                <a:cs typeface="Calibri"/>
              </a:rPr>
              <a:t>indexing </a:t>
            </a:r>
            <a:r>
              <a:rPr sz="1544" spc="-26" dirty="0">
                <a:latin typeface="Calibri"/>
                <a:cs typeface="Calibri"/>
              </a:rPr>
              <a:t>uses</a:t>
            </a:r>
            <a:r>
              <a:rPr sz="1544" spc="40" dirty="0">
                <a:latin typeface="Calibri"/>
                <a:cs typeface="Calibri"/>
              </a:rPr>
              <a:t> </a:t>
            </a:r>
            <a:r>
              <a:rPr sz="1544" spc="-40" dirty="0">
                <a:latin typeface="Calibri"/>
                <a:cs typeface="Calibri"/>
              </a:rPr>
              <a:t>“checkpoints”</a:t>
            </a:r>
            <a:endParaRPr sz="1544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6425" y="1915402"/>
            <a:ext cx="3505894" cy="3523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283</a:t>
            </a:fld>
            <a:endParaRPr spc="26" dirty="0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707524"/>
            <a:ext cx="4654363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79" dirty="0"/>
              <a:t>MongoDB </a:t>
            </a:r>
            <a:r>
              <a:rPr spc="49" dirty="0"/>
              <a:t>Revision </a:t>
            </a:r>
            <a:r>
              <a:rPr spc="44" dirty="0"/>
              <a:t>Garbage</a:t>
            </a:r>
            <a:r>
              <a:rPr spc="-53" dirty="0"/>
              <a:t> </a:t>
            </a:r>
            <a:r>
              <a:rPr spc="53" dirty="0"/>
              <a:t>Collection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284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7064749" cy="980001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6113" indent="-18546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6113" algn="l"/>
                <a:tab pos="196674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71" dirty="0">
                <a:latin typeface="Calibri"/>
                <a:cs typeface="Calibri"/>
              </a:rPr>
              <a:t>it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works</a:t>
            </a:r>
            <a:endParaRPr sz="1677">
              <a:latin typeface="Calibri"/>
              <a:cs typeface="Calibri"/>
            </a:endParaRPr>
          </a:p>
          <a:p>
            <a:pPr marL="392227" lvl="1" indent="-241500">
              <a:spcBef>
                <a:spcPts val="521"/>
              </a:spcBef>
              <a:buClr>
                <a:srgbClr val="7F7F7F"/>
              </a:buClr>
              <a:buSzPct val="68421"/>
              <a:buAutoNum type="arabicPeriod"/>
              <a:tabLst>
                <a:tab pos="392227" algn="l"/>
                <a:tab pos="392786" algn="l"/>
              </a:tabLst>
            </a:pPr>
            <a:r>
              <a:rPr sz="1677" spc="-4" dirty="0">
                <a:latin typeface="Calibri"/>
                <a:cs typeface="Calibri"/>
              </a:rPr>
              <a:t>Skip </a:t>
            </a:r>
            <a:r>
              <a:rPr sz="1677" spc="-9" dirty="0">
                <a:latin typeface="Calibri"/>
                <a:cs typeface="Calibri"/>
              </a:rPr>
              <a:t>Revision </a:t>
            </a:r>
            <a:r>
              <a:rPr sz="1677" spc="57" dirty="0">
                <a:latin typeface="Calibri"/>
                <a:cs typeface="Calibri"/>
              </a:rPr>
              <a:t>GC </a:t>
            </a:r>
            <a:r>
              <a:rPr sz="1677" spc="-88" dirty="0">
                <a:latin typeface="Calibri"/>
                <a:cs typeface="Calibri"/>
              </a:rPr>
              <a:t>if </a:t>
            </a:r>
            <a:r>
              <a:rPr sz="1677" spc="-18" dirty="0">
                <a:latin typeface="Calibri"/>
                <a:cs typeface="Calibri"/>
              </a:rPr>
              <a:t>any </a:t>
            </a:r>
            <a:r>
              <a:rPr sz="1677" spc="-9" dirty="0">
                <a:latin typeface="Calibri"/>
                <a:cs typeface="Calibri"/>
              </a:rPr>
              <a:t>checkpoint </a:t>
            </a:r>
            <a:r>
              <a:rPr sz="1677" spc="-44" dirty="0">
                <a:latin typeface="Calibri"/>
                <a:cs typeface="Calibri"/>
              </a:rPr>
              <a:t>is </a:t>
            </a:r>
            <a:r>
              <a:rPr sz="1677" spc="-18" dirty="0">
                <a:latin typeface="Calibri"/>
                <a:cs typeface="Calibri"/>
              </a:rPr>
              <a:t>older </a:t>
            </a:r>
            <a:r>
              <a:rPr sz="1677" spc="-31" dirty="0">
                <a:latin typeface="Calibri"/>
                <a:cs typeface="Calibri"/>
              </a:rPr>
              <a:t>than </a:t>
            </a:r>
            <a:r>
              <a:rPr sz="1677" spc="9" dirty="0">
                <a:latin typeface="Calibri"/>
                <a:cs typeface="Calibri"/>
              </a:rPr>
              <a:t>max </a:t>
            </a:r>
            <a:r>
              <a:rPr sz="1677" spc="-26" dirty="0">
                <a:latin typeface="Calibri"/>
                <a:cs typeface="Calibri"/>
              </a:rPr>
              <a:t>revision </a:t>
            </a:r>
            <a:r>
              <a:rPr sz="1677" spc="-4" dirty="0">
                <a:latin typeface="Calibri"/>
                <a:cs typeface="Calibri"/>
              </a:rPr>
              <a:t>age </a:t>
            </a:r>
            <a:r>
              <a:rPr sz="1677" spc="-35" dirty="0">
                <a:latin typeface="Calibri"/>
                <a:cs typeface="Calibri"/>
              </a:rPr>
              <a:t>(default</a:t>
            </a:r>
            <a:r>
              <a:rPr sz="1677" spc="159" dirty="0">
                <a:latin typeface="Calibri"/>
                <a:cs typeface="Calibri"/>
              </a:rPr>
              <a:t> </a:t>
            </a:r>
            <a:r>
              <a:rPr sz="1677" spc="4" dirty="0">
                <a:latin typeface="Calibri"/>
                <a:cs typeface="Calibri"/>
              </a:rPr>
              <a:t>24h)</a:t>
            </a:r>
            <a:endParaRPr sz="1677">
              <a:latin typeface="Calibri"/>
              <a:cs typeface="Calibri"/>
            </a:endParaRPr>
          </a:p>
          <a:p>
            <a:pPr marL="392227" lvl="1" indent="-241500">
              <a:spcBef>
                <a:spcPts val="490"/>
              </a:spcBef>
              <a:buClr>
                <a:srgbClr val="7F7F7F"/>
              </a:buClr>
              <a:buSzPct val="68421"/>
              <a:buAutoNum type="arabicPeriod"/>
              <a:tabLst>
                <a:tab pos="392227" algn="l"/>
                <a:tab pos="392786" algn="l"/>
              </a:tabLst>
            </a:pPr>
            <a:r>
              <a:rPr sz="1677" spc="-35" dirty="0">
                <a:latin typeface="Calibri"/>
                <a:cs typeface="Calibri"/>
              </a:rPr>
              <a:t>Starting </a:t>
            </a:r>
            <a:r>
              <a:rPr sz="1677" spc="13" dirty="0">
                <a:latin typeface="Calibri"/>
                <a:cs typeface="Calibri"/>
              </a:rPr>
              <a:t>log</a:t>
            </a:r>
            <a:r>
              <a:rPr sz="1677" spc="66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message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1832" y="3115481"/>
            <a:ext cx="3375212" cy="1624408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252146" indent="-240939">
              <a:spcBef>
                <a:spcPts val="604"/>
              </a:spcBef>
              <a:buClr>
                <a:srgbClr val="7F7F7F"/>
              </a:buClr>
              <a:buSzPct val="68421"/>
              <a:buAutoNum type="arabicPeriod" startAt="3"/>
              <a:tabLst>
                <a:tab pos="251585" algn="l"/>
                <a:tab pos="252146" algn="l"/>
              </a:tabLst>
            </a:pPr>
            <a:r>
              <a:rPr sz="1677" spc="-18" dirty="0">
                <a:latin typeface="Calibri"/>
                <a:cs typeface="Calibri"/>
              </a:rPr>
              <a:t>Query </a:t>
            </a:r>
            <a:r>
              <a:rPr sz="1677" spc="-62" dirty="0">
                <a:latin typeface="Calibri"/>
                <a:cs typeface="Calibri"/>
              </a:rPr>
              <a:t>for </a:t>
            </a:r>
            <a:r>
              <a:rPr sz="1677" spc="-9" dirty="0">
                <a:latin typeface="Calibri"/>
                <a:cs typeface="Calibri"/>
              </a:rPr>
              <a:t>nodes marked </a:t>
            </a:r>
            <a:r>
              <a:rPr sz="1677" spc="-62" dirty="0">
                <a:latin typeface="Calibri"/>
                <a:cs typeface="Calibri"/>
              </a:rPr>
              <a:t>for</a:t>
            </a:r>
            <a:r>
              <a:rPr sz="1677" spc="159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deletion</a:t>
            </a:r>
            <a:endParaRPr sz="1677">
              <a:latin typeface="Calibri"/>
              <a:cs typeface="Calibri"/>
            </a:endParaRPr>
          </a:p>
          <a:p>
            <a:pPr marL="252146" indent="-240939">
              <a:spcBef>
                <a:spcPts val="521"/>
              </a:spcBef>
              <a:buClr>
                <a:srgbClr val="7F7F7F"/>
              </a:buClr>
              <a:buSzPct val="68421"/>
              <a:buAutoNum type="arabicPeriod" startAt="3"/>
              <a:tabLst>
                <a:tab pos="251585" algn="l"/>
                <a:tab pos="252146" algn="l"/>
              </a:tabLst>
            </a:pPr>
            <a:r>
              <a:rPr sz="1677" spc="-22" dirty="0">
                <a:latin typeface="Calibri"/>
                <a:cs typeface="Calibri"/>
              </a:rPr>
              <a:t>Delete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documents</a:t>
            </a:r>
            <a:endParaRPr sz="1677">
              <a:latin typeface="Calibri"/>
              <a:cs typeface="Calibri"/>
            </a:endParaRPr>
          </a:p>
          <a:p>
            <a:pPr marL="252146" indent="-240939">
              <a:spcBef>
                <a:spcPts val="490"/>
              </a:spcBef>
              <a:buClr>
                <a:srgbClr val="7F7F7F"/>
              </a:buClr>
              <a:buSzPct val="68421"/>
              <a:buAutoNum type="arabicPeriod" startAt="3"/>
              <a:tabLst>
                <a:tab pos="251585" algn="l"/>
                <a:tab pos="252146" algn="l"/>
              </a:tabLst>
            </a:pPr>
            <a:r>
              <a:rPr sz="1677" spc="-18" dirty="0">
                <a:latin typeface="Calibri"/>
                <a:cs typeface="Calibri"/>
              </a:rPr>
              <a:t>Query </a:t>
            </a:r>
            <a:r>
              <a:rPr sz="1677" spc="-62" dirty="0">
                <a:latin typeface="Calibri"/>
                <a:cs typeface="Calibri"/>
              </a:rPr>
              <a:t>for </a:t>
            </a:r>
            <a:r>
              <a:rPr sz="1677" spc="-84" dirty="0">
                <a:latin typeface="Calibri"/>
                <a:cs typeface="Calibri"/>
              </a:rPr>
              <a:t>“split”</a:t>
            </a:r>
            <a:r>
              <a:rPr sz="1677" spc="128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revisions</a:t>
            </a:r>
            <a:endParaRPr sz="1677">
              <a:latin typeface="Calibri"/>
              <a:cs typeface="Calibri"/>
            </a:endParaRPr>
          </a:p>
          <a:p>
            <a:pPr marL="252146" indent="-240939">
              <a:spcBef>
                <a:spcPts val="521"/>
              </a:spcBef>
              <a:buClr>
                <a:srgbClr val="7F7F7F"/>
              </a:buClr>
              <a:buSzPct val="68421"/>
              <a:buAutoNum type="arabicPeriod" startAt="3"/>
              <a:tabLst>
                <a:tab pos="251585" algn="l"/>
                <a:tab pos="252146" algn="l"/>
              </a:tabLst>
            </a:pPr>
            <a:r>
              <a:rPr sz="1677" spc="-22" dirty="0">
                <a:latin typeface="Calibri"/>
                <a:cs typeface="Calibri"/>
              </a:rPr>
              <a:t>Delete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documents</a:t>
            </a:r>
            <a:endParaRPr sz="1677">
              <a:latin typeface="Calibri"/>
              <a:cs typeface="Calibri"/>
            </a:endParaRPr>
          </a:p>
          <a:p>
            <a:pPr marL="252146" indent="-240939">
              <a:spcBef>
                <a:spcPts val="490"/>
              </a:spcBef>
              <a:buClr>
                <a:srgbClr val="7F7F7F"/>
              </a:buClr>
              <a:buSzPct val="68421"/>
              <a:buAutoNum type="arabicPeriod" startAt="3"/>
              <a:tabLst>
                <a:tab pos="251585" algn="l"/>
                <a:tab pos="252146" algn="l"/>
              </a:tabLst>
            </a:pPr>
            <a:r>
              <a:rPr sz="1677" dirty="0">
                <a:latin typeface="Calibri"/>
                <a:cs typeface="Calibri"/>
              </a:rPr>
              <a:t>Completion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18" dirty="0">
                <a:latin typeface="Calibri"/>
                <a:cs typeface="Calibri"/>
              </a:rPr>
              <a:t>Message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7910" y="4738480"/>
            <a:ext cx="7548282" cy="526989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447" rIns="0" bIns="0" rtlCol="0">
            <a:spAutoFit/>
          </a:bodyPr>
          <a:lstStyle/>
          <a:p>
            <a:pPr marL="63877" marR="168658">
              <a:lnSpc>
                <a:spcPct val="102299"/>
              </a:lnSpc>
              <a:spcBef>
                <a:spcPts val="106"/>
              </a:spcBef>
            </a:pPr>
            <a:r>
              <a:rPr sz="1103" dirty="0">
                <a:latin typeface="Calibri"/>
                <a:cs typeface="Calibri"/>
              </a:rPr>
              <a:t>VersionGarbageCollector Version </a:t>
            </a:r>
            <a:r>
              <a:rPr sz="1103" spc="-4" dirty="0">
                <a:latin typeface="Calibri"/>
                <a:cs typeface="Calibri"/>
              </a:rPr>
              <a:t>garbage collected </a:t>
            </a:r>
            <a:r>
              <a:rPr sz="1103" spc="-13" dirty="0">
                <a:latin typeface="Calibri"/>
                <a:cs typeface="Calibri"/>
              </a:rPr>
              <a:t>in </a:t>
            </a:r>
            <a:r>
              <a:rPr sz="1103" spc="-9" dirty="0">
                <a:latin typeface="Calibri"/>
                <a:cs typeface="Calibri"/>
              </a:rPr>
              <a:t>36.89 </a:t>
            </a:r>
            <a:r>
              <a:rPr sz="1103" spc="-22" dirty="0">
                <a:latin typeface="Calibri"/>
                <a:cs typeface="Calibri"/>
              </a:rPr>
              <a:t>min. </a:t>
            </a:r>
            <a:r>
              <a:rPr sz="1103" dirty="0">
                <a:latin typeface="Calibri"/>
                <a:cs typeface="Calibri"/>
              </a:rPr>
              <a:t>VersionGCStats{ignoredGCDueToCheckPoint=false,  </a:t>
            </a:r>
            <a:r>
              <a:rPr sz="1103" spc="9" dirty="0">
                <a:latin typeface="Calibri"/>
                <a:cs typeface="Calibri"/>
              </a:rPr>
              <a:t>deletedDocGCCount=499573, </a:t>
            </a:r>
            <a:r>
              <a:rPr sz="1103" spc="4" dirty="0">
                <a:latin typeface="Calibri"/>
                <a:cs typeface="Calibri"/>
              </a:rPr>
              <a:t>splitDocGCCount=687, </a:t>
            </a:r>
            <a:r>
              <a:rPr sz="1103" spc="-4" dirty="0">
                <a:latin typeface="Calibri"/>
                <a:cs typeface="Calibri"/>
              </a:rPr>
              <a:t>intermediateSplitDocGCCount=62, </a:t>
            </a:r>
            <a:r>
              <a:rPr sz="1103" dirty="0">
                <a:latin typeface="Calibri"/>
                <a:cs typeface="Calibri"/>
              </a:rPr>
              <a:t>timeToCollectDeletedDocs=13.63 </a:t>
            </a:r>
            <a:r>
              <a:rPr sz="1103" spc="-18" dirty="0">
                <a:latin typeface="Calibri"/>
                <a:cs typeface="Calibri"/>
              </a:rPr>
              <a:t>min,  </a:t>
            </a:r>
            <a:r>
              <a:rPr sz="1103" spc="4" dirty="0">
                <a:latin typeface="Calibri"/>
                <a:cs typeface="Calibri"/>
              </a:rPr>
              <a:t>timeTakenToDeleteDocs=23.16</a:t>
            </a:r>
            <a:r>
              <a:rPr sz="1103" spc="13" dirty="0">
                <a:latin typeface="Calibri"/>
                <a:cs typeface="Calibri"/>
              </a:rPr>
              <a:t> min}</a:t>
            </a:r>
            <a:endParaRPr sz="110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7910" y="2909224"/>
            <a:ext cx="7548282" cy="186134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6249" rIns="0" bIns="0" rtlCol="0">
            <a:spAutoFit/>
          </a:bodyPr>
          <a:lstStyle/>
          <a:p>
            <a:pPr marL="63877">
              <a:spcBef>
                <a:spcPts val="128"/>
              </a:spcBef>
            </a:pPr>
            <a:r>
              <a:rPr sz="1103" dirty="0">
                <a:latin typeface="Calibri"/>
                <a:cs typeface="Calibri"/>
              </a:rPr>
              <a:t>VersionGarbageCollector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-22" dirty="0">
                <a:latin typeface="Calibri"/>
                <a:cs typeface="Calibri"/>
              </a:rPr>
              <a:t>Starting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-13" dirty="0">
                <a:latin typeface="Calibri"/>
                <a:cs typeface="Calibri"/>
              </a:rPr>
              <a:t>revision</a:t>
            </a:r>
            <a:r>
              <a:rPr sz="1103" spc="31" dirty="0">
                <a:latin typeface="Calibri"/>
                <a:cs typeface="Calibri"/>
              </a:rPr>
              <a:t> </a:t>
            </a:r>
            <a:r>
              <a:rPr sz="1103" spc="-4" dirty="0">
                <a:latin typeface="Calibri"/>
                <a:cs typeface="Calibri"/>
              </a:rPr>
              <a:t>garbage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spc="-13" dirty="0">
                <a:latin typeface="Calibri"/>
                <a:cs typeface="Calibri"/>
              </a:rPr>
              <a:t>collection.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spc="-4" dirty="0">
                <a:latin typeface="Calibri"/>
                <a:cs typeface="Calibri"/>
              </a:rPr>
              <a:t>Revisions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spc="-9" dirty="0">
                <a:latin typeface="Calibri"/>
                <a:cs typeface="Calibri"/>
              </a:rPr>
              <a:t>older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-18" dirty="0">
                <a:latin typeface="Calibri"/>
                <a:cs typeface="Calibri"/>
              </a:rPr>
              <a:t>than</a:t>
            </a:r>
            <a:r>
              <a:rPr sz="1103" spc="31" dirty="0">
                <a:latin typeface="Calibri"/>
                <a:cs typeface="Calibri"/>
              </a:rPr>
              <a:t> </a:t>
            </a:r>
            <a:r>
              <a:rPr sz="1103" spc="18" dirty="0">
                <a:latin typeface="Calibri"/>
                <a:cs typeface="Calibri"/>
              </a:rPr>
              <a:t>[2017-08-16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spc="-4" dirty="0">
                <a:latin typeface="Calibri"/>
                <a:cs typeface="Calibri"/>
              </a:rPr>
              <a:t>02:00:01.299]</a:t>
            </a:r>
            <a:r>
              <a:rPr sz="1103" spc="31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would</a:t>
            </a:r>
            <a:r>
              <a:rPr sz="1103" spc="22" dirty="0">
                <a:latin typeface="Calibri"/>
                <a:cs typeface="Calibri"/>
              </a:rPr>
              <a:t> </a:t>
            </a:r>
            <a:r>
              <a:rPr sz="1103" spc="-4" dirty="0">
                <a:latin typeface="Calibri"/>
                <a:cs typeface="Calibri"/>
              </a:rPr>
              <a:t>be</a:t>
            </a:r>
            <a:r>
              <a:rPr sz="1103" spc="26" dirty="0">
                <a:latin typeface="Calibri"/>
                <a:cs typeface="Calibri"/>
              </a:rPr>
              <a:t> </a:t>
            </a:r>
            <a:r>
              <a:rPr sz="1103" dirty="0">
                <a:latin typeface="Calibri"/>
                <a:cs typeface="Calibri"/>
              </a:rPr>
              <a:t>removed</a:t>
            </a:r>
            <a:endParaRPr sz="110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707524"/>
            <a:ext cx="4654363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79" dirty="0"/>
              <a:t>MongoDB </a:t>
            </a:r>
            <a:r>
              <a:rPr spc="49" dirty="0"/>
              <a:t>Revision </a:t>
            </a:r>
            <a:r>
              <a:rPr spc="44" dirty="0"/>
              <a:t>Garbage</a:t>
            </a:r>
            <a:r>
              <a:rPr spc="-53" dirty="0"/>
              <a:t> </a:t>
            </a:r>
            <a:r>
              <a:rPr spc="53" dirty="0"/>
              <a:t>Collection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292" y="1837245"/>
            <a:ext cx="3395382" cy="2578835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53" dirty="0">
                <a:latin typeface="Calibri"/>
                <a:cs typeface="Calibri"/>
              </a:rPr>
              <a:t>often?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8" dirty="0">
                <a:latin typeface="Calibri"/>
                <a:cs typeface="Calibri"/>
              </a:rPr>
              <a:t>At </a:t>
            </a:r>
            <a:r>
              <a:rPr sz="1677" spc="-40" dirty="0">
                <a:latin typeface="Calibri"/>
                <a:cs typeface="Calibri"/>
              </a:rPr>
              <a:t>least</a:t>
            </a:r>
            <a:r>
              <a:rPr sz="1677" spc="57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daily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4" dirty="0">
                <a:latin typeface="Calibri"/>
                <a:cs typeface="Calibri"/>
              </a:rPr>
              <a:t>Runs </a:t>
            </a:r>
            <a:r>
              <a:rPr sz="1677" spc="-35" dirty="0">
                <a:latin typeface="Calibri"/>
                <a:cs typeface="Calibri"/>
              </a:rPr>
              <a:t>until</a:t>
            </a:r>
            <a:r>
              <a:rPr sz="1677" spc="31" dirty="0">
                <a:latin typeface="Calibri"/>
                <a:cs typeface="Calibri"/>
              </a:rPr>
              <a:t> </a:t>
            </a:r>
            <a:r>
              <a:rPr sz="1677" spc="-4" dirty="0">
                <a:latin typeface="Calibri"/>
                <a:cs typeface="Calibri"/>
              </a:rPr>
              <a:t>completion</a:t>
            </a:r>
            <a:endParaRPr sz="1677">
              <a:latin typeface="Calibri"/>
              <a:cs typeface="Calibri"/>
            </a:endParaRPr>
          </a:p>
          <a:p>
            <a:pPr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31" dirty="0">
                <a:latin typeface="Calibri"/>
                <a:cs typeface="Calibri"/>
              </a:rPr>
              <a:t>Activities </a:t>
            </a:r>
            <a:r>
              <a:rPr sz="1677" spc="-57" dirty="0">
                <a:latin typeface="Calibri"/>
                <a:cs typeface="Calibri"/>
              </a:rPr>
              <a:t>that </a:t>
            </a:r>
            <a:r>
              <a:rPr sz="1677" spc="-31" dirty="0">
                <a:latin typeface="Calibri"/>
                <a:cs typeface="Calibri"/>
              </a:rPr>
              <a:t>generate</a:t>
            </a:r>
            <a:r>
              <a:rPr sz="1677" spc="146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revisions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3" dirty="0">
                <a:latin typeface="Calibri"/>
                <a:cs typeface="Calibri"/>
              </a:rPr>
              <a:t>Anytime </a:t>
            </a:r>
            <a:r>
              <a:rPr sz="1677" spc="57" dirty="0">
                <a:latin typeface="Calibri"/>
                <a:cs typeface="Calibri"/>
              </a:rPr>
              <a:t>JCR </a:t>
            </a:r>
            <a:r>
              <a:rPr sz="1677" spc="-26" dirty="0">
                <a:latin typeface="Calibri"/>
                <a:cs typeface="Calibri"/>
              </a:rPr>
              <a:t>Session.save() </a:t>
            </a:r>
            <a:r>
              <a:rPr sz="1677" spc="-44" dirty="0">
                <a:latin typeface="Calibri"/>
                <a:cs typeface="Calibri"/>
              </a:rPr>
              <a:t>is</a:t>
            </a:r>
            <a:r>
              <a:rPr sz="1677" spc="71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called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8" dirty="0">
                <a:latin typeface="Calibri"/>
                <a:cs typeface="Calibri"/>
              </a:rPr>
              <a:t>Index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updates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280" y="1905363"/>
            <a:ext cx="1900651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285</a:t>
            </a:fld>
            <a:endParaRPr spc="26" dirty="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707524"/>
            <a:ext cx="4654363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79" dirty="0"/>
              <a:t>MongoDB </a:t>
            </a:r>
            <a:r>
              <a:rPr spc="49" dirty="0"/>
              <a:t>Revision </a:t>
            </a:r>
            <a:r>
              <a:rPr spc="44" dirty="0"/>
              <a:t>Garbage</a:t>
            </a:r>
            <a:r>
              <a:rPr spc="-53" dirty="0"/>
              <a:t> </a:t>
            </a:r>
            <a:r>
              <a:rPr spc="53" dirty="0"/>
              <a:t>Collection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5723" y="1837245"/>
            <a:ext cx="2283759" cy="980001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35" dirty="0">
                <a:latin typeface="Calibri"/>
                <a:cs typeface="Calibri"/>
              </a:rPr>
              <a:t>to run</a:t>
            </a:r>
            <a:r>
              <a:rPr sz="1677" spc="71" dirty="0">
                <a:latin typeface="Calibri"/>
                <a:cs typeface="Calibri"/>
              </a:rPr>
              <a:t> </a:t>
            </a:r>
            <a:r>
              <a:rPr sz="1677" spc="-71" dirty="0">
                <a:latin typeface="Calibri"/>
                <a:cs typeface="Calibri"/>
              </a:rPr>
              <a:t>it</a:t>
            </a:r>
            <a:endParaRPr sz="1677">
              <a:latin typeface="Calibri"/>
              <a:cs typeface="Calibri"/>
            </a:endParaRPr>
          </a:p>
          <a:p>
            <a:pPr marL="298092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-4" dirty="0">
                <a:latin typeface="Calibri"/>
                <a:cs typeface="Calibri"/>
              </a:rPr>
              <a:t>Scheduled </a:t>
            </a:r>
            <a:r>
              <a:rPr sz="1677" spc="-9" dirty="0">
                <a:latin typeface="Calibri"/>
                <a:cs typeface="Calibri"/>
              </a:rPr>
              <a:t>by</a:t>
            </a:r>
            <a:r>
              <a:rPr sz="1677" spc="18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default</a:t>
            </a:r>
            <a:endParaRPr sz="1677">
              <a:latin typeface="Calibri"/>
              <a:cs typeface="Calibri"/>
            </a:endParaRPr>
          </a:p>
          <a:p>
            <a:pPr marL="298092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-13" dirty="0">
                <a:latin typeface="Calibri"/>
                <a:cs typeface="Calibri"/>
              </a:rPr>
              <a:t>Daily </a:t>
            </a:r>
            <a:r>
              <a:rPr sz="1677" spc="-18" dirty="0">
                <a:latin typeface="Calibri"/>
                <a:cs typeface="Calibri"/>
              </a:rPr>
              <a:t>maintenance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35" dirty="0">
                <a:latin typeface="Calibri"/>
                <a:cs typeface="Calibri"/>
              </a:rPr>
              <a:t>task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9870" y="1905363"/>
            <a:ext cx="4920514" cy="32134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286</a:t>
            </a:fld>
            <a:endParaRPr spc="26" dirty="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600" y="707524"/>
            <a:ext cx="4654363" cy="1369493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79" dirty="0"/>
              <a:t>MongoDB </a:t>
            </a:r>
            <a:r>
              <a:rPr spc="49" dirty="0"/>
              <a:t>Revision </a:t>
            </a:r>
            <a:r>
              <a:rPr spc="44" dirty="0"/>
              <a:t>Garbage</a:t>
            </a:r>
            <a:r>
              <a:rPr spc="-53" dirty="0"/>
              <a:t> </a:t>
            </a:r>
            <a:r>
              <a:rPr spc="53" dirty="0"/>
              <a:t>Collection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5723" y="1837246"/>
            <a:ext cx="5717241" cy="1624408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Avoid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44" dirty="0">
                <a:latin typeface="Calibri"/>
                <a:cs typeface="Calibri"/>
              </a:rPr>
              <a:t>pitfalls</a:t>
            </a:r>
            <a:endParaRPr sz="1677">
              <a:latin typeface="Calibri"/>
              <a:cs typeface="Calibri"/>
            </a:endParaRPr>
          </a:p>
          <a:p>
            <a:pPr marL="298092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4" dirty="0">
                <a:latin typeface="Calibri"/>
                <a:cs typeface="Calibri"/>
              </a:rPr>
              <a:t>Run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40" dirty="0">
                <a:latin typeface="Calibri"/>
                <a:cs typeface="Calibri"/>
              </a:rPr>
              <a:t>frequently</a:t>
            </a:r>
            <a:endParaRPr sz="1677">
              <a:latin typeface="Calibri"/>
              <a:cs typeface="Calibri"/>
            </a:endParaRPr>
          </a:p>
          <a:p>
            <a:pPr marL="298092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-18" dirty="0">
                <a:latin typeface="Calibri"/>
                <a:cs typeface="Calibri"/>
              </a:rPr>
              <a:t>Decrease </a:t>
            </a:r>
            <a:r>
              <a:rPr sz="1677" spc="-40" dirty="0">
                <a:latin typeface="Calibri"/>
                <a:cs typeface="Calibri"/>
              </a:rPr>
              <a:t>the </a:t>
            </a:r>
            <a:r>
              <a:rPr sz="1677" spc="9" dirty="0">
                <a:latin typeface="Calibri"/>
                <a:cs typeface="Calibri"/>
              </a:rPr>
              <a:t>maximum </a:t>
            </a:r>
            <a:r>
              <a:rPr sz="1677" spc="-26" dirty="0">
                <a:latin typeface="Calibri"/>
                <a:cs typeface="Calibri"/>
              </a:rPr>
              <a:t>revision </a:t>
            </a:r>
            <a:r>
              <a:rPr sz="1677" spc="-4" dirty="0">
                <a:latin typeface="Calibri"/>
                <a:cs typeface="Calibri"/>
              </a:rPr>
              <a:t>age </a:t>
            </a:r>
            <a:r>
              <a:rPr sz="1677" spc="-35" dirty="0">
                <a:latin typeface="Calibri"/>
                <a:cs typeface="Calibri"/>
              </a:rPr>
              <a:t>to </a:t>
            </a:r>
            <a:r>
              <a:rPr sz="1677" spc="-9" dirty="0">
                <a:latin typeface="Calibri"/>
                <a:cs typeface="Calibri"/>
              </a:rPr>
              <a:t>clean up more</a:t>
            </a:r>
            <a:r>
              <a:rPr sz="1677" spc="304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revisions</a:t>
            </a:r>
            <a:endParaRPr sz="1677">
              <a:latin typeface="Calibri"/>
              <a:cs typeface="Calibri"/>
            </a:endParaRPr>
          </a:p>
          <a:p>
            <a:pPr marL="437612" lvl="2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437612" algn="l"/>
                <a:tab pos="438173" algn="l"/>
              </a:tabLst>
            </a:pPr>
            <a:r>
              <a:rPr sz="1677" spc="-35" dirty="0">
                <a:latin typeface="Calibri"/>
                <a:cs typeface="Calibri"/>
              </a:rPr>
              <a:t>Set </a:t>
            </a:r>
            <a:r>
              <a:rPr sz="1677" spc="-4" dirty="0">
                <a:latin typeface="Calibri"/>
                <a:cs typeface="Calibri"/>
              </a:rPr>
              <a:t>versionGCMaxAgeInSecs</a:t>
            </a:r>
            <a:r>
              <a:rPr sz="1677" spc="84" dirty="0">
                <a:latin typeface="Calibri"/>
                <a:cs typeface="Calibri"/>
              </a:rPr>
              <a:t> </a:t>
            </a:r>
            <a:r>
              <a:rPr sz="1677" spc="-13" dirty="0">
                <a:latin typeface="Calibri"/>
                <a:cs typeface="Calibri"/>
              </a:rPr>
              <a:t>(DocumentNodeStoreService)</a:t>
            </a:r>
            <a:endParaRPr sz="1677">
              <a:latin typeface="Calibri"/>
              <a:cs typeface="Calibri"/>
            </a:endParaRPr>
          </a:p>
          <a:p>
            <a:pPr marL="298092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653" algn="l"/>
              </a:tabLst>
            </a:pPr>
            <a:r>
              <a:rPr sz="1677" spc="-106" dirty="0">
                <a:latin typeface="Calibri"/>
                <a:cs typeface="Calibri"/>
              </a:rPr>
              <a:t>If </a:t>
            </a:r>
            <a:r>
              <a:rPr sz="1677" spc="-9" dirty="0">
                <a:latin typeface="Calibri"/>
                <a:cs typeface="Calibri"/>
              </a:rPr>
              <a:t>indexing </a:t>
            </a:r>
            <a:r>
              <a:rPr sz="1677" spc="-44" dirty="0">
                <a:latin typeface="Calibri"/>
                <a:cs typeface="Calibri"/>
              </a:rPr>
              <a:t>is </a:t>
            </a:r>
            <a:r>
              <a:rPr sz="1677" spc="-40" dirty="0">
                <a:latin typeface="Calibri"/>
                <a:cs typeface="Calibri"/>
              </a:rPr>
              <a:t>stuck, </a:t>
            </a:r>
            <a:r>
              <a:rPr sz="1677" spc="-71" dirty="0">
                <a:latin typeface="Calibri"/>
                <a:cs typeface="Calibri"/>
              </a:rPr>
              <a:t>it </a:t>
            </a:r>
            <a:r>
              <a:rPr sz="1677" spc="-26" dirty="0">
                <a:latin typeface="Calibri"/>
                <a:cs typeface="Calibri"/>
              </a:rPr>
              <a:t>will </a:t>
            </a:r>
            <a:r>
              <a:rPr sz="1677" spc="-22" dirty="0">
                <a:latin typeface="Calibri"/>
                <a:cs typeface="Calibri"/>
              </a:rPr>
              <a:t>break </a:t>
            </a:r>
            <a:r>
              <a:rPr sz="1677" spc="-9" dirty="0">
                <a:latin typeface="Calibri"/>
                <a:cs typeface="Calibri"/>
              </a:rPr>
              <a:t>Revision</a:t>
            </a:r>
            <a:r>
              <a:rPr sz="1677" spc="176" dirty="0">
                <a:latin typeface="Calibri"/>
                <a:cs typeface="Calibri"/>
              </a:rPr>
              <a:t> </a:t>
            </a:r>
            <a:r>
              <a:rPr sz="1677" spc="57" dirty="0">
                <a:latin typeface="Calibri"/>
                <a:cs typeface="Calibri"/>
              </a:rPr>
              <a:t>GC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0981" y="3425653"/>
            <a:ext cx="2879404" cy="16206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287</a:t>
            </a:fld>
            <a:endParaRPr spc="26" dirty="0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2273674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79" dirty="0"/>
              <a:t>MongoDB </a:t>
            </a:r>
            <a:r>
              <a:rPr spc="66" dirty="0"/>
              <a:t>Blob</a:t>
            </a:r>
            <a:r>
              <a:rPr spc="-75" dirty="0"/>
              <a:t> </a:t>
            </a:r>
            <a:r>
              <a:rPr spc="119" dirty="0"/>
              <a:t>GC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288</a:t>
            </a:fld>
            <a:endParaRPr spc="26" dirty="0"/>
          </a:p>
        </p:txBody>
      </p:sp>
      <p:sp>
        <p:nvSpPr>
          <p:cNvPr id="3" name="object 3"/>
          <p:cNvSpPr txBox="1"/>
          <p:nvPr/>
        </p:nvSpPr>
        <p:spPr>
          <a:xfrm>
            <a:off x="2155724" y="1837245"/>
            <a:ext cx="7028890" cy="2262723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4" dirty="0">
                <a:latin typeface="Calibri"/>
                <a:cs typeface="Calibri"/>
              </a:rPr>
              <a:t>Background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49" dirty="0">
                <a:latin typeface="Calibri"/>
                <a:cs typeface="Calibri"/>
              </a:rPr>
              <a:t>Info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40" dirty="0">
                <a:latin typeface="Calibri"/>
                <a:cs typeface="Calibri"/>
              </a:rPr>
              <a:t>Default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4" dirty="0">
                <a:latin typeface="Calibri"/>
                <a:cs typeface="Calibri"/>
              </a:rPr>
              <a:t>Oak/Mongo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storage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62" dirty="0">
                <a:latin typeface="Calibri"/>
                <a:cs typeface="Calibri"/>
              </a:rPr>
              <a:t>for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26" dirty="0">
                <a:latin typeface="Calibri"/>
                <a:cs typeface="Calibri"/>
              </a:rPr>
              <a:t>binary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53" dirty="0">
                <a:latin typeface="Calibri"/>
                <a:cs typeface="Calibri"/>
              </a:rPr>
              <a:t>files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dirty="0">
                <a:latin typeface="Calibri"/>
                <a:cs typeface="Calibri"/>
              </a:rPr>
              <a:t>–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13" dirty="0">
                <a:latin typeface="Calibri"/>
                <a:cs typeface="Calibri"/>
              </a:rPr>
              <a:t>when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a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DataStore</a:t>
            </a:r>
            <a:r>
              <a:rPr sz="1677" spc="22" dirty="0">
                <a:latin typeface="Calibri"/>
                <a:cs typeface="Calibri"/>
              </a:rPr>
              <a:t> </a:t>
            </a:r>
            <a:r>
              <a:rPr sz="1677" spc="-62" dirty="0">
                <a:latin typeface="Calibri"/>
                <a:cs typeface="Calibri"/>
              </a:rPr>
              <a:t>isn’t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configured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26" dirty="0">
                <a:latin typeface="Calibri"/>
                <a:cs typeface="Calibri"/>
              </a:rPr>
              <a:t>Not </a:t>
            </a:r>
            <a:r>
              <a:rPr sz="1677" dirty="0">
                <a:latin typeface="Calibri"/>
                <a:cs typeface="Calibri"/>
              </a:rPr>
              <a:t>recommended – </a:t>
            </a:r>
            <a:r>
              <a:rPr sz="1677" spc="-31" dirty="0">
                <a:latin typeface="Calibri"/>
                <a:cs typeface="Calibri"/>
              </a:rPr>
              <a:t>DataStores </a:t>
            </a:r>
            <a:r>
              <a:rPr sz="1677" spc="-35" dirty="0">
                <a:latin typeface="Calibri"/>
                <a:cs typeface="Calibri"/>
              </a:rPr>
              <a:t>performs</a:t>
            </a:r>
            <a:r>
              <a:rPr sz="1677" spc="154" dirty="0">
                <a:latin typeface="Calibri"/>
                <a:cs typeface="Calibri"/>
              </a:rPr>
              <a:t> </a:t>
            </a:r>
            <a:r>
              <a:rPr sz="1677" spc="-53" dirty="0">
                <a:latin typeface="Calibri"/>
                <a:cs typeface="Calibri"/>
              </a:rPr>
              <a:t>better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 </a:t>
            </a:r>
            <a:r>
              <a:rPr sz="1677" spc="-71" dirty="0">
                <a:latin typeface="Calibri"/>
                <a:cs typeface="Calibri"/>
              </a:rPr>
              <a:t>it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22" dirty="0">
                <a:latin typeface="Calibri"/>
                <a:cs typeface="Calibri"/>
              </a:rPr>
              <a:t>works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9" dirty="0">
                <a:latin typeface="Calibri"/>
                <a:cs typeface="Calibri"/>
              </a:rPr>
              <a:t>Collects </a:t>
            </a:r>
            <a:r>
              <a:rPr sz="1677" spc="-40" dirty="0">
                <a:latin typeface="Calibri"/>
                <a:cs typeface="Calibri"/>
              </a:rPr>
              <a:t>references </a:t>
            </a:r>
            <a:r>
              <a:rPr sz="1677" spc="-35" dirty="0">
                <a:latin typeface="Calibri"/>
                <a:cs typeface="Calibri"/>
              </a:rPr>
              <a:t>to </a:t>
            </a:r>
            <a:r>
              <a:rPr sz="1677" spc="-4" dirty="0">
                <a:latin typeface="Calibri"/>
                <a:cs typeface="Calibri"/>
              </a:rPr>
              <a:t>blobs </a:t>
            </a:r>
            <a:r>
              <a:rPr sz="1677" spc="-35" dirty="0">
                <a:latin typeface="Calibri"/>
                <a:cs typeface="Calibri"/>
              </a:rPr>
              <a:t>from </a:t>
            </a:r>
            <a:r>
              <a:rPr sz="1677" spc="-9" dirty="0">
                <a:latin typeface="Calibri"/>
                <a:cs typeface="Calibri"/>
              </a:rPr>
              <a:t>nodes</a:t>
            </a:r>
            <a:r>
              <a:rPr sz="1677" spc="247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collection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35" dirty="0">
                <a:latin typeface="Calibri"/>
                <a:cs typeface="Calibri"/>
              </a:rPr>
              <a:t>Performs </a:t>
            </a:r>
            <a:r>
              <a:rPr sz="1677" spc="-31" dirty="0">
                <a:latin typeface="Calibri"/>
                <a:cs typeface="Calibri"/>
              </a:rPr>
              <a:t>a </a:t>
            </a:r>
            <a:r>
              <a:rPr sz="1677" spc="-9" dirty="0">
                <a:latin typeface="Calibri"/>
                <a:cs typeface="Calibri"/>
              </a:rPr>
              <a:t>mark and </a:t>
            </a:r>
            <a:r>
              <a:rPr sz="1677" spc="-22" dirty="0">
                <a:latin typeface="Calibri"/>
                <a:cs typeface="Calibri"/>
              </a:rPr>
              <a:t>sweep </a:t>
            </a:r>
            <a:r>
              <a:rPr sz="1677" spc="-26" dirty="0">
                <a:latin typeface="Calibri"/>
                <a:cs typeface="Calibri"/>
              </a:rPr>
              <a:t>in </a:t>
            </a:r>
            <a:r>
              <a:rPr sz="1677" spc="-4" dirty="0">
                <a:latin typeface="Calibri"/>
                <a:cs typeface="Calibri"/>
              </a:rPr>
              <a:t>blobs</a:t>
            </a:r>
            <a:r>
              <a:rPr sz="1677" spc="265" dirty="0">
                <a:latin typeface="Calibri"/>
                <a:cs typeface="Calibri"/>
              </a:rPr>
              <a:t> </a:t>
            </a:r>
            <a:r>
              <a:rPr sz="1677" spc="-9" dirty="0">
                <a:latin typeface="Calibri"/>
                <a:cs typeface="Calibri"/>
              </a:rPr>
              <a:t>collection</a:t>
            </a:r>
            <a:endParaRPr sz="167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4599" y="368970"/>
            <a:ext cx="2273674" cy="204660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pc="79" dirty="0"/>
              <a:t>MongoDB </a:t>
            </a:r>
            <a:r>
              <a:rPr spc="66" dirty="0"/>
              <a:t>Blob</a:t>
            </a:r>
            <a:r>
              <a:rPr spc="-75" dirty="0"/>
              <a:t> </a:t>
            </a:r>
            <a:r>
              <a:rPr spc="119" dirty="0"/>
              <a:t>GC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5723" y="1837245"/>
            <a:ext cx="3088341" cy="2262723"/>
          </a:xfrm>
          <a:prstGeom prst="rect">
            <a:avLst/>
          </a:prstGeom>
        </p:spPr>
        <p:txBody>
          <a:bodyPr vert="horz" wrap="square" lIns="0" tIns="76760" rIns="0" bIns="0" rtlCol="0">
            <a:spAutoFit/>
          </a:bodyPr>
          <a:lstStyle/>
          <a:p>
            <a:pPr marL="197234" indent="-186587">
              <a:spcBef>
                <a:spcPts val="604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9" dirty="0">
                <a:latin typeface="Calibri"/>
                <a:cs typeface="Calibri"/>
              </a:rPr>
              <a:t>How</a:t>
            </a:r>
            <a:r>
              <a:rPr sz="1677" spc="13" dirty="0">
                <a:latin typeface="Calibri"/>
                <a:cs typeface="Calibri"/>
              </a:rPr>
              <a:t> </a:t>
            </a:r>
            <a:r>
              <a:rPr sz="1677" spc="-53" dirty="0">
                <a:latin typeface="Calibri"/>
                <a:cs typeface="Calibri"/>
              </a:rPr>
              <a:t>often?</a:t>
            </a:r>
            <a:endParaRPr sz="1677">
              <a:latin typeface="Calibri"/>
              <a:cs typeface="Calibri"/>
            </a:endParaRPr>
          </a:p>
          <a:p>
            <a:pPr marL="337875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337875" algn="l"/>
                <a:tab pos="338436" algn="l"/>
              </a:tabLst>
            </a:pPr>
            <a:r>
              <a:rPr sz="1677" spc="-18" dirty="0">
                <a:latin typeface="Calibri"/>
                <a:cs typeface="Calibri"/>
              </a:rPr>
              <a:t>Weekly</a:t>
            </a:r>
            <a:endParaRPr sz="1677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7F7F7F"/>
              </a:buClr>
              <a:buFont typeface="Wingdings"/>
              <a:buChar char=""/>
            </a:pPr>
            <a:endParaRPr sz="2471">
              <a:latin typeface="Calibri"/>
              <a:cs typeface="Calibri"/>
            </a:endParaRPr>
          </a:p>
          <a:p>
            <a:pPr marL="197234" indent="-186587">
              <a:buClr>
                <a:srgbClr val="7F7F7F"/>
              </a:buClr>
              <a:buSzPct val="68421"/>
              <a:buFont typeface="Wingdings"/>
              <a:buChar char=""/>
              <a:tabLst>
                <a:tab pos="197234" algn="l"/>
                <a:tab pos="197793" algn="l"/>
              </a:tabLst>
            </a:pPr>
            <a:r>
              <a:rPr sz="1677" spc="-31" dirty="0">
                <a:latin typeface="Calibri"/>
                <a:cs typeface="Calibri"/>
              </a:rPr>
              <a:t>Activities </a:t>
            </a:r>
            <a:r>
              <a:rPr sz="1677" spc="-53" dirty="0">
                <a:latin typeface="Calibri"/>
                <a:cs typeface="Calibri"/>
              </a:rPr>
              <a:t>that </a:t>
            </a:r>
            <a:r>
              <a:rPr sz="1677" spc="-31" dirty="0">
                <a:latin typeface="Calibri"/>
                <a:cs typeface="Calibri"/>
              </a:rPr>
              <a:t>generate</a:t>
            </a:r>
            <a:r>
              <a:rPr sz="1677" spc="137" dirty="0">
                <a:latin typeface="Calibri"/>
                <a:cs typeface="Calibri"/>
              </a:rPr>
              <a:t> </a:t>
            </a:r>
            <a:r>
              <a:rPr sz="1677" spc="-4" dirty="0">
                <a:latin typeface="Calibri"/>
                <a:cs typeface="Calibri"/>
              </a:rPr>
              <a:t>blobs</a:t>
            </a:r>
            <a:endParaRPr sz="1677">
              <a:latin typeface="Calibri"/>
              <a:cs typeface="Calibri"/>
            </a:endParaRPr>
          </a:p>
          <a:p>
            <a:pPr marL="297532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092" algn="l"/>
              </a:tabLst>
            </a:pPr>
            <a:r>
              <a:rPr sz="1677" spc="-4" dirty="0">
                <a:latin typeface="Calibri"/>
                <a:cs typeface="Calibri"/>
              </a:rPr>
              <a:t>Uploading </a:t>
            </a:r>
            <a:r>
              <a:rPr sz="1677" spc="-26" dirty="0">
                <a:latin typeface="Calibri"/>
                <a:cs typeface="Calibri"/>
              </a:rPr>
              <a:t>or </a:t>
            </a:r>
            <a:r>
              <a:rPr sz="1677" spc="-13" dirty="0">
                <a:latin typeface="Calibri"/>
                <a:cs typeface="Calibri"/>
              </a:rPr>
              <a:t>saving </a:t>
            </a:r>
            <a:r>
              <a:rPr sz="1677" spc="-26" dirty="0">
                <a:latin typeface="Calibri"/>
                <a:cs typeface="Calibri"/>
              </a:rPr>
              <a:t>binary</a:t>
            </a:r>
            <a:r>
              <a:rPr sz="1677" spc="93" dirty="0">
                <a:latin typeface="Calibri"/>
                <a:cs typeface="Calibri"/>
              </a:rPr>
              <a:t> </a:t>
            </a:r>
            <a:r>
              <a:rPr sz="1677" spc="-53" dirty="0">
                <a:latin typeface="Calibri"/>
                <a:cs typeface="Calibri"/>
              </a:rPr>
              <a:t>files</a:t>
            </a:r>
            <a:endParaRPr sz="1677">
              <a:latin typeface="Calibri"/>
              <a:cs typeface="Calibri"/>
            </a:endParaRPr>
          </a:p>
          <a:p>
            <a:pPr marL="297532" lvl="1" indent="-187148">
              <a:spcBef>
                <a:spcPts val="521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092" algn="l"/>
              </a:tabLst>
            </a:pPr>
            <a:r>
              <a:rPr sz="1677" spc="-18" dirty="0">
                <a:latin typeface="Calibri"/>
                <a:cs typeface="Calibri"/>
              </a:rPr>
              <a:t>Replications</a:t>
            </a:r>
            <a:endParaRPr sz="1677">
              <a:latin typeface="Calibri"/>
              <a:cs typeface="Calibri"/>
            </a:endParaRPr>
          </a:p>
          <a:p>
            <a:pPr marL="297532" lvl="1" indent="-187148">
              <a:spcBef>
                <a:spcPts val="490"/>
              </a:spcBef>
              <a:buClr>
                <a:srgbClr val="7F7F7F"/>
              </a:buClr>
              <a:buSzPct val="68421"/>
              <a:buFont typeface="Wingdings"/>
              <a:buChar char=""/>
              <a:tabLst>
                <a:tab pos="297532" algn="l"/>
                <a:tab pos="298092" algn="l"/>
              </a:tabLst>
            </a:pPr>
            <a:r>
              <a:rPr sz="1677" dirty="0">
                <a:latin typeface="Calibri"/>
                <a:cs typeface="Calibri"/>
              </a:rPr>
              <a:t>Package </a:t>
            </a:r>
            <a:r>
              <a:rPr sz="1677" spc="-9" dirty="0">
                <a:latin typeface="Calibri"/>
                <a:cs typeface="Calibri"/>
              </a:rPr>
              <a:t>uploads and</a:t>
            </a:r>
            <a:r>
              <a:rPr sz="1677" spc="26" dirty="0">
                <a:latin typeface="Calibri"/>
                <a:cs typeface="Calibri"/>
              </a:rPr>
              <a:t> </a:t>
            </a:r>
            <a:r>
              <a:rPr sz="1677" spc="-31" dirty="0">
                <a:latin typeface="Calibri"/>
                <a:cs typeface="Calibri"/>
              </a:rPr>
              <a:t>installation</a:t>
            </a:r>
            <a:endParaRPr sz="1677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280" y="1905363"/>
            <a:ext cx="1900651" cy="11689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7669" y="6304038"/>
            <a:ext cx="2363470" cy="110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5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spcBef>
                <a:spcPts val="71"/>
              </a:spcBef>
            </a:pPr>
            <a:r>
              <a:rPr lang="en-US" spc="-30"/>
              <a:t>© </a:t>
            </a:r>
            <a:r>
              <a:rPr lang="en-US" spc="15"/>
              <a:t>2017 </a:t>
            </a:r>
            <a:r>
              <a:rPr lang="en-US" spc="20"/>
              <a:t>Adobe </a:t>
            </a:r>
            <a:r>
              <a:rPr lang="en-US" spc="5"/>
              <a:t>Systems </a:t>
            </a:r>
            <a:r>
              <a:rPr lang="en-US"/>
              <a:t>Incorporated. </a:t>
            </a:r>
            <a:r>
              <a:rPr lang="en-US" spc="20"/>
              <a:t>All </a:t>
            </a:r>
            <a:r>
              <a:rPr lang="en-US" spc="5"/>
              <a:t>Rights </a:t>
            </a:r>
            <a:r>
              <a:rPr lang="en-US"/>
              <a:t>Reserved. </a:t>
            </a:r>
            <a:r>
              <a:rPr lang="en-US" spc="20"/>
              <a:t>Adobe</a:t>
            </a:r>
            <a:r>
              <a:rPr lang="en-US" spc="-15"/>
              <a:t> </a:t>
            </a:r>
            <a:r>
              <a:rPr lang="en-US"/>
              <a:t>Confidential.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47041" y="6314465"/>
            <a:ext cx="1625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90"/>
              </a:spcBef>
            </a:pPr>
            <a:fld id="{81D60167-4931-47E6-BA6A-407CBD079E47}" type="slidenum">
              <a:rPr lang="en-US" spc="30" smtClean="0"/>
              <a:pPr marL="38100">
                <a:spcBef>
                  <a:spcPts val="90"/>
                </a:spcBef>
              </a:pPr>
              <a:t>289</a:t>
            </a:fld>
            <a:endParaRPr spc="26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DE27-1E9E-4ECC-930F-9E2F837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0C2A3-E470-44D0-BD6A-BECF21D9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2D6EC-7669-44DB-A2CF-70D88673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8401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34440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341" y="201929"/>
            <a:ext cx="1887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spc="-45" dirty="0">
                <a:solidFill>
                  <a:srgbClr val="DADDDF"/>
                </a:solidFill>
                <a:latin typeface="Arial"/>
                <a:cs typeface="Arial"/>
              </a:rPr>
              <a:t>Topics</a:t>
            </a:r>
            <a:r>
              <a:rPr sz="2200" spc="-5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covered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92808" y="4046220"/>
            <a:ext cx="8775700" cy="806450"/>
            <a:chOff x="368808" y="4046220"/>
            <a:chExt cx="8775700" cy="806450"/>
          </a:xfrm>
        </p:grpSpPr>
        <p:sp>
          <p:nvSpPr>
            <p:cNvPr id="4" name="object 4"/>
            <p:cNvSpPr/>
            <p:nvPr/>
          </p:nvSpPr>
          <p:spPr>
            <a:xfrm>
              <a:off x="381762" y="4059173"/>
              <a:ext cx="8762365" cy="780415"/>
            </a:xfrm>
            <a:custGeom>
              <a:avLst/>
              <a:gdLst/>
              <a:ahLst/>
              <a:cxnLst/>
              <a:rect l="l" t="t" r="r" b="b"/>
              <a:pathLst>
                <a:path w="8762365" h="780414">
                  <a:moveTo>
                    <a:pt x="8762238" y="192786"/>
                  </a:moveTo>
                  <a:lnTo>
                    <a:pt x="8753005" y="147129"/>
                  </a:lnTo>
                  <a:lnTo>
                    <a:pt x="8727846" y="109829"/>
                  </a:lnTo>
                  <a:lnTo>
                    <a:pt x="8690546" y="84670"/>
                  </a:lnTo>
                  <a:lnTo>
                    <a:pt x="8644890" y="75438"/>
                  </a:lnTo>
                  <a:lnTo>
                    <a:pt x="621284" y="75438"/>
                  </a:lnTo>
                  <a:lnTo>
                    <a:pt x="614235" y="69888"/>
                  </a:lnTo>
                  <a:lnTo>
                    <a:pt x="574662" y="45707"/>
                  </a:lnTo>
                  <a:lnTo>
                    <a:pt x="532180" y="26263"/>
                  </a:lnTo>
                  <a:lnTo>
                    <a:pt x="487146" y="11912"/>
                  </a:lnTo>
                  <a:lnTo>
                    <a:pt x="439928" y="3048"/>
                  </a:lnTo>
                  <a:lnTo>
                    <a:pt x="390906" y="0"/>
                  </a:lnTo>
                  <a:lnTo>
                    <a:pt x="341871" y="3048"/>
                  </a:lnTo>
                  <a:lnTo>
                    <a:pt x="294652" y="11912"/>
                  </a:lnTo>
                  <a:lnTo>
                    <a:pt x="249618" y="26263"/>
                  </a:lnTo>
                  <a:lnTo>
                    <a:pt x="207137" y="45707"/>
                  </a:lnTo>
                  <a:lnTo>
                    <a:pt x="167563" y="69888"/>
                  </a:lnTo>
                  <a:lnTo>
                    <a:pt x="131279" y="98450"/>
                  </a:lnTo>
                  <a:lnTo>
                    <a:pt x="98653" y="131025"/>
                  </a:lnTo>
                  <a:lnTo>
                    <a:pt x="70027" y="167233"/>
                  </a:lnTo>
                  <a:lnTo>
                    <a:pt x="45796" y="206717"/>
                  </a:lnTo>
                  <a:lnTo>
                    <a:pt x="26301" y="249123"/>
                  </a:lnTo>
                  <a:lnTo>
                    <a:pt x="11938" y="294068"/>
                  </a:lnTo>
                  <a:lnTo>
                    <a:pt x="3035" y="341198"/>
                  </a:lnTo>
                  <a:lnTo>
                    <a:pt x="0" y="390144"/>
                  </a:lnTo>
                  <a:lnTo>
                    <a:pt x="3035" y="439102"/>
                  </a:lnTo>
                  <a:lnTo>
                    <a:pt x="11938" y="486232"/>
                  </a:lnTo>
                  <a:lnTo>
                    <a:pt x="26301" y="531177"/>
                  </a:lnTo>
                  <a:lnTo>
                    <a:pt x="45796" y="573582"/>
                  </a:lnTo>
                  <a:lnTo>
                    <a:pt x="70027" y="613067"/>
                  </a:lnTo>
                  <a:lnTo>
                    <a:pt x="98653" y="649274"/>
                  </a:lnTo>
                  <a:lnTo>
                    <a:pt x="131279" y="681850"/>
                  </a:lnTo>
                  <a:lnTo>
                    <a:pt x="167563" y="710412"/>
                  </a:lnTo>
                  <a:lnTo>
                    <a:pt x="207137" y="734593"/>
                  </a:lnTo>
                  <a:lnTo>
                    <a:pt x="249618" y="754037"/>
                  </a:lnTo>
                  <a:lnTo>
                    <a:pt x="294652" y="768388"/>
                  </a:lnTo>
                  <a:lnTo>
                    <a:pt x="341871" y="777252"/>
                  </a:lnTo>
                  <a:lnTo>
                    <a:pt x="390906" y="780288"/>
                  </a:lnTo>
                  <a:lnTo>
                    <a:pt x="410121" y="779106"/>
                  </a:lnTo>
                  <a:lnTo>
                    <a:pt x="412242" y="779526"/>
                  </a:lnTo>
                  <a:lnTo>
                    <a:pt x="8644890" y="779526"/>
                  </a:lnTo>
                  <a:lnTo>
                    <a:pt x="8690546" y="770305"/>
                  </a:lnTo>
                  <a:lnTo>
                    <a:pt x="8727846" y="745147"/>
                  </a:lnTo>
                  <a:lnTo>
                    <a:pt x="8753005" y="707847"/>
                  </a:lnTo>
                  <a:lnTo>
                    <a:pt x="8762238" y="662178"/>
                  </a:lnTo>
                  <a:lnTo>
                    <a:pt x="8762238" y="19278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762" y="4059174"/>
              <a:ext cx="782320" cy="780415"/>
            </a:xfrm>
            <a:custGeom>
              <a:avLst/>
              <a:gdLst/>
              <a:ahLst/>
              <a:cxnLst/>
              <a:rect l="l" t="t" r="r" b="b"/>
              <a:pathLst>
                <a:path w="782319" h="780414">
                  <a:moveTo>
                    <a:pt x="0" y="390144"/>
                  </a:moveTo>
                  <a:lnTo>
                    <a:pt x="3045" y="341195"/>
                  </a:lnTo>
                  <a:lnTo>
                    <a:pt x="11938" y="294064"/>
                  </a:lnTo>
                  <a:lnTo>
                    <a:pt x="26312" y="249115"/>
                  </a:lnTo>
                  <a:lnTo>
                    <a:pt x="45801" y="206713"/>
                  </a:lnTo>
                  <a:lnTo>
                    <a:pt x="70038" y="167225"/>
                  </a:lnTo>
                  <a:lnTo>
                    <a:pt x="98657" y="131014"/>
                  </a:lnTo>
                  <a:lnTo>
                    <a:pt x="131291" y="98446"/>
                  </a:lnTo>
                  <a:lnTo>
                    <a:pt x="167574" y="69887"/>
                  </a:lnTo>
                  <a:lnTo>
                    <a:pt x="207140" y="45701"/>
                  </a:lnTo>
                  <a:lnTo>
                    <a:pt x="249623" y="26255"/>
                  </a:lnTo>
                  <a:lnTo>
                    <a:pt x="294656" y="11912"/>
                  </a:lnTo>
                  <a:lnTo>
                    <a:pt x="341872" y="3038"/>
                  </a:lnTo>
                  <a:lnTo>
                    <a:pt x="390906" y="0"/>
                  </a:lnTo>
                  <a:lnTo>
                    <a:pt x="439939" y="3038"/>
                  </a:lnTo>
                  <a:lnTo>
                    <a:pt x="487155" y="11912"/>
                  </a:lnTo>
                  <a:lnTo>
                    <a:pt x="532188" y="26255"/>
                  </a:lnTo>
                  <a:lnTo>
                    <a:pt x="574671" y="45701"/>
                  </a:lnTo>
                  <a:lnTo>
                    <a:pt x="614237" y="69887"/>
                  </a:lnTo>
                  <a:lnTo>
                    <a:pt x="650520" y="98446"/>
                  </a:lnTo>
                  <a:lnTo>
                    <a:pt x="683154" y="131014"/>
                  </a:lnTo>
                  <a:lnTo>
                    <a:pt x="711773" y="167225"/>
                  </a:lnTo>
                  <a:lnTo>
                    <a:pt x="736010" y="206713"/>
                  </a:lnTo>
                  <a:lnTo>
                    <a:pt x="755499" y="249115"/>
                  </a:lnTo>
                  <a:lnTo>
                    <a:pt x="769873" y="294064"/>
                  </a:lnTo>
                  <a:lnTo>
                    <a:pt x="778766" y="341195"/>
                  </a:lnTo>
                  <a:lnTo>
                    <a:pt x="781812" y="390144"/>
                  </a:lnTo>
                  <a:lnTo>
                    <a:pt x="778766" y="439092"/>
                  </a:lnTo>
                  <a:lnTo>
                    <a:pt x="769873" y="486223"/>
                  </a:lnTo>
                  <a:lnTo>
                    <a:pt x="755499" y="531172"/>
                  </a:lnTo>
                  <a:lnTo>
                    <a:pt x="736010" y="573574"/>
                  </a:lnTo>
                  <a:lnTo>
                    <a:pt x="711773" y="613062"/>
                  </a:lnTo>
                  <a:lnTo>
                    <a:pt x="683154" y="649273"/>
                  </a:lnTo>
                  <a:lnTo>
                    <a:pt x="650520" y="681841"/>
                  </a:lnTo>
                  <a:lnTo>
                    <a:pt x="614237" y="710400"/>
                  </a:lnTo>
                  <a:lnTo>
                    <a:pt x="574671" y="734586"/>
                  </a:lnTo>
                  <a:lnTo>
                    <a:pt x="532188" y="754032"/>
                  </a:lnTo>
                  <a:lnTo>
                    <a:pt x="487155" y="768375"/>
                  </a:lnTo>
                  <a:lnTo>
                    <a:pt x="439939" y="777249"/>
                  </a:lnTo>
                  <a:lnTo>
                    <a:pt x="390906" y="780288"/>
                  </a:lnTo>
                  <a:lnTo>
                    <a:pt x="341872" y="777249"/>
                  </a:lnTo>
                  <a:lnTo>
                    <a:pt x="294656" y="768375"/>
                  </a:lnTo>
                  <a:lnTo>
                    <a:pt x="249623" y="754032"/>
                  </a:lnTo>
                  <a:lnTo>
                    <a:pt x="207140" y="734586"/>
                  </a:lnTo>
                  <a:lnTo>
                    <a:pt x="167574" y="710400"/>
                  </a:lnTo>
                  <a:lnTo>
                    <a:pt x="131291" y="681841"/>
                  </a:lnTo>
                  <a:lnTo>
                    <a:pt x="98657" y="649273"/>
                  </a:lnTo>
                  <a:lnTo>
                    <a:pt x="70038" y="613062"/>
                  </a:lnTo>
                  <a:lnTo>
                    <a:pt x="45801" y="573574"/>
                  </a:lnTo>
                  <a:lnTo>
                    <a:pt x="26312" y="531172"/>
                  </a:lnTo>
                  <a:lnTo>
                    <a:pt x="11938" y="486223"/>
                  </a:lnTo>
                  <a:lnTo>
                    <a:pt x="3045" y="439092"/>
                  </a:lnTo>
                  <a:lnTo>
                    <a:pt x="0" y="390144"/>
                  </a:lnTo>
                  <a:close/>
                </a:path>
              </a:pathLst>
            </a:custGeom>
            <a:ln w="2590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892808" y="3131820"/>
            <a:ext cx="8775700" cy="806450"/>
            <a:chOff x="368808" y="3131820"/>
            <a:chExt cx="8775700" cy="806450"/>
          </a:xfrm>
        </p:grpSpPr>
        <p:sp>
          <p:nvSpPr>
            <p:cNvPr id="7" name="object 7"/>
            <p:cNvSpPr/>
            <p:nvPr/>
          </p:nvSpPr>
          <p:spPr>
            <a:xfrm>
              <a:off x="381762" y="3144773"/>
              <a:ext cx="8762365" cy="780415"/>
            </a:xfrm>
            <a:custGeom>
              <a:avLst/>
              <a:gdLst/>
              <a:ahLst/>
              <a:cxnLst/>
              <a:rect l="l" t="t" r="r" b="b"/>
              <a:pathLst>
                <a:path w="8762365" h="780414">
                  <a:moveTo>
                    <a:pt x="8762238" y="192786"/>
                  </a:moveTo>
                  <a:lnTo>
                    <a:pt x="8753005" y="147129"/>
                  </a:lnTo>
                  <a:lnTo>
                    <a:pt x="8727846" y="109829"/>
                  </a:lnTo>
                  <a:lnTo>
                    <a:pt x="8690546" y="84670"/>
                  </a:lnTo>
                  <a:lnTo>
                    <a:pt x="8644890" y="75438"/>
                  </a:lnTo>
                  <a:lnTo>
                    <a:pt x="621284" y="75438"/>
                  </a:lnTo>
                  <a:lnTo>
                    <a:pt x="614235" y="69888"/>
                  </a:lnTo>
                  <a:lnTo>
                    <a:pt x="574662" y="45707"/>
                  </a:lnTo>
                  <a:lnTo>
                    <a:pt x="532180" y="26263"/>
                  </a:lnTo>
                  <a:lnTo>
                    <a:pt x="487146" y="11912"/>
                  </a:lnTo>
                  <a:lnTo>
                    <a:pt x="439928" y="3048"/>
                  </a:lnTo>
                  <a:lnTo>
                    <a:pt x="390906" y="0"/>
                  </a:lnTo>
                  <a:lnTo>
                    <a:pt x="341871" y="3048"/>
                  </a:lnTo>
                  <a:lnTo>
                    <a:pt x="294652" y="11912"/>
                  </a:lnTo>
                  <a:lnTo>
                    <a:pt x="249618" y="26263"/>
                  </a:lnTo>
                  <a:lnTo>
                    <a:pt x="207137" y="45707"/>
                  </a:lnTo>
                  <a:lnTo>
                    <a:pt x="167563" y="69888"/>
                  </a:lnTo>
                  <a:lnTo>
                    <a:pt x="131279" y="98450"/>
                  </a:lnTo>
                  <a:lnTo>
                    <a:pt x="98653" y="131025"/>
                  </a:lnTo>
                  <a:lnTo>
                    <a:pt x="70027" y="167233"/>
                  </a:lnTo>
                  <a:lnTo>
                    <a:pt x="45796" y="206717"/>
                  </a:lnTo>
                  <a:lnTo>
                    <a:pt x="26301" y="249123"/>
                  </a:lnTo>
                  <a:lnTo>
                    <a:pt x="11938" y="294068"/>
                  </a:lnTo>
                  <a:lnTo>
                    <a:pt x="3035" y="341198"/>
                  </a:lnTo>
                  <a:lnTo>
                    <a:pt x="0" y="390144"/>
                  </a:lnTo>
                  <a:lnTo>
                    <a:pt x="3035" y="439102"/>
                  </a:lnTo>
                  <a:lnTo>
                    <a:pt x="11938" y="486232"/>
                  </a:lnTo>
                  <a:lnTo>
                    <a:pt x="26301" y="531177"/>
                  </a:lnTo>
                  <a:lnTo>
                    <a:pt x="45796" y="573582"/>
                  </a:lnTo>
                  <a:lnTo>
                    <a:pt x="70027" y="613067"/>
                  </a:lnTo>
                  <a:lnTo>
                    <a:pt x="98653" y="649274"/>
                  </a:lnTo>
                  <a:lnTo>
                    <a:pt x="131279" y="681850"/>
                  </a:lnTo>
                  <a:lnTo>
                    <a:pt x="167563" y="710412"/>
                  </a:lnTo>
                  <a:lnTo>
                    <a:pt x="207137" y="734593"/>
                  </a:lnTo>
                  <a:lnTo>
                    <a:pt x="249618" y="754037"/>
                  </a:lnTo>
                  <a:lnTo>
                    <a:pt x="294652" y="768388"/>
                  </a:lnTo>
                  <a:lnTo>
                    <a:pt x="341871" y="777252"/>
                  </a:lnTo>
                  <a:lnTo>
                    <a:pt x="390906" y="780288"/>
                  </a:lnTo>
                  <a:lnTo>
                    <a:pt x="410121" y="779106"/>
                  </a:lnTo>
                  <a:lnTo>
                    <a:pt x="412242" y="779526"/>
                  </a:lnTo>
                  <a:lnTo>
                    <a:pt x="8644890" y="779526"/>
                  </a:lnTo>
                  <a:lnTo>
                    <a:pt x="8690546" y="770305"/>
                  </a:lnTo>
                  <a:lnTo>
                    <a:pt x="8727846" y="745147"/>
                  </a:lnTo>
                  <a:lnTo>
                    <a:pt x="8753005" y="707847"/>
                  </a:lnTo>
                  <a:lnTo>
                    <a:pt x="8762238" y="662178"/>
                  </a:lnTo>
                  <a:lnTo>
                    <a:pt x="8762238" y="19278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762" y="3144774"/>
              <a:ext cx="782320" cy="780415"/>
            </a:xfrm>
            <a:custGeom>
              <a:avLst/>
              <a:gdLst/>
              <a:ahLst/>
              <a:cxnLst/>
              <a:rect l="l" t="t" r="r" b="b"/>
              <a:pathLst>
                <a:path w="782319" h="780414">
                  <a:moveTo>
                    <a:pt x="0" y="390143"/>
                  </a:moveTo>
                  <a:lnTo>
                    <a:pt x="3045" y="341195"/>
                  </a:lnTo>
                  <a:lnTo>
                    <a:pt x="11938" y="294064"/>
                  </a:lnTo>
                  <a:lnTo>
                    <a:pt x="26312" y="249115"/>
                  </a:lnTo>
                  <a:lnTo>
                    <a:pt x="45801" y="206713"/>
                  </a:lnTo>
                  <a:lnTo>
                    <a:pt x="70038" y="167225"/>
                  </a:lnTo>
                  <a:lnTo>
                    <a:pt x="98657" y="131014"/>
                  </a:lnTo>
                  <a:lnTo>
                    <a:pt x="131291" y="98446"/>
                  </a:lnTo>
                  <a:lnTo>
                    <a:pt x="167574" y="69887"/>
                  </a:lnTo>
                  <a:lnTo>
                    <a:pt x="207140" y="45701"/>
                  </a:lnTo>
                  <a:lnTo>
                    <a:pt x="249623" y="26255"/>
                  </a:lnTo>
                  <a:lnTo>
                    <a:pt x="294656" y="11912"/>
                  </a:lnTo>
                  <a:lnTo>
                    <a:pt x="341872" y="3038"/>
                  </a:lnTo>
                  <a:lnTo>
                    <a:pt x="390906" y="0"/>
                  </a:lnTo>
                  <a:lnTo>
                    <a:pt x="439939" y="3038"/>
                  </a:lnTo>
                  <a:lnTo>
                    <a:pt x="487155" y="11912"/>
                  </a:lnTo>
                  <a:lnTo>
                    <a:pt x="532188" y="26255"/>
                  </a:lnTo>
                  <a:lnTo>
                    <a:pt x="574671" y="45701"/>
                  </a:lnTo>
                  <a:lnTo>
                    <a:pt x="614237" y="69887"/>
                  </a:lnTo>
                  <a:lnTo>
                    <a:pt x="650520" y="98446"/>
                  </a:lnTo>
                  <a:lnTo>
                    <a:pt x="683154" y="131014"/>
                  </a:lnTo>
                  <a:lnTo>
                    <a:pt x="711773" y="167225"/>
                  </a:lnTo>
                  <a:lnTo>
                    <a:pt x="736010" y="206713"/>
                  </a:lnTo>
                  <a:lnTo>
                    <a:pt x="755499" y="249115"/>
                  </a:lnTo>
                  <a:lnTo>
                    <a:pt x="769873" y="294064"/>
                  </a:lnTo>
                  <a:lnTo>
                    <a:pt x="778766" y="341195"/>
                  </a:lnTo>
                  <a:lnTo>
                    <a:pt x="781812" y="390143"/>
                  </a:lnTo>
                  <a:lnTo>
                    <a:pt x="778766" y="439092"/>
                  </a:lnTo>
                  <a:lnTo>
                    <a:pt x="769873" y="486223"/>
                  </a:lnTo>
                  <a:lnTo>
                    <a:pt x="755499" y="531172"/>
                  </a:lnTo>
                  <a:lnTo>
                    <a:pt x="736010" y="573574"/>
                  </a:lnTo>
                  <a:lnTo>
                    <a:pt x="711773" y="613062"/>
                  </a:lnTo>
                  <a:lnTo>
                    <a:pt x="683154" y="649273"/>
                  </a:lnTo>
                  <a:lnTo>
                    <a:pt x="650520" y="681841"/>
                  </a:lnTo>
                  <a:lnTo>
                    <a:pt x="614237" y="710400"/>
                  </a:lnTo>
                  <a:lnTo>
                    <a:pt x="574671" y="734586"/>
                  </a:lnTo>
                  <a:lnTo>
                    <a:pt x="532188" y="754032"/>
                  </a:lnTo>
                  <a:lnTo>
                    <a:pt x="487155" y="768375"/>
                  </a:lnTo>
                  <a:lnTo>
                    <a:pt x="439939" y="777249"/>
                  </a:lnTo>
                  <a:lnTo>
                    <a:pt x="390906" y="780288"/>
                  </a:lnTo>
                  <a:lnTo>
                    <a:pt x="341872" y="777249"/>
                  </a:lnTo>
                  <a:lnTo>
                    <a:pt x="294656" y="768375"/>
                  </a:lnTo>
                  <a:lnTo>
                    <a:pt x="249623" y="754032"/>
                  </a:lnTo>
                  <a:lnTo>
                    <a:pt x="207140" y="734586"/>
                  </a:lnTo>
                  <a:lnTo>
                    <a:pt x="167574" y="710400"/>
                  </a:lnTo>
                  <a:lnTo>
                    <a:pt x="131291" y="681841"/>
                  </a:lnTo>
                  <a:lnTo>
                    <a:pt x="98657" y="649273"/>
                  </a:lnTo>
                  <a:lnTo>
                    <a:pt x="70038" y="613062"/>
                  </a:lnTo>
                  <a:lnTo>
                    <a:pt x="45801" y="573574"/>
                  </a:lnTo>
                  <a:lnTo>
                    <a:pt x="26312" y="531172"/>
                  </a:lnTo>
                  <a:lnTo>
                    <a:pt x="11938" y="486223"/>
                  </a:lnTo>
                  <a:lnTo>
                    <a:pt x="3045" y="439092"/>
                  </a:lnTo>
                  <a:lnTo>
                    <a:pt x="0" y="390143"/>
                  </a:lnTo>
                  <a:close/>
                </a:path>
              </a:pathLst>
            </a:custGeom>
            <a:ln w="2590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892808" y="2267711"/>
            <a:ext cx="8775700" cy="806450"/>
            <a:chOff x="368808" y="2267711"/>
            <a:chExt cx="8775700" cy="806450"/>
          </a:xfrm>
        </p:grpSpPr>
        <p:sp>
          <p:nvSpPr>
            <p:cNvPr id="10" name="object 10"/>
            <p:cNvSpPr/>
            <p:nvPr/>
          </p:nvSpPr>
          <p:spPr>
            <a:xfrm>
              <a:off x="381762" y="2280665"/>
              <a:ext cx="8762365" cy="780415"/>
            </a:xfrm>
            <a:custGeom>
              <a:avLst/>
              <a:gdLst/>
              <a:ahLst/>
              <a:cxnLst/>
              <a:rect l="l" t="t" r="r" b="b"/>
              <a:pathLst>
                <a:path w="8762365" h="780414">
                  <a:moveTo>
                    <a:pt x="8762238" y="122682"/>
                  </a:moveTo>
                  <a:lnTo>
                    <a:pt x="8753005" y="77025"/>
                  </a:lnTo>
                  <a:lnTo>
                    <a:pt x="8727846" y="39725"/>
                  </a:lnTo>
                  <a:lnTo>
                    <a:pt x="8690546" y="14566"/>
                  </a:lnTo>
                  <a:lnTo>
                    <a:pt x="8644890" y="5334"/>
                  </a:lnTo>
                  <a:lnTo>
                    <a:pt x="452094" y="5334"/>
                  </a:lnTo>
                  <a:lnTo>
                    <a:pt x="439928" y="3048"/>
                  </a:lnTo>
                  <a:lnTo>
                    <a:pt x="390906" y="0"/>
                  </a:lnTo>
                  <a:lnTo>
                    <a:pt x="341871" y="3048"/>
                  </a:lnTo>
                  <a:lnTo>
                    <a:pt x="294652" y="11912"/>
                  </a:lnTo>
                  <a:lnTo>
                    <a:pt x="249618" y="26263"/>
                  </a:lnTo>
                  <a:lnTo>
                    <a:pt x="207137" y="45707"/>
                  </a:lnTo>
                  <a:lnTo>
                    <a:pt x="167563" y="69888"/>
                  </a:lnTo>
                  <a:lnTo>
                    <a:pt x="131279" y="98450"/>
                  </a:lnTo>
                  <a:lnTo>
                    <a:pt x="98653" y="131025"/>
                  </a:lnTo>
                  <a:lnTo>
                    <a:pt x="70027" y="167233"/>
                  </a:lnTo>
                  <a:lnTo>
                    <a:pt x="45796" y="206717"/>
                  </a:lnTo>
                  <a:lnTo>
                    <a:pt x="26301" y="249123"/>
                  </a:lnTo>
                  <a:lnTo>
                    <a:pt x="11938" y="294068"/>
                  </a:lnTo>
                  <a:lnTo>
                    <a:pt x="3035" y="341198"/>
                  </a:lnTo>
                  <a:lnTo>
                    <a:pt x="0" y="390144"/>
                  </a:lnTo>
                  <a:lnTo>
                    <a:pt x="3035" y="439102"/>
                  </a:lnTo>
                  <a:lnTo>
                    <a:pt x="11938" y="486232"/>
                  </a:lnTo>
                  <a:lnTo>
                    <a:pt x="26301" y="531177"/>
                  </a:lnTo>
                  <a:lnTo>
                    <a:pt x="45796" y="573582"/>
                  </a:lnTo>
                  <a:lnTo>
                    <a:pt x="70027" y="613067"/>
                  </a:lnTo>
                  <a:lnTo>
                    <a:pt x="98653" y="649274"/>
                  </a:lnTo>
                  <a:lnTo>
                    <a:pt x="131279" y="681850"/>
                  </a:lnTo>
                  <a:lnTo>
                    <a:pt x="167563" y="710412"/>
                  </a:lnTo>
                  <a:lnTo>
                    <a:pt x="207137" y="734593"/>
                  </a:lnTo>
                  <a:lnTo>
                    <a:pt x="249618" y="754037"/>
                  </a:lnTo>
                  <a:lnTo>
                    <a:pt x="294652" y="768388"/>
                  </a:lnTo>
                  <a:lnTo>
                    <a:pt x="341871" y="777252"/>
                  </a:lnTo>
                  <a:lnTo>
                    <a:pt x="390906" y="780288"/>
                  </a:lnTo>
                  <a:lnTo>
                    <a:pt x="439928" y="777252"/>
                  </a:lnTo>
                  <a:lnTo>
                    <a:pt x="487146" y="768388"/>
                  </a:lnTo>
                  <a:lnTo>
                    <a:pt x="532180" y="754037"/>
                  </a:lnTo>
                  <a:lnTo>
                    <a:pt x="574662" y="734593"/>
                  </a:lnTo>
                  <a:lnTo>
                    <a:pt x="614235" y="710412"/>
                  </a:lnTo>
                  <a:lnTo>
                    <a:pt x="615492" y="709422"/>
                  </a:lnTo>
                  <a:lnTo>
                    <a:pt x="8644890" y="709422"/>
                  </a:lnTo>
                  <a:lnTo>
                    <a:pt x="8690546" y="700201"/>
                  </a:lnTo>
                  <a:lnTo>
                    <a:pt x="8727846" y="675043"/>
                  </a:lnTo>
                  <a:lnTo>
                    <a:pt x="8753005" y="637743"/>
                  </a:lnTo>
                  <a:lnTo>
                    <a:pt x="8762238" y="592074"/>
                  </a:lnTo>
                  <a:lnTo>
                    <a:pt x="8762238" y="12268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1762" y="2280665"/>
              <a:ext cx="782320" cy="780415"/>
            </a:xfrm>
            <a:custGeom>
              <a:avLst/>
              <a:gdLst/>
              <a:ahLst/>
              <a:cxnLst/>
              <a:rect l="l" t="t" r="r" b="b"/>
              <a:pathLst>
                <a:path w="782319" h="780414">
                  <a:moveTo>
                    <a:pt x="0" y="390144"/>
                  </a:moveTo>
                  <a:lnTo>
                    <a:pt x="3045" y="341195"/>
                  </a:lnTo>
                  <a:lnTo>
                    <a:pt x="11938" y="294064"/>
                  </a:lnTo>
                  <a:lnTo>
                    <a:pt x="26312" y="249115"/>
                  </a:lnTo>
                  <a:lnTo>
                    <a:pt x="45801" y="206713"/>
                  </a:lnTo>
                  <a:lnTo>
                    <a:pt x="70038" y="167225"/>
                  </a:lnTo>
                  <a:lnTo>
                    <a:pt x="98657" y="131014"/>
                  </a:lnTo>
                  <a:lnTo>
                    <a:pt x="131291" y="98446"/>
                  </a:lnTo>
                  <a:lnTo>
                    <a:pt x="167574" y="69887"/>
                  </a:lnTo>
                  <a:lnTo>
                    <a:pt x="207140" y="45701"/>
                  </a:lnTo>
                  <a:lnTo>
                    <a:pt x="249623" y="26255"/>
                  </a:lnTo>
                  <a:lnTo>
                    <a:pt x="294656" y="11912"/>
                  </a:lnTo>
                  <a:lnTo>
                    <a:pt x="341872" y="3038"/>
                  </a:lnTo>
                  <a:lnTo>
                    <a:pt x="390906" y="0"/>
                  </a:lnTo>
                  <a:lnTo>
                    <a:pt x="439939" y="3038"/>
                  </a:lnTo>
                  <a:lnTo>
                    <a:pt x="487155" y="11912"/>
                  </a:lnTo>
                  <a:lnTo>
                    <a:pt x="532188" y="26255"/>
                  </a:lnTo>
                  <a:lnTo>
                    <a:pt x="574671" y="45701"/>
                  </a:lnTo>
                  <a:lnTo>
                    <a:pt x="614237" y="69887"/>
                  </a:lnTo>
                  <a:lnTo>
                    <a:pt x="650520" y="98446"/>
                  </a:lnTo>
                  <a:lnTo>
                    <a:pt x="683154" y="131014"/>
                  </a:lnTo>
                  <a:lnTo>
                    <a:pt x="711773" y="167225"/>
                  </a:lnTo>
                  <a:lnTo>
                    <a:pt x="736010" y="206713"/>
                  </a:lnTo>
                  <a:lnTo>
                    <a:pt x="755499" y="249115"/>
                  </a:lnTo>
                  <a:lnTo>
                    <a:pt x="769873" y="294064"/>
                  </a:lnTo>
                  <a:lnTo>
                    <a:pt x="778766" y="341195"/>
                  </a:lnTo>
                  <a:lnTo>
                    <a:pt x="781812" y="390144"/>
                  </a:lnTo>
                  <a:lnTo>
                    <a:pt x="778766" y="439092"/>
                  </a:lnTo>
                  <a:lnTo>
                    <a:pt x="769873" y="486223"/>
                  </a:lnTo>
                  <a:lnTo>
                    <a:pt x="755499" y="531172"/>
                  </a:lnTo>
                  <a:lnTo>
                    <a:pt x="736010" y="573574"/>
                  </a:lnTo>
                  <a:lnTo>
                    <a:pt x="711773" y="613062"/>
                  </a:lnTo>
                  <a:lnTo>
                    <a:pt x="683154" y="649273"/>
                  </a:lnTo>
                  <a:lnTo>
                    <a:pt x="650520" y="681841"/>
                  </a:lnTo>
                  <a:lnTo>
                    <a:pt x="614237" y="710400"/>
                  </a:lnTo>
                  <a:lnTo>
                    <a:pt x="574671" y="734586"/>
                  </a:lnTo>
                  <a:lnTo>
                    <a:pt x="532188" y="754032"/>
                  </a:lnTo>
                  <a:lnTo>
                    <a:pt x="487155" y="768375"/>
                  </a:lnTo>
                  <a:lnTo>
                    <a:pt x="439939" y="777249"/>
                  </a:lnTo>
                  <a:lnTo>
                    <a:pt x="390906" y="780288"/>
                  </a:lnTo>
                  <a:lnTo>
                    <a:pt x="341872" y="777249"/>
                  </a:lnTo>
                  <a:lnTo>
                    <a:pt x="294656" y="768375"/>
                  </a:lnTo>
                  <a:lnTo>
                    <a:pt x="249623" y="754032"/>
                  </a:lnTo>
                  <a:lnTo>
                    <a:pt x="207140" y="734586"/>
                  </a:lnTo>
                  <a:lnTo>
                    <a:pt x="167574" y="710400"/>
                  </a:lnTo>
                  <a:lnTo>
                    <a:pt x="131291" y="681841"/>
                  </a:lnTo>
                  <a:lnTo>
                    <a:pt x="98657" y="649273"/>
                  </a:lnTo>
                  <a:lnTo>
                    <a:pt x="70038" y="613062"/>
                  </a:lnTo>
                  <a:lnTo>
                    <a:pt x="45801" y="573574"/>
                  </a:lnTo>
                  <a:lnTo>
                    <a:pt x="26312" y="531172"/>
                  </a:lnTo>
                  <a:lnTo>
                    <a:pt x="11938" y="486223"/>
                  </a:lnTo>
                  <a:lnTo>
                    <a:pt x="3045" y="439092"/>
                  </a:lnTo>
                  <a:lnTo>
                    <a:pt x="0" y="390144"/>
                  </a:lnTo>
                  <a:close/>
                </a:path>
              </a:pathLst>
            </a:custGeom>
            <a:ln w="2590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892808" y="1313688"/>
            <a:ext cx="8775700" cy="806450"/>
            <a:chOff x="368808" y="1313688"/>
            <a:chExt cx="8775700" cy="806450"/>
          </a:xfrm>
        </p:grpSpPr>
        <p:sp>
          <p:nvSpPr>
            <p:cNvPr id="13" name="object 13"/>
            <p:cNvSpPr/>
            <p:nvPr/>
          </p:nvSpPr>
          <p:spPr>
            <a:xfrm>
              <a:off x="381762" y="1326641"/>
              <a:ext cx="8762365" cy="780415"/>
            </a:xfrm>
            <a:custGeom>
              <a:avLst/>
              <a:gdLst/>
              <a:ahLst/>
              <a:cxnLst/>
              <a:rect l="l" t="t" r="r" b="b"/>
              <a:pathLst>
                <a:path w="8762365" h="780414">
                  <a:moveTo>
                    <a:pt x="8762238" y="192786"/>
                  </a:moveTo>
                  <a:lnTo>
                    <a:pt x="8753005" y="147129"/>
                  </a:lnTo>
                  <a:lnTo>
                    <a:pt x="8727846" y="109829"/>
                  </a:lnTo>
                  <a:lnTo>
                    <a:pt x="8690546" y="84670"/>
                  </a:lnTo>
                  <a:lnTo>
                    <a:pt x="8644890" y="75438"/>
                  </a:lnTo>
                  <a:lnTo>
                    <a:pt x="621284" y="75438"/>
                  </a:lnTo>
                  <a:lnTo>
                    <a:pt x="614235" y="69888"/>
                  </a:lnTo>
                  <a:lnTo>
                    <a:pt x="574662" y="45707"/>
                  </a:lnTo>
                  <a:lnTo>
                    <a:pt x="532180" y="26263"/>
                  </a:lnTo>
                  <a:lnTo>
                    <a:pt x="487146" y="11912"/>
                  </a:lnTo>
                  <a:lnTo>
                    <a:pt x="439928" y="3048"/>
                  </a:lnTo>
                  <a:lnTo>
                    <a:pt x="390906" y="0"/>
                  </a:lnTo>
                  <a:lnTo>
                    <a:pt x="341871" y="3048"/>
                  </a:lnTo>
                  <a:lnTo>
                    <a:pt x="294652" y="11912"/>
                  </a:lnTo>
                  <a:lnTo>
                    <a:pt x="249618" y="26263"/>
                  </a:lnTo>
                  <a:lnTo>
                    <a:pt x="207137" y="45707"/>
                  </a:lnTo>
                  <a:lnTo>
                    <a:pt x="167563" y="69888"/>
                  </a:lnTo>
                  <a:lnTo>
                    <a:pt x="131279" y="98450"/>
                  </a:lnTo>
                  <a:lnTo>
                    <a:pt x="98653" y="131025"/>
                  </a:lnTo>
                  <a:lnTo>
                    <a:pt x="70027" y="167233"/>
                  </a:lnTo>
                  <a:lnTo>
                    <a:pt x="45796" y="206717"/>
                  </a:lnTo>
                  <a:lnTo>
                    <a:pt x="26301" y="249123"/>
                  </a:lnTo>
                  <a:lnTo>
                    <a:pt x="11938" y="294068"/>
                  </a:lnTo>
                  <a:lnTo>
                    <a:pt x="3035" y="341198"/>
                  </a:lnTo>
                  <a:lnTo>
                    <a:pt x="0" y="390144"/>
                  </a:lnTo>
                  <a:lnTo>
                    <a:pt x="3035" y="439102"/>
                  </a:lnTo>
                  <a:lnTo>
                    <a:pt x="11938" y="486232"/>
                  </a:lnTo>
                  <a:lnTo>
                    <a:pt x="26301" y="531177"/>
                  </a:lnTo>
                  <a:lnTo>
                    <a:pt x="45796" y="573582"/>
                  </a:lnTo>
                  <a:lnTo>
                    <a:pt x="70027" y="613067"/>
                  </a:lnTo>
                  <a:lnTo>
                    <a:pt x="98653" y="649274"/>
                  </a:lnTo>
                  <a:lnTo>
                    <a:pt x="131279" y="681850"/>
                  </a:lnTo>
                  <a:lnTo>
                    <a:pt x="167563" y="710412"/>
                  </a:lnTo>
                  <a:lnTo>
                    <a:pt x="207137" y="734593"/>
                  </a:lnTo>
                  <a:lnTo>
                    <a:pt x="249618" y="754037"/>
                  </a:lnTo>
                  <a:lnTo>
                    <a:pt x="294652" y="768388"/>
                  </a:lnTo>
                  <a:lnTo>
                    <a:pt x="341871" y="777252"/>
                  </a:lnTo>
                  <a:lnTo>
                    <a:pt x="390906" y="780288"/>
                  </a:lnTo>
                  <a:lnTo>
                    <a:pt x="410121" y="779106"/>
                  </a:lnTo>
                  <a:lnTo>
                    <a:pt x="412242" y="779526"/>
                  </a:lnTo>
                  <a:lnTo>
                    <a:pt x="8644890" y="779526"/>
                  </a:lnTo>
                  <a:lnTo>
                    <a:pt x="8690546" y="770305"/>
                  </a:lnTo>
                  <a:lnTo>
                    <a:pt x="8727846" y="745147"/>
                  </a:lnTo>
                  <a:lnTo>
                    <a:pt x="8753005" y="707847"/>
                  </a:lnTo>
                  <a:lnTo>
                    <a:pt x="8762238" y="662178"/>
                  </a:lnTo>
                  <a:lnTo>
                    <a:pt x="8762238" y="19278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762" y="1326642"/>
              <a:ext cx="782320" cy="780415"/>
            </a:xfrm>
            <a:custGeom>
              <a:avLst/>
              <a:gdLst/>
              <a:ahLst/>
              <a:cxnLst/>
              <a:rect l="l" t="t" r="r" b="b"/>
              <a:pathLst>
                <a:path w="782319" h="780414">
                  <a:moveTo>
                    <a:pt x="0" y="390144"/>
                  </a:moveTo>
                  <a:lnTo>
                    <a:pt x="3045" y="341195"/>
                  </a:lnTo>
                  <a:lnTo>
                    <a:pt x="11938" y="294064"/>
                  </a:lnTo>
                  <a:lnTo>
                    <a:pt x="26312" y="249115"/>
                  </a:lnTo>
                  <a:lnTo>
                    <a:pt x="45801" y="206713"/>
                  </a:lnTo>
                  <a:lnTo>
                    <a:pt x="70038" y="167225"/>
                  </a:lnTo>
                  <a:lnTo>
                    <a:pt x="98657" y="131014"/>
                  </a:lnTo>
                  <a:lnTo>
                    <a:pt x="131291" y="98446"/>
                  </a:lnTo>
                  <a:lnTo>
                    <a:pt x="167574" y="69887"/>
                  </a:lnTo>
                  <a:lnTo>
                    <a:pt x="207140" y="45701"/>
                  </a:lnTo>
                  <a:lnTo>
                    <a:pt x="249623" y="26255"/>
                  </a:lnTo>
                  <a:lnTo>
                    <a:pt x="294656" y="11912"/>
                  </a:lnTo>
                  <a:lnTo>
                    <a:pt x="341872" y="3038"/>
                  </a:lnTo>
                  <a:lnTo>
                    <a:pt x="390906" y="0"/>
                  </a:lnTo>
                  <a:lnTo>
                    <a:pt x="439939" y="3038"/>
                  </a:lnTo>
                  <a:lnTo>
                    <a:pt x="487155" y="11912"/>
                  </a:lnTo>
                  <a:lnTo>
                    <a:pt x="532188" y="26255"/>
                  </a:lnTo>
                  <a:lnTo>
                    <a:pt x="574671" y="45701"/>
                  </a:lnTo>
                  <a:lnTo>
                    <a:pt x="614237" y="69887"/>
                  </a:lnTo>
                  <a:lnTo>
                    <a:pt x="650520" y="98446"/>
                  </a:lnTo>
                  <a:lnTo>
                    <a:pt x="683154" y="131014"/>
                  </a:lnTo>
                  <a:lnTo>
                    <a:pt x="711773" y="167225"/>
                  </a:lnTo>
                  <a:lnTo>
                    <a:pt x="736010" y="206713"/>
                  </a:lnTo>
                  <a:lnTo>
                    <a:pt x="755499" y="249115"/>
                  </a:lnTo>
                  <a:lnTo>
                    <a:pt x="769873" y="294064"/>
                  </a:lnTo>
                  <a:lnTo>
                    <a:pt x="778766" y="341195"/>
                  </a:lnTo>
                  <a:lnTo>
                    <a:pt x="781812" y="390144"/>
                  </a:lnTo>
                  <a:lnTo>
                    <a:pt x="778766" y="439092"/>
                  </a:lnTo>
                  <a:lnTo>
                    <a:pt x="769873" y="486223"/>
                  </a:lnTo>
                  <a:lnTo>
                    <a:pt x="755499" y="531172"/>
                  </a:lnTo>
                  <a:lnTo>
                    <a:pt x="736010" y="573574"/>
                  </a:lnTo>
                  <a:lnTo>
                    <a:pt x="711773" y="613062"/>
                  </a:lnTo>
                  <a:lnTo>
                    <a:pt x="683154" y="649273"/>
                  </a:lnTo>
                  <a:lnTo>
                    <a:pt x="650520" y="681841"/>
                  </a:lnTo>
                  <a:lnTo>
                    <a:pt x="614237" y="710400"/>
                  </a:lnTo>
                  <a:lnTo>
                    <a:pt x="574671" y="734586"/>
                  </a:lnTo>
                  <a:lnTo>
                    <a:pt x="532188" y="754032"/>
                  </a:lnTo>
                  <a:lnTo>
                    <a:pt x="487155" y="768375"/>
                  </a:lnTo>
                  <a:lnTo>
                    <a:pt x="439939" y="777249"/>
                  </a:lnTo>
                  <a:lnTo>
                    <a:pt x="390906" y="780288"/>
                  </a:lnTo>
                  <a:lnTo>
                    <a:pt x="341872" y="777249"/>
                  </a:lnTo>
                  <a:lnTo>
                    <a:pt x="294656" y="768375"/>
                  </a:lnTo>
                  <a:lnTo>
                    <a:pt x="249623" y="754032"/>
                  </a:lnTo>
                  <a:lnTo>
                    <a:pt x="207140" y="734586"/>
                  </a:lnTo>
                  <a:lnTo>
                    <a:pt x="167574" y="710400"/>
                  </a:lnTo>
                  <a:lnTo>
                    <a:pt x="131291" y="681841"/>
                  </a:lnTo>
                  <a:lnTo>
                    <a:pt x="98657" y="649273"/>
                  </a:lnTo>
                  <a:lnTo>
                    <a:pt x="70038" y="613062"/>
                  </a:lnTo>
                  <a:lnTo>
                    <a:pt x="45801" y="573574"/>
                  </a:lnTo>
                  <a:lnTo>
                    <a:pt x="26312" y="531172"/>
                  </a:lnTo>
                  <a:lnTo>
                    <a:pt x="11938" y="486223"/>
                  </a:lnTo>
                  <a:lnTo>
                    <a:pt x="3045" y="439092"/>
                  </a:lnTo>
                  <a:lnTo>
                    <a:pt x="0" y="390144"/>
                  </a:lnTo>
                  <a:close/>
                </a:path>
              </a:pathLst>
            </a:custGeom>
            <a:ln w="2590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065122" y="1321385"/>
            <a:ext cx="528955" cy="79438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50" spc="-10" dirty="0">
                <a:solidFill>
                  <a:srgbClr val="FAAF34"/>
                </a:solidFill>
                <a:latin typeface="Wingdings"/>
                <a:cs typeface="Wingdings"/>
              </a:rPr>
              <a:t></a:t>
            </a:r>
            <a:endParaRPr sz="5050">
              <a:latin typeface="Wingdings"/>
              <a:cs typeface="Wingding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3068193" y="1535939"/>
            <a:ext cx="1285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Replic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8193" y="2450720"/>
            <a:ext cx="34143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DataStore Garbage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Collection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68192" y="3365120"/>
            <a:ext cx="2312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75" dirty="0">
                <a:latin typeface="Arial"/>
                <a:cs typeface="Arial"/>
              </a:rPr>
              <a:t>Tar </a:t>
            </a:r>
            <a:r>
              <a:rPr sz="2000" dirty="0">
                <a:latin typeface="Arial"/>
                <a:cs typeface="Arial"/>
              </a:rPr>
              <a:t>PM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Optimization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68193" y="4279773"/>
            <a:ext cx="10687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3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orkflow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65122" y="2172287"/>
            <a:ext cx="528955" cy="271145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spcBef>
                <a:spcPts val="1040"/>
              </a:spcBef>
            </a:pPr>
            <a:r>
              <a:rPr sz="5050" spc="-10" dirty="0">
                <a:solidFill>
                  <a:srgbClr val="FAAF34"/>
                </a:solidFill>
                <a:latin typeface="Wingdings"/>
                <a:cs typeface="Wingdings"/>
              </a:rPr>
              <a:t></a:t>
            </a:r>
            <a:endParaRPr sz="5050">
              <a:latin typeface="Wingdings"/>
              <a:cs typeface="Wingdings"/>
            </a:endParaRPr>
          </a:p>
          <a:p>
            <a:pPr marL="12700">
              <a:spcBef>
                <a:spcPts val="940"/>
              </a:spcBef>
            </a:pPr>
            <a:r>
              <a:rPr sz="5050" spc="-10" dirty="0">
                <a:solidFill>
                  <a:srgbClr val="FAAF34"/>
                </a:solidFill>
                <a:latin typeface="Wingdings"/>
                <a:cs typeface="Wingdings"/>
              </a:rPr>
              <a:t></a:t>
            </a:r>
            <a:endParaRPr sz="5050">
              <a:latin typeface="Wingdings"/>
              <a:cs typeface="Wingdings"/>
            </a:endParaRPr>
          </a:p>
          <a:p>
            <a:pPr marL="12700">
              <a:spcBef>
                <a:spcPts val="1085"/>
              </a:spcBef>
            </a:pPr>
            <a:r>
              <a:rPr sz="5050" spc="-10" dirty="0">
                <a:solidFill>
                  <a:srgbClr val="FAAF34"/>
                </a:solidFill>
                <a:latin typeface="Wingdings"/>
                <a:cs typeface="Wingdings"/>
              </a:rPr>
              <a:t></a:t>
            </a:r>
            <a:endParaRPr sz="505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8616" y="3115819"/>
            <a:ext cx="2456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Optimizing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replication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75755"/>
            <a:ext cx="2743200" cy="126317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dirty="0"/>
              <a:pPr marL="38100">
                <a:spcBef>
                  <a:spcPts val="25"/>
                </a:spcBef>
              </a:pPr>
              <a:t>292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562600" y="6483129"/>
            <a:ext cx="4114800" cy="111569"/>
          </a:xfrm>
          <a:prstGeom prst="rect">
            <a:avLst/>
          </a:prstGeom>
        </p:spPr>
        <p:txBody>
          <a:bodyPr vert="horz" wrap="square" lIns="0" tIns="3810" rIns="0" bIns="0" rtlCol="0" anchor="ctr">
            <a:spAutoFit/>
          </a:bodyPr>
          <a:lstStyle/>
          <a:p>
            <a:pPr marL="12700">
              <a:spcBef>
                <a:spcPts val="30"/>
              </a:spcBef>
            </a:pPr>
            <a:r>
              <a:rPr spc="-5" dirty="0"/>
              <a:t>© 2013 Adobe Systems Incorporated. All </a:t>
            </a:r>
            <a:r>
              <a:rPr spc="-10" dirty="0"/>
              <a:t>Rights </a:t>
            </a:r>
            <a:r>
              <a:rPr spc="-5" dirty="0"/>
              <a:t>Reserved. Adobe</a:t>
            </a:r>
            <a:r>
              <a:rPr spc="18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24913" y="25111"/>
            <a:ext cx="11390172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Replication </a:t>
            </a:r>
            <a:r>
              <a:rPr spc="-20" dirty="0"/>
              <a:t>Tuning </a:t>
            </a:r>
            <a:r>
              <a:rPr spc="-5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88617" y="2894203"/>
            <a:ext cx="1448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FAAF34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279082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Monitoring Replication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293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1341" y="864464"/>
            <a:ext cx="4802505" cy="310578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43840" indent="-231775">
              <a:spcBef>
                <a:spcPts val="1300"/>
              </a:spcBef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Arial"/>
                <a:cs typeface="Arial"/>
              </a:rPr>
              <a:t>Replication can be monitored using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JMX</a:t>
            </a:r>
            <a:endParaRPr sz="2000">
              <a:latin typeface="Arial"/>
              <a:cs typeface="Arial"/>
            </a:endParaRPr>
          </a:p>
          <a:p>
            <a:pPr marL="243840" indent="-231775">
              <a:spcBef>
                <a:spcPts val="1200"/>
              </a:spcBef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Arial"/>
                <a:cs typeface="Arial"/>
              </a:rPr>
              <a:t>Each agent exposes an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object</a:t>
            </a:r>
            <a:endParaRPr sz="2000">
              <a:latin typeface="Arial"/>
              <a:cs typeface="Arial"/>
            </a:endParaRPr>
          </a:p>
          <a:p>
            <a:pPr marL="243840" indent="-231775">
              <a:spcBef>
                <a:spcPts val="1200"/>
              </a:spcBef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Arial"/>
                <a:cs typeface="Arial"/>
              </a:rPr>
              <a:t>The objects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expose:</a:t>
            </a:r>
            <a:endParaRPr sz="2000">
              <a:latin typeface="Arial"/>
              <a:cs typeface="Arial"/>
            </a:endParaRPr>
          </a:p>
          <a:p>
            <a:pPr marL="475615" lvl="1" indent="-232410">
              <a:spcBef>
                <a:spcPts val="1210"/>
              </a:spcBef>
              <a:buChar char="-"/>
              <a:tabLst>
                <a:tab pos="475615" algn="l"/>
                <a:tab pos="476250" algn="l"/>
              </a:tabLst>
            </a:pPr>
            <a:r>
              <a:rPr dirty="0">
                <a:latin typeface="Arial"/>
                <a:cs typeface="Arial"/>
              </a:rPr>
              <a:t>If the </a:t>
            </a:r>
            <a:r>
              <a:rPr spc="-5" dirty="0">
                <a:latin typeface="Arial"/>
                <a:cs typeface="Arial"/>
              </a:rPr>
              <a:t>agent is </a:t>
            </a:r>
            <a:r>
              <a:rPr spc="-5" dirty="0">
                <a:solidFill>
                  <a:srgbClr val="008000"/>
                </a:solidFill>
                <a:latin typeface="Arial"/>
                <a:cs typeface="Arial"/>
              </a:rPr>
              <a:t>enabled</a:t>
            </a:r>
            <a:endParaRPr>
              <a:latin typeface="Arial"/>
              <a:cs typeface="Arial"/>
            </a:endParaRPr>
          </a:p>
          <a:p>
            <a:pPr marL="475615" lvl="1" indent="-232410">
              <a:spcBef>
                <a:spcPts val="1200"/>
              </a:spcBef>
              <a:buChar char="-"/>
              <a:tabLst>
                <a:tab pos="475615" algn="l"/>
                <a:tab pos="476250" algn="l"/>
              </a:tabLst>
            </a:pPr>
            <a:r>
              <a:rPr dirty="0">
                <a:latin typeface="Arial"/>
                <a:cs typeface="Arial"/>
              </a:rPr>
              <a:t>If the </a:t>
            </a:r>
            <a:r>
              <a:rPr spc="-5" dirty="0">
                <a:latin typeface="Arial"/>
                <a:cs typeface="Arial"/>
              </a:rPr>
              <a:t>queue is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blocked</a:t>
            </a:r>
            <a:r>
              <a:rPr spc="-5" dirty="0">
                <a:latin typeface="Arial"/>
                <a:cs typeface="Arial"/>
              </a:rPr>
              <a:t>, </a:t>
            </a:r>
            <a:r>
              <a:rPr spc="-5" dirty="0">
                <a:solidFill>
                  <a:srgbClr val="FF6600"/>
                </a:solidFill>
                <a:latin typeface="Arial"/>
                <a:cs typeface="Arial"/>
              </a:rPr>
              <a:t>paused </a:t>
            </a:r>
            <a:r>
              <a:rPr spc="-5" dirty="0">
                <a:latin typeface="Arial"/>
                <a:cs typeface="Arial"/>
              </a:rPr>
              <a:t>or</a:t>
            </a:r>
            <a:r>
              <a:rPr spc="10" dirty="0"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46E78"/>
                </a:solidFill>
                <a:latin typeface="Arial"/>
                <a:cs typeface="Arial"/>
              </a:rPr>
              <a:t>invalid</a:t>
            </a:r>
            <a:endParaRPr>
              <a:latin typeface="Arial"/>
              <a:cs typeface="Arial"/>
            </a:endParaRPr>
          </a:p>
          <a:p>
            <a:pPr marL="475615" lvl="1" indent="-232410">
              <a:spcBef>
                <a:spcPts val="1200"/>
              </a:spcBef>
              <a:buChar char="-"/>
              <a:tabLst>
                <a:tab pos="475615" algn="l"/>
                <a:tab pos="476250" algn="l"/>
              </a:tabLst>
            </a:pP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number </a:t>
            </a:r>
            <a:r>
              <a:rPr dirty="0">
                <a:latin typeface="Arial"/>
                <a:cs typeface="Arial"/>
              </a:rPr>
              <a:t>of </a:t>
            </a:r>
            <a:r>
              <a:rPr spc="-5" dirty="0">
                <a:latin typeface="Arial"/>
                <a:cs typeface="Arial"/>
              </a:rPr>
              <a:t>entries in </a:t>
            </a:r>
            <a:r>
              <a:rPr dirty="0">
                <a:latin typeface="Arial"/>
                <a:cs typeface="Arial"/>
              </a:rPr>
              <a:t>the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queue</a:t>
            </a:r>
            <a:endParaRPr>
              <a:latin typeface="Arial"/>
              <a:cs typeface="Arial"/>
            </a:endParaRPr>
          </a:p>
          <a:p>
            <a:pPr marL="475615" lvl="1" indent="-232410">
              <a:spcBef>
                <a:spcPts val="1200"/>
              </a:spcBef>
              <a:buChar char="-"/>
              <a:tabLst>
                <a:tab pos="475615" algn="l"/>
                <a:tab pos="476250" algn="l"/>
              </a:tabLst>
            </a:pPr>
            <a:r>
              <a:rPr spc="-15" dirty="0">
                <a:latin typeface="Arial"/>
                <a:cs typeface="Arial"/>
              </a:rPr>
              <a:t>Timing </a:t>
            </a:r>
            <a:r>
              <a:rPr spc="-5" dirty="0">
                <a:latin typeface="Arial"/>
                <a:cs typeface="Arial"/>
              </a:rPr>
              <a:t>information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327406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Configure a</a:t>
            </a:r>
            <a:r>
              <a:rPr sz="2200" spc="25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replication.log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1573" y="845563"/>
            <a:ext cx="5830570" cy="4763484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spcBef>
                <a:spcPts val="1445"/>
              </a:spcBef>
            </a:pPr>
            <a:r>
              <a:rPr sz="2000" dirty="0">
                <a:solidFill>
                  <a:srgbClr val="00A3E3"/>
                </a:solidFill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  <a:p>
            <a:pPr marL="475615" indent="-232410">
              <a:spcBef>
                <a:spcPts val="1210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Keeps </a:t>
            </a:r>
            <a:r>
              <a:rPr spc="-15" dirty="0">
                <a:latin typeface="Arial"/>
                <a:cs typeface="Arial"/>
              </a:rPr>
              <a:t>error.log </a:t>
            </a:r>
            <a:r>
              <a:rPr dirty="0">
                <a:latin typeface="Arial"/>
                <a:cs typeface="Arial"/>
              </a:rPr>
              <a:t>from </a:t>
            </a:r>
            <a:r>
              <a:rPr spc="-5" dirty="0">
                <a:latin typeface="Arial"/>
                <a:cs typeface="Arial"/>
              </a:rPr>
              <a:t>getting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bloated</a:t>
            </a:r>
            <a:endParaRPr>
              <a:latin typeface="Arial"/>
              <a:cs typeface="Arial"/>
            </a:endParaRPr>
          </a:p>
          <a:p>
            <a:pPr marL="475615" indent="-232410">
              <a:spcBef>
                <a:spcPts val="1200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Isolates replication errors </a:t>
            </a:r>
            <a:r>
              <a:rPr spc="-10" dirty="0">
                <a:latin typeface="Arial"/>
                <a:cs typeface="Arial"/>
              </a:rPr>
              <a:t>and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warnings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>
              <a:spcBef>
                <a:spcPts val="20"/>
              </a:spcBef>
              <a:buFont typeface="Arial"/>
              <a:buChar char="•"/>
            </a:pPr>
            <a:endParaRPr sz="2150">
              <a:latin typeface="Arial"/>
              <a:cs typeface="Arial"/>
            </a:endParaRPr>
          </a:p>
          <a:p>
            <a:pPr marL="12700"/>
            <a:r>
              <a:rPr sz="2000" dirty="0">
                <a:solidFill>
                  <a:srgbClr val="00A3E3"/>
                </a:solidFill>
                <a:latin typeface="Arial"/>
                <a:cs typeface="Arial"/>
              </a:rPr>
              <a:t>How?</a:t>
            </a:r>
            <a:endParaRPr sz="2000">
              <a:latin typeface="Arial"/>
              <a:cs typeface="Arial"/>
            </a:endParaRPr>
          </a:p>
          <a:p>
            <a:pPr marL="475615" indent="-232410">
              <a:spcBef>
                <a:spcPts val="1210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Add </a:t>
            </a:r>
            <a:r>
              <a:rPr spc="-10" dirty="0">
                <a:latin typeface="Arial"/>
                <a:cs typeface="Arial"/>
              </a:rPr>
              <a:t>an </a:t>
            </a:r>
            <a:r>
              <a:rPr spc="-5" dirty="0">
                <a:latin typeface="Arial"/>
                <a:cs typeface="Arial"/>
              </a:rPr>
              <a:t>Apache Sling Logging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Logger:</a:t>
            </a:r>
            <a:endParaRPr>
              <a:latin typeface="Arial"/>
              <a:cs typeface="Arial"/>
            </a:endParaRPr>
          </a:p>
          <a:p>
            <a:pPr marL="645160" lvl="1" indent="-169545">
              <a:spcBef>
                <a:spcPts val="121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Log File: logs/replication.log</a:t>
            </a:r>
            <a:endParaRPr sz="1600">
              <a:latin typeface="Arial"/>
              <a:cs typeface="Arial"/>
            </a:endParaRPr>
          </a:p>
          <a:p>
            <a:pPr marL="645160" lvl="1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Log Level: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Info</a:t>
            </a:r>
            <a:endParaRPr sz="1600">
              <a:latin typeface="Arial"/>
              <a:cs typeface="Arial"/>
            </a:endParaRPr>
          </a:p>
          <a:p>
            <a:pPr marL="645160" lvl="1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Logger: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com.day.cq.replication</a:t>
            </a:r>
            <a:endParaRPr sz="1600">
              <a:latin typeface="Arial"/>
              <a:cs typeface="Arial"/>
            </a:endParaRPr>
          </a:p>
          <a:p>
            <a:pPr marL="475615" indent="-232410">
              <a:spcBef>
                <a:spcPts val="1190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Add </a:t>
            </a:r>
            <a:r>
              <a:rPr spc="-10" dirty="0">
                <a:latin typeface="Arial"/>
                <a:cs typeface="Arial"/>
              </a:rPr>
              <a:t>an </a:t>
            </a:r>
            <a:r>
              <a:rPr spc="-5" dirty="0">
                <a:latin typeface="Arial"/>
                <a:cs typeface="Arial"/>
              </a:rPr>
              <a:t>Apache Sling Logging </a:t>
            </a:r>
            <a:r>
              <a:rPr spc="-10" dirty="0">
                <a:latin typeface="Arial"/>
                <a:cs typeface="Arial"/>
              </a:rPr>
              <a:t>Writer </a:t>
            </a:r>
            <a:r>
              <a:rPr dirty="0">
                <a:latin typeface="Arial"/>
                <a:cs typeface="Arial"/>
              </a:rPr>
              <a:t>(for </a:t>
            </a:r>
            <a:r>
              <a:rPr spc="-5" dirty="0">
                <a:latin typeface="Arial"/>
                <a:cs typeface="Arial"/>
              </a:rPr>
              <a:t>log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rotation)</a:t>
            </a:r>
            <a:endParaRPr>
              <a:latin typeface="Arial"/>
              <a:cs typeface="Arial"/>
            </a:endParaRPr>
          </a:p>
          <a:p>
            <a:pPr marL="645160" lvl="1" indent="-169545">
              <a:spcBef>
                <a:spcPts val="1215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Log File: logs/replication.log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1945" y="2726435"/>
            <a:ext cx="3496055" cy="32948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294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77000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380999"/>
                  </a:moveTo>
                  <a:lnTo>
                    <a:pt x="9144000" y="3809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80999"/>
                  </a:lnTo>
                  <a:close/>
                </a:path>
              </a:pathLst>
            </a:custGeom>
            <a:solidFill>
              <a:srgbClr val="374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88908" y="6723888"/>
              <a:ext cx="184785" cy="60960"/>
            </a:xfrm>
            <a:custGeom>
              <a:avLst/>
              <a:gdLst/>
              <a:ahLst/>
              <a:cxnLst/>
              <a:rect l="l" t="t" r="r" b="b"/>
              <a:pathLst>
                <a:path w="184784" h="60959">
                  <a:moveTo>
                    <a:pt x="36576" y="60960"/>
                  </a:moveTo>
                  <a:lnTo>
                    <a:pt x="33820" y="46647"/>
                  </a:lnTo>
                  <a:lnTo>
                    <a:pt x="32232" y="38404"/>
                  </a:lnTo>
                  <a:lnTo>
                    <a:pt x="27139" y="11912"/>
                  </a:lnTo>
                  <a:lnTo>
                    <a:pt x="25146" y="1524"/>
                  </a:lnTo>
                  <a:lnTo>
                    <a:pt x="22733" y="1524"/>
                  </a:lnTo>
                  <a:lnTo>
                    <a:pt x="22733" y="38404"/>
                  </a:lnTo>
                  <a:lnTo>
                    <a:pt x="14097" y="38404"/>
                  </a:lnTo>
                  <a:lnTo>
                    <a:pt x="16510" y="25514"/>
                  </a:lnTo>
                  <a:lnTo>
                    <a:pt x="18669" y="11912"/>
                  </a:lnTo>
                  <a:lnTo>
                    <a:pt x="20701" y="25514"/>
                  </a:lnTo>
                  <a:lnTo>
                    <a:pt x="22733" y="38404"/>
                  </a:lnTo>
                  <a:lnTo>
                    <a:pt x="22733" y="1524"/>
                  </a:lnTo>
                  <a:lnTo>
                    <a:pt x="12827" y="1524"/>
                  </a:lnTo>
                  <a:lnTo>
                    <a:pt x="0" y="60960"/>
                  </a:lnTo>
                  <a:lnTo>
                    <a:pt x="10414" y="60960"/>
                  </a:lnTo>
                  <a:lnTo>
                    <a:pt x="13081" y="46647"/>
                  </a:lnTo>
                  <a:lnTo>
                    <a:pt x="23749" y="46647"/>
                  </a:lnTo>
                  <a:lnTo>
                    <a:pt x="26543" y="60960"/>
                  </a:lnTo>
                  <a:lnTo>
                    <a:pt x="36576" y="60960"/>
                  </a:lnTo>
                  <a:close/>
                </a:path>
                <a:path w="184784" h="60959">
                  <a:moveTo>
                    <a:pt x="71628" y="60261"/>
                  </a:moveTo>
                  <a:lnTo>
                    <a:pt x="71462" y="55321"/>
                  </a:lnTo>
                  <a:lnTo>
                    <a:pt x="71374" y="52501"/>
                  </a:lnTo>
                  <a:lnTo>
                    <a:pt x="71259" y="48983"/>
                  </a:lnTo>
                  <a:lnTo>
                    <a:pt x="71247" y="26085"/>
                  </a:lnTo>
                  <a:lnTo>
                    <a:pt x="71247" y="21501"/>
                  </a:lnTo>
                  <a:lnTo>
                    <a:pt x="71247" y="0"/>
                  </a:lnTo>
                  <a:lnTo>
                    <a:pt x="60706" y="0"/>
                  </a:lnTo>
                  <a:lnTo>
                    <a:pt x="60706" y="21501"/>
                  </a:lnTo>
                  <a:lnTo>
                    <a:pt x="60706" y="31724"/>
                  </a:lnTo>
                  <a:lnTo>
                    <a:pt x="55753" y="52501"/>
                  </a:lnTo>
                  <a:lnTo>
                    <a:pt x="54737" y="52158"/>
                  </a:lnTo>
                  <a:lnTo>
                    <a:pt x="50927" y="44754"/>
                  </a:lnTo>
                  <a:lnTo>
                    <a:pt x="50546" y="42291"/>
                  </a:lnTo>
                  <a:lnTo>
                    <a:pt x="50165" y="39471"/>
                  </a:lnTo>
                  <a:lnTo>
                    <a:pt x="50546" y="34188"/>
                  </a:lnTo>
                  <a:lnTo>
                    <a:pt x="50927" y="32067"/>
                  </a:lnTo>
                  <a:lnTo>
                    <a:pt x="56134" y="26085"/>
                  </a:lnTo>
                  <a:lnTo>
                    <a:pt x="56896" y="26085"/>
                  </a:lnTo>
                  <a:lnTo>
                    <a:pt x="57912" y="26428"/>
                  </a:lnTo>
                  <a:lnTo>
                    <a:pt x="58928" y="27838"/>
                  </a:lnTo>
                  <a:lnTo>
                    <a:pt x="60071" y="29603"/>
                  </a:lnTo>
                  <a:lnTo>
                    <a:pt x="60706" y="31724"/>
                  </a:lnTo>
                  <a:lnTo>
                    <a:pt x="60706" y="21501"/>
                  </a:lnTo>
                  <a:lnTo>
                    <a:pt x="60325" y="21501"/>
                  </a:lnTo>
                  <a:lnTo>
                    <a:pt x="59309" y="19735"/>
                  </a:lnTo>
                  <a:lnTo>
                    <a:pt x="57912" y="18326"/>
                  </a:lnTo>
                  <a:lnTo>
                    <a:pt x="55753" y="17627"/>
                  </a:lnTo>
                  <a:lnTo>
                    <a:pt x="53340" y="17272"/>
                  </a:lnTo>
                  <a:lnTo>
                    <a:pt x="50546" y="17627"/>
                  </a:lnTo>
                  <a:lnTo>
                    <a:pt x="39624" y="39116"/>
                  </a:lnTo>
                  <a:lnTo>
                    <a:pt x="40005" y="43700"/>
                  </a:lnTo>
                  <a:lnTo>
                    <a:pt x="51181" y="60960"/>
                  </a:lnTo>
                  <a:lnTo>
                    <a:pt x="54356" y="60960"/>
                  </a:lnTo>
                  <a:lnTo>
                    <a:pt x="55753" y="60617"/>
                  </a:lnTo>
                  <a:lnTo>
                    <a:pt x="58293" y="59550"/>
                  </a:lnTo>
                  <a:lnTo>
                    <a:pt x="60325" y="57797"/>
                  </a:lnTo>
                  <a:lnTo>
                    <a:pt x="61722" y="55321"/>
                  </a:lnTo>
                  <a:lnTo>
                    <a:pt x="62484" y="60261"/>
                  </a:lnTo>
                  <a:lnTo>
                    <a:pt x="71628" y="60261"/>
                  </a:lnTo>
                  <a:close/>
                </a:path>
                <a:path w="184784" h="60959">
                  <a:moveTo>
                    <a:pt x="108204" y="39624"/>
                  </a:moveTo>
                  <a:lnTo>
                    <a:pt x="105384" y="26212"/>
                  </a:lnTo>
                  <a:lnTo>
                    <a:pt x="104013" y="23799"/>
                  </a:lnTo>
                  <a:lnTo>
                    <a:pt x="101473" y="21386"/>
                  </a:lnTo>
                  <a:lnTo>
                    <a:pt x="99060" y="19672"/>
                  </a:lnTo>
                  <a:lnTo>
                    <a:pt x="97193" y="19062"/>
                  </a:lnTo>
                  <a:lnTo>
                    <a:pt x="97193" y="44792"/>
                  </a:lnTo>
                  <a:lnTo>
                    <a:pt x="96266" y="48577"/>
                  </a:lnTo>
                  <a:lnTo>
                    <a:pt x="95885" y="50647"/>
                  </a:lnTo>
                  <a:lnTo>
                    <a:pt x="94869" y="52019"/>
                  </a:lnTo>
                  <a:lnTo>
                    <a:pt x="93726" y="52705"/>
                  </a:lnTo>
                  <a:lnTo>
                    <a:pt x="92329" y="53047"/>
                  </a:lnTo>
                  <a:lnTo>
                    <a:pt x="90678" y="52705"/>
                  </a:lnTo>
                  <a:lnTo>
                    <a:pt x="89535" y="52019"/>
                  </a:lnTo>
                  <a:lnTo>
                    <a:pt x="88519" y="50647"/>
                  </a:lnTo>
                  <a:lnTo>
                    <a:pt x="87757" y="48920"/>
                  </a:lnTo>
                  <a:lnTo>
                    <a:pt x="87503" y="46850"/>
                  </a:lnTo>
                  <a:lnTo>
                    <a:pt x="87122" y="44792"/>
                  </a:lnTo>
                  <a:lnTo>
                    <a:pt x="86741" y="39624"/>
                  </a:lnTo>
                  <a:lnTo>
                    <a:pt x="87122" y="35153"/>
                  </a:lnTo>
                  <a:lnTo>
                    <a:pt x="87503" y="32740"/>
                  </a:lnTo>
                  <a:lnTo>
                    <a:pt x="87757" y="30683"/>
                  </a:lnTo>
                  <a:lnTo>
                    <a:pt x="88519" y="28956"/>
                  </a:lnTo>
                  <a:lnTo>
                    <a:pt x="89535" y="27241"/>
                  </a:lnTo>
                  <a:lnTo>
                    <a:pt x="90678" y="26555"/>
                  </a:lnTo>
                  <a:lnTo>
                    <a:pt x="92075" y="26212"/>
                  </a:lnTo>
                  <a:lnTo>
                    <a:pt x="93726" y="26555"/>
                  </a:lnTo>
                  <a:lnTo>
                    <a:pt x="94869" y="27241"/>
                  </a:lnTo>
                  <a:lnTo>
                    <a:pt x="95504" y="28956"/>
                  </a:lnTo>
                  <a:lnTo>
                    <a:pt x="96266" y="30683"/>
                  </a:lnTo>
                  <a:lnTo>
                    <a:pt x="96901" y="32740"/>
                  </a:lnTo>
                  <a:lnTo>
                    <a:pt x="97167" y="34467"/>
                  </a:lnTo>
                  <a:lnTo>
                    <a:pt x="97193" y="44792"/>
                  </a:lnTo>
                  <a:lnTo>
                    <a:pt x="97193" y="19062"/>
                  </a:lnTo>
                  <a:lnTo>
                    <a:pt x="95885" y="18630"/>
                  </a:lnTo>
                  <a:lnTo>
                    <a:pt x="92329" y="18288"/>
                  </a:lnTo>
                  <a:lnTo>
                    <a:pt x="89154" y="18630"/>
                  </a:lnTo>
                  <a:lnTo>
                    <a:pt x="76200" y="39624"/>
                  </a:lnTo>
                  <a:lnTo>
                    <a:pt x="76581" y="44450"/>
                  </a:lnTo>
                  <a:lnTo>
                    <a:pt x="92075" y="60960"/>
                  </a:lnTo>
                  <a:lnTo>
                    <a:pt x="94869" y="60960"/>
                  </a:lnTo>
                  <a:lnTo>
                    <a:pt x="104648" y="53733"/>
                  </a:lnTo>
                  <a:lnTo>
                    <a:pt x="105105" y="53047"/>
                  </a:lnTo>
                  <a:lnTo>
                    <a:pt x="105791" y="52019"/>
                  </a:lnTo>
                  <a:lnTo>
                    <a:pt x="106426" y="49949"/>
                  </a:lnTo>
                  <a:lnTo>
                    <a:pt x="107188" y="47891"/>
                  </a:lnTo>
                  <a:lnTo>
                    <a:pt x="107442" y="45478"/>
                  </a:lnTo>
                  <a:lnTo>
                    <a:pt x="107823" y="42722"/>
                  </a:lnTo>
                  <a:lnTo>
                    <a:pt x="108204" y="39624"/>
                  </a:lnTo>
                  <a:close/>
                </a:path>
                <a:path w="184784" h="60959">
                  <a:moveTo>
                    <a:pt x="146304" y="38061"/>
                  </a:moveTo>
                  <a:lnTo>
                    <a:pt x="145923" y="33832"/>
                  </a:lnTo>
                  <a:lnTo>
                    <a:pt x="144653" y="26085"/>
                  </a:lnTo>
                  <a:lnTo>
                    <a:pt x="143256" y="23266"/>
                  </a:lnTo>
                  <a:lnTo>
                    <a:pt x="142544" y="22199"/>
                  </a:lnTo>
                  <a:lnTo>
                    <a:pt x="141605" y="20789"/>
                  </a:lnTo>
                  <a:lnTo>
                    <a:pt x="139573" y="18681"/>
                  </a:lnTo>
                  <a:lnTo>
                    <a:pt x="137287" y="17627"/>
                  </a:lnTo>
                  <a:lnTo>
                    <a:pt x="136271" y="17272"/>
                  </a:lnTo>
                  <a:lnTo>
                    <a:pt x="135890" y="17272"/>
                  </a:lnTo>
                  <a:lnTo>
                    <a:pt x="135890" y="44399"/>
                  </a:lnTo>
                  <a:lnTo>
                    <a:pt x="135255" y="46875"/>
                  </a:lnTo>
                  <a:lnTo>
                    <a:pt x="130556" y="52501"/>
                  </a:lnTo>
                  <a:lnTo>
                    <a:pt x="129540" y="52158"/>
                  </a:lnTo>
                  <a:lnTo>
                    <a:pt x="128524" y="51447"/>
                  </a:lnTo>
                  <a:lnTo>
                    <a:pt x="127254" y="50038"/>
                  </a:lnTo>
                  <a:lnTo>
                    <a:pt x="126492" y="47929"/>
                  </a:lnTo>
                  <a:lnTo>
                    <a:pt x="126238" y="46875"/>
                  </a:lnTo>
                  <a:lnTo>
                    <a:pt x="126238" y="33477"/>
                  </a:lnTo>
                  <a:lnTo>
                    <a:pt x="130556" y="26085"/>
                  </a:lnTo>
                  <a:lnTo>
                    <a:pt x="131953" y="26428"/>
                  </a:lnTo>
                  <a:lnTo>
                    <a:pt x="132969" y="27139"/>
                  </a:lnTo>
                  <a:lnTo>
                    <a:pt x="133858" y="28194"/>
                  </a:lnTo>
                  <a:lnTo>
                    <a:pt x="134874" y="29603"/>
                  </a:lnTo>
                  <a:lnTo>
                    <a:pt x="135255" y="31369"/>
                  </a:lnTo>
                  <a:lnTo>
                    <a:pt x="135788" y="33477"/>
                  </a:lnTo>
                  <a:lnTo>
                    <a:pt x="135890" y="44399"/>
                  </a:lnTo>
                  <a:lnTo>
                    <a:pt x="135890" y="17272"/>
                  </a:lnTo>
                  <a:lnTo>
                    <a:pt x="134620" y="17272"/>
                  </a:lnTo>
                  <a:lnTo>
                    <a:pt x="131953" y="17627"/>
                  </a:lnTo>
                  <a:lnTo>
                    <a:pt x="129921" y="18326"/>
                  </a:lnTo>
                  <a:lnTo>
                    <a:pt x="127889" y="20091"/>
                  </a:lnTo>
                  <a:lnTo>
                    <a:pt x="126238" y="22199"/>
                  </a:lnTo>
                  <a:lnTo>
                    <a:pt x="126238" y="0"/>
                  </a:lnTo>
                  <a:lnTo>
                    <a:pt x="116205" y="0"/>
                  </a:lnTo>
                  <a:lnTo>
                    <a:pt x="116103" y="51447"/>
                  </a:lnTo>
                  <a:lnTo>
                    <a:pt x="115824" y="60261"/>
                  </a:lnTo>
                  <a:lnTo>
                    <a:pt x="124206" y="60261"/>
                  </a:lnTo>
                  <a:lnTo>
                    <a:pt x="124841" y="55321"/>
                  </a:lnTo>
                  <a:lnTo>
                    <a:pt x="125222" y="55321"/>
                  </a:lnTo>
                  <a:lnTo>
                    <a:pt x="126873" y="57797"/>
                  </a:lnTo>
                  <a:lnTo>
                    <a:pt x="128524" y="59905"/>
                  </a:lnTo>
                  <a:lnTo>
                    <a:pt x="130556" y="60617"/>
                  </a:lnTo>
                  <a:lnTo>
                    <a:pt x="133223" y="60960"/>
                  </a:lnTo>
                  <a:lnTo>
                    <a:pt x="135890" y="60617"/>
                  </a:lnTo>
                  <a:lnTo>
                    <a:pt x="138303" y="59550"/>
                  </a:lnTo>
                  <a:lnTo>
                    <a:pt x="140589" y="57797"/>
                  </a:lnTo>
                  <a:lnTo>
                    <a:pt x="142240" y="55321"/>
                  </a:lnTo>
                  <a:lnTo>
                    <a:pt x="143662" y="52501"/>
                  </a:lnTo>
                  <a:lnTo>
                    <a:pt x="144018" y="51803"/>
                  </a:lnTo>
                  <a:lnTo>
                    <a:pt x="145288" y="47929"/>
                  </a:lnTo>
                  <a:lnTo>
                    <a:pt x="145923" y="43345"/>
                  </a:lnTo>
                  <a:lnTo>
                    <a:pt x="146304" y="38061"/>
                  </a:lnTo>
                  <a:close/>
                </a:path>
                <a:path w="184784" h="60959">
                  <a:moveTo>
                    <a:pt x="184404" y="37757"/>
                  </a:moveTo>
                  <a:lnTo>
                    <a:pt x="184251" y="36042"/>
                  </a:lnTo>
                  <a:lnTo>
                    <a:pt x="184023" y="33312"/>
                  </a:lnTo>
                  <a:lnTo>
                    <a:pt x="183388" y="29552"/>
                  </a:lnTo>
                  <a:lnTo>
                    <a:pt x="182372" y="26492"/>
                  </a:lnTo>
                  <a:lnTo>
                    <a:pt x="182143" y="26149"/>
                  </a:lnTo>
                  <a:lnTo>
                    <a:pt x="180594" y="23749"/>
                  </a:lnTo>
                  <a:lnTo>
                    <a:pt x="178562" y="21361"/>
                  </a:lnTo>
                  <a:lnTo>
                    <a:pt x="176403" y="19659"/>
                  </a:lnTo>
                  <a:lnTo>
                    <a:pt x="174752" y="19113"/>
                  </a:lnTo>
                  <a:lnTo>
                    <a:pt x="174752" y="36042"/>
                  </a:lnTo>
                  <a:lnTo>
                    <a:pt x="163957" y="36042"/>
                  </a:lnTo>
                  <a:lnTo>
                    <a:pt x="164719" y="32626"/>
                  </a:lnTo>
                  <a:lnTo>
                    <a:pt x="165354" y="29222"/>
                  </a:lnTo>
                  <a:lnTo>
                    <a:pt x="167132" y="26822"/>
                  </a:lnTo>
                  <a:lnTo>
                    <a:pt x="168529" y="26149"/>
                  </a:lnTo>
                  <a:lnTo>
                    <a:pt x="170942" y="26149"/>
                  </a:lnTo>
                  <a:lnTo>
                    <a:pt x="174752" y="36042"/>
                  </a:lnTo>
                  <a:lnTo>
                    <a:pt x="174752" y="19113"/>
                  </a:lnTo>
                  <a:lnTo>
                    <a:pt x="173355" y="18630"/>
                  </a:lnTo>
                  <a:lnTo>
                    <a:pt x="170180" y="18288"/>
                  </a:lnTo>
                  <a:lnTo>
                    <a:pt x="167132" y="18973"/>
                  </a:lnTo>
                  <a:lnTo>
                    <a:pt x="153924" y="40487"/>
                  </a:lnTo>
                  <a:lnTo>
                    <a:pt x="154305" y="44919"/>
                  </a:lnTo>
                  <a:lnTo>
                    <a:pt x="171196" y="60960"/>
                  </a:lnTo>
                  <a:lnTo>
                    <a:pt x="177419" y="60286"/>
                  </a:lnTo>
                  <a:lnTo>
                    <a:pt x="180213" y="59601"/>
                  </a:lnTo>
                  <a:lnTo>
                    <a:pt x="182372" y="58915"/>
                  </a:lnTo>
                  <a:lnTo>
                    <a:pt x="181279" y="53111"/>
                  </a:lnTo>
                  <a:lnTo>
                    <a:pt x="180975" y="51409"/>
                  </a:lnTo>
                  <a:lnTo>
                    <a:pt x="177419" y="52425"/>
                  </a:lnTo>
                  <a:lnTo>
                    <a:pt x="173355" y="53111"/>
                  </a:lnTo>
                  <a:lnTo>
                    <a:pt x="171196" y="52768"/>
                  </a:lnTo>
                  <a:lnTo>
                    <a:pt x="163957" y="43218"/>
                  </a:lnTo>
                  <a:lnTo>
                    <a:pt x="184023" y="43218"/>
                  </a:lnTo>
                  <a:lnTo>
                    <a:pt x="184099" y="40487"/>
                  </a:lnTo>
                  <a:lnTo>
                    <a:pt x="184404" y="37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5859" y="6528816"/>
              <a:ext cx="204216" cy="1661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4968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62200" y="634434"/>
            <a:ext cx="10515600" cy="786947"/>
          </a:xfrm>
          <a:prstGeom prst="rect">
            <a:avLst/>
          </a:prstGeom>
        </p:spPr>
        <p:txBody>
          <a:bodyPr vert="horz" wrap="square" lIns="0" tIns="53975" rIns="0" bIns="0" rtlCol="0" anchor="ctr">
            <a:spAutoFit/>
          </a:bodyPr>
          <a:lstStyle/>
          <a:p>
            <a:pPr marL="3462020" marR="5080">
              <a:lnSpc>
                <a:spcPts val="2590"/>
              </a:lnSpc>
              <a:spcBef>
                <a:spcPts val="425"/>
              </a:spcBef>
            </a:pPr>
            <a:r>
              <a:rPr spc="-5" dirty="0"/>
              <a:t>Replication </a:t>
            </a:r>
            <a:r>
              <a:rPr dirty="0"/>
              <a:t>monitoring </a:t>
            </a:r>
            <a:r>
              <a:rPr spc="-5" dirty="0"/>
              <a:t>via  JMX And Log</a:t>
            </a:r>
            <a:r>
              <a:rPr spc="-110" dirty="0"/>
              <a:t> </a:t>
            </a:r>
            <a:r>
              <a:rPr spc="-5" dirty="0"/>
              <a:t>Configuration</a:t>
            </a:r>
          </a:p>
        </p:txBody>
      </p:sp>
      <p:sp>
        <p:nvSpPr>
          <p:cNvPr id="8" name="object 8"/>
          <p:cNvSpPr/>
          <p:nvPr/>
        </p:nvSpPr>
        <p:spPr>
          <a:xfrm>
            <a:off x="1524000" y="2409444"/>
            <a:ext cx="3982720" cy="1019810"/>
          </a:xfrm>
          <a:custGeom>
            <a:avLst/>
            <a:gdLst/>
            <a:ahLst/>
            <a:cxnLst/>
            <a:rect l="l" t="t" r="r" b="b"/>
            <a:pathLst>
              <a:path w="3982720" h="1019810">
                <a:moveTo>
                  <a:pt x="3472434" y="0"/>
                </a:moveTo>
                <a:lnTo>
                  <a:pt x="0" y="0"/>
                </a:lnTo>
                <a:lnTo>
                  <a:pt x="0" y="1019555"/>
                </a:lnTo>
                <a:lnTo>
                  <a:pt x="3472434" y="1019555"/>
                </a:lnTo>
                <a:lnTo>
                  <a:pt x="3982212" y="509777"/>
                </a:lnTo>
                <a:lnTo>
                  <a:pt x="3472434" y="0"/>
                </a:lnTo>
                <a:close/>
              </a:path>
            </a:pathLst>
          </a:custGeom>
          <a:solidFill>
            <a:srgbClr val="00A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39189" y="2612264"/>
            <a:ext cx="35566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3200" spc="-2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4000" y="2409444"/>
            <a:ext cx="9144000" cy="1019810"/>
          </a:xfrm>
          <a:custGeom>
            <a:avLst/>
            <a:gdLst/>
            <a:ahLst/>
            <a:cxnLst/>
            <a:rect l="l" t="t" r="r" b="b"/>
            <a:pathLst>
              <a:path w="9144000" h="1019810">
                <a:moveTo>
                  <a:pt x="0" y="1019555"/>
                </a:moveTo>
                <a:lnTo>
                  <a:pt x="9144000" y="1019555"/>
                </a:lnTo>
                <a:lnTo>
                  <a:pt x="9144000" y="0"/>
                </a:lnTo>
                <a:lnTo>
                  <a:pt x="0" y="0"/>
                </a:lnTo>
                <a:lnTo>
                  <a:pt x="0" y="1019555"/>
                </a:lnTo>
                <a:close/>
              </a:path>
            </a:pathLst>
          </a:custGeom>
          <a:ln w="6095">
            <a:solidFill>
              <a:srgbClr val="00A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295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036319"/>
            <a:ext cx="9144000" cy="5821680"/>
            <a:chOff x="0" y="1036319"/>
            <a:chExt cx="9144000" cy="5821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291" y="1036319"/>
              <a:ext cx="4009644" cy="23911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1" y="2863596"/>
              <a:ext cx="1021080" cy="10210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3037331"/>
              <a:ext cx="1021080" cy="10210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7232" y="1297685"/>
              <a:ext cx="1843151" cy="15688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37232" y="1297685"/>
              <a:ext cx="1843405" cy="1569085"/>
            </a:xfrm>
            <a:custGeom>
              <a:avLst/>
              <a:gdLst/>
              <a:ahLst/>
              <a:cxnLst/>
              <a:rect l="l" t="t" r="r" b="b"/>
              <a:pathLst>
                <a:path w="1843404" h="1569085">
                  <a:moveTo>
                    <a:pt x="0" y="1047114"/>
                  </a:moveTo>
                  <a:lnTo>
                    <a:pt x="900811" y="326263"/>
                  </a:lnTo>
                  <a:lnTo>
                    <a:pt x="692150" y="65404"/>
                  </a:lnTo>
                  <a:lnTo>
                    <a:pt x="1843151" y="0"/>
                  </a:lnTo>
                  <a:lnTo>
                    <a:pt x="1527047" y="1108710"/>
                  </a:lnTo>
                  <a:lnTo>
                    <a:pt x="1318260" y="847978"/>
                  </a:lnTo>
                  <a:lnTo>
                    <a:pt x="417449" y="1568830"/>
                  </a:lnTo>
                  <a:lnTo>
                    <a:pt x="0" y="1047114"/>
                  </a:lnTo>
                </a:path>
              </a:pathLst>
            </a:custGeom>
            <a:ln w="9999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2732" y="1179575"/>
              <a:ext cx="4568952" cy="25283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5540" y="2485644"/>
              <a:ext cx="393191" cy="550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16217" y="2512313"/>
              <a:ext cx="224154" cy="382905"/>
            </a:xfrm>
            <a:custGeom>
              <a:avLst/>
              <a:gdLst/>
              <a:ahLst/>
              <a:cxnLst/>
              <a:rect l="l" t="t" r="r" b="b"/>
              <a:pathLst>
                <a:path w="224154" h="382905">
                  <a:moveTo>
                    <a:pt x="0" y="0"/>
                  </a:moveTo>
                  <a:lnTo>
                    <a:pt x="0" y="382650"/>
                  </a:lnTo>
                  <a:lnTo>
                    <a:pt x="224028" y="382650"/>
                  </a:lnTo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9483" y="2673096"/>
              <a:ext cx="441959" cy="441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6855" y="2055875"/>
              <a:ext cx="455675" cy="455675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446595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Replication: </a:t>
            </a:r>
            <a:r>
              <a:rPr sz="2200" dirty="0">
                <a:solidFill>
                  <a:srgbClr val="DADDDF"/>
                </a:solidFill>
                <a:latin typeface="Arial"/>
                <a:cs typeface="Arial"/>
              </a:rPr>
              <a:t>Initializing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and</a:t>
            </a:r>
            <a:r>
              <a:rPr sz="2200" spc="-35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Queuing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0939" y="1292097"/>
            <a:ext cx="8233409" cy="304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9079" algn="r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Content is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packaged</a:t>
            </a:r>
            <a:endParaRPr>
              <a:latin typeface="Arial"/>
              <a:cs typeface="Arial"/>
            </a:endParaRPr>
          </a:p>
          <a:p>
            <a:pPr marL="6534150" marR="5080" indent="-306070">
              <a:lnSpc>
                <a:spcPct val="225199"/>
              </a:lnSpc>
              <a:spcBef>
                <a:spcPts val="1340"/>
              </a:spcBef>
            </a:pPr>
            <a:r>
              <a:rPr dirty="0">
                <a:latin typeface="Arial"/>
                <a:cs typeface="Arial"/>
              </a:rPr>
              <a:t>/</a:t>
            </a:r>
            <a:r>
              <a:rPr spc="-5" dirty="0">
                <a:latin typeface="Arial"/>
                <a:cs typeface="Arial"/>
              </a:rPr>
              <a:t>va</a:t>
            </a:r>
            <a:r>
              <a:rPr spc="-10" dirty="0">
                <a:latin typeface="Arial"/>
                <a:cs typeface="Arial"/>
              </a:rPr>
              <a:t>r</a:t>
            </a:r>
            <a:r>
              <a:rPr spc="-5" dirty="0">
                <a:latin typeface="Arial"/>
                <a:cs typeface="Arial"/>
              </a:rPr>
              <a:t>/re</a:t>
            </a:r>
            <a:r>
              <a:rPr spc="-15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5" dirty="0">
                <a:latin typeface="Arial"/>
                <a:cs typeface="Arial"/>
              </a:rPr>
              <a:t>i</a:t>
            </a:r>
            <a:r>
              <a:rPr spc="-5" dirty="0">
                <a:latin typeface="Arial"/>
                <a:cs typeface="Arial"/>
              </a:rPr>
              <a:t>cati</a:t>
            </a:r>
            <a:r>
              <a:rPr spc="-15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n/</a:t>
            </a:r>
            <a:r>
              <a:rPr spc="-15" dirty="0">
                <a:latin typeface="Arial"/>
                <a:cs typeface="Arial"/>
              </a:rPr>
              <a:t>d</a:t>
            </a:r>
            <a:r>
              <a:rPr spc="-5" dirty="0">
                <a:latin typeface="Arial"/>
                <a:cs typeface="Arial"/>
              </a:rPr>
              <a:t>ata  Durbo</a:t>
            </a:r>
            <a:endParaRPr>
              <a:latin typeface="Arial"/>
              <a:cs typeface="Arial"/>
            </a:endParaRPr>
          </a:p>
          <a:p>
            <a:pPr marR="828675" algn="r"/>
            <a:r>
              <a:rPr spc="-5" dirty="0">
                <a:latin typeface="Arial"/>
                <a:cs typeface="Arial"/>
              </a:rPr>
              <a:t>package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R="3711575" algn="ctr">
              <a:spcBef>
                <a:spcPts val="1770"/>
              </a:spcBef>
            </a:pPr>
            <a:r>
              <a:rPr b="1" spc="-5" dirty="0">
                <a:latin typeface="Arial"/>
                <a:cs typeface="Arial"/>
              </a:rPr>
              <a:t>User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activates</a:t>
            </a:r>
            <a:endParaRPr>
              <a:latin typeface="Arial"/>
              <a:cs typeface="Arial"/>
            </a:endParaRPr>
          </a:p>
          <a:p>
            <a:pPr marR="3714115" algn="ctr"/>
            <a:r>
              <a:rPr b="1" spc="-5" dirty="0">
                <a:latin typeface="Arial"/>
                <a:cs typeface="Arial"/>
              </a:rPr>
              <a:t>/content/geometrixx-outdoors/en/support</a:t>
            </a:r>
            <a:endParaRPr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91272" y="4186428"/>
            <a:ext cx="2776727" cy="267157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884666" y="5168010"/>
            <a:ext cx="7747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OSGi</a:t>
            </a:r>
            <a:endParaRPr>
              <a:latin typeface="Arial"/>
              <a:cs typeface="Arial"/>
            </a:endParaRPr>
          </a:p>
          <a:p>
            <a:pPr marL="12700" marR="5080" indent="45720"/>
            <a:r>
              <a:rPr b="1" spc="-10" dirty="0">
                <a:latin typeface="Arial"/>
                <a:cs typeface="Arial"/>
              </a:rPr>
              <a:t>event  </a:t>
            </a:r>
            <a:r>
              <a:rPr b="1" spc="-5" dirty="0">
                <a:latin typeface="Arial"/>
                <a:cs typeface="Arial"/>
              </a:rPr>
              <a:t>is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fired</a:t>
            </a:r>
            <a:endParaRPr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852852" y="3698684"/>
            <a:ext cx="646430" cy="1080770"/>
            <a:chOff x="7328852" y="3698684"/>
            <a:chExt cx="646430" cy="108077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34250" y="3704081"/>
              <a:ext cx="635507" cy="10698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334250" y="3704081"/>
              <a:ext cx="635635" cy="1069975"/>
            </a:xfrm>
            <a:custGeom>
              <a:avLst/>
              <a:gdLst/>
              <a:ahLst/>
              <a:cxnLst/>
              <a:rect l="l" t="t" r="r" b="b"/>
              <a:pathLst>
                <a:path w="635634" h="1069975">
                  <a:moveTo>
                    <a:pt x="476630" y="0"/>
                  </a:moveTo>
                  <a:lnTo>
                    <a:pt x="476630" y="622935"/>
                  </a:lnTo>
                  <a:lnTo>
                    <a:pt x="635507" y="622935"/>
                  </a:lnTo>
                  <a:lnTo>
                    <a:pt x="317753" y="1069848"/>
                  </a:lnTo>
                  <a:lnTo>
                    <a:pt x="0" y="622935"/>
                  </a:lnTo>
                  <a:lnTo>
                    <a:pt x="158876" y="622935"/>
                  </a:lnTo>
                  <a:lnTo>
                    <a:pt x="158876" y="0"/>
                  </a:lnTo>
                  <a:lnTo>
                    <a:pt x="476630" y="0"/>
                  </a:lnTo>
                  <a:close/>
                </a:path>
              </a:pathLst>
            </a:custGeom>
            <a:ln w="10668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51502" y="5112766"/>
            <a:ext cx="19500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Replication  AgentManager  </a:t>
            </a:r>
            <a:r>
              <a:rPr b="1" dirty="0">
                <a:latin typeface="Arial"/>
                <a:cs typeface="Arial"/>
              </a:rPr>
              <a:t>handles </a:t>
            </a:r>
            <a:r>
              <a:rPr b="1" spc="-5" dirty="0">
                <a:latin typeface="Arial"/>
                <a:cs typeface="Arial"/>
              </a:rPr>
              <a:t>the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event</a:t>
            </a:r>
            <a:endParaRPr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46157" y="5099240"/>
            <a:ext cx="4163695" cy="951230"/>
            <a:chOff x="2522156" y="5099240"/>
            <a:chExt cx="4163695" cy="95123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6305" y="5104638"/>
              <a:ext cx="1184148" cy="9113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96305" y="5104638"/>
              <a:ext cx="1184275" cy="911860"/>
            </a:xfrm>
            <a:custGeom>
              <a:avLst/>
              <a:gdLst/>
              <a:ahLst/>
              <a:cxnLst/>
              <a:rect l="l" t="t" r="r" b="b"/>
              <a:pathLst>
                <a:path w="1184275" h="911860">
                  <a:moveTo>
                    <a:pt x="1184148" y="683514"/>
                  </a:moveTo>
                  <a:lnTo>
                    <a:pt x="640842" y="683514"/>
                  </a:lnTo>
                  <a:lnTo>
                    <a:pt x="640842" y="911352"/>
                  </a:lnTo>
                  <a:lnTo>
                    <a:pt x="0" y="455675"/>
                  </a:lnTo>
                  <a:lnTo>
                    <a:pt x="640842" y="0"/>
                  </a:lnTo>
                  <a:lnTo>
                    <a:pt x="640842" y="227837"/>
                  </a:lnTo>
                  <a:lnTo>
                    <a:pt x="1184148" y="227837"/>
                  </a:lnTo>
                  <a:lnTo>
                    <a:pt x="1184148" y="683514"/>
                  </a:lnTo>
                  <a:close/>
                </a:path>
              </a:pathLst>
            </a:custGeom>
            <a:ln w="10668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27554" y="5132070"/>
              <a:ext cx="1072895" cy="9128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527554" y="5132070"/>
              <a:ext cx="1073150" cy="913130"/>
            </a:xfrm>
            <a:custGeom>
              <a:avLst/>
              <a:gdLst/>
              <a:ahLst/>
              <a:cxnLst/>
              <a:rect l="l" t="t" r="r" b="b"/>
              <a:pathLst>
                <a:path w="1073150" h="913129">
                  <a:moveTo>
                    <a:pt x="1072895" y="684656"/>
                  </a:moveTo>
                  <a:lnTo>
                    <a:pt x="641857" y="684656"/>
                  </a:lnTo>
                  <a:lnTo>
                    <a:pt x="641857" y="912875"/>
                  </a:lnTo>
                  <a:lnTo>
                    <a:pt x="0" y="456437"/>
                  </a:lnTo>
                  <a:lnTo>
                    <a:pt x="641857" y="0"/>
                  </a:lnTo>
                  <a:lnTo>
                    <a:pt x="641857" y="228218"/>
                  </a:lnTo>
                  <a:lnTo>
                    <a:pt x="1072895" y="228218"/>
                  </a:lnTo>
                  <a:lnTo>
                    <a:pt x="1072895" y="684656"/>
                  </a:lnTo>
                  <a:close/>
                </a:path>
              </a:pathLst>
            </a:custGeom>
            <a:ln w="10668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781963" y="4676394"/>
            <a:ext cx="2388235" cy="132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185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Sling Job </a:t>
            </a:r>
            <a:r>
              <a:rPr b="1" spc="-5" dirty="0">
                <a:latin typeface="Arial"/>
                <a:cs typeface="Arial"/>
              </a:rPr>
              <a:t>Handler  queues/stores the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job</a:t>
            </a:r>
            <a:endParaRPr>
              <a:latin typeface="Arial"/>
              <a:cs typeface="Arial"/>
            </a:endParaRPr>
          </a:p>
          <a:p>
            <a:pPr marL="714375" marR="207010" indent="-350520">
              <a:lnSpc>
                <a:spcPts val="3040"/>
              </a:lnSpc>
              <a:spcBef>
                <a:spcPts val="80"/>
              </a:spcBef>
            </a:pPr>
            <a:r>
              <a:rPr spc="-5" dirty="0">
                <a:latin typeface="Arial"/>
                <a:cs typeface="Arial"/>
              </a:rPr>
              <a:t>/var/eventing/jobs  </a:t>
            </a:r>
            <a:r>
              <a:rPr dirty="0">
                <a:latin typeface="Arial"/>
                <a:cs typeface="Arial"/>
              </a:rPr>
              <a:t>s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5" dirty="0">
                <a:latin typeface="Arial"/>
                <a:cs typeface="Arial"/>
              </a:rPr>
              <a:t>i</a:t>
            </a:r>
            <a:r>
              <a:rPr spc="-5" dirty="0">
                <a:latin typeface="Arial"/>
                <a:cs typeface="Arial"/>
              </a:rPr>
              <a:t>n</a:t>
            </a:r>
            <a:r>
              <a:rPr spc="-15" dirty="0">
                <a:latin typeface="Arial"/>
                <a:cs typeface="Arial"/>
              </a:rPr>
              <a:t>g</a:t>
            </a:r>
            <a:r>
              <a:rPr spc="-5" dirty="0">
                <a:latin typeface="Arial"/>
                <a:cs typeface="Arial"/>
              </a:rPr>
              <a:t>ev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nt:Job</a:t>
            </a:r>
            <a:endParaRPr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44396" y="5288279"/>
            <a:ext cx="852169" cy="830580"/>
            <a:chOff x="120395" y="5288279"/>
            <a:chExt cx="852169" cy="830580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7555" y="5718047"/>
              <a:ext cx="352044" cy="3230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48234" y="5744717"/>
              <a:ext cx="183515" cy="154940"/>
            </a:xfrm>
            <a:custGeom>
              <a:avLst/>
              <a:gdLst/>
              <a:ahLst/>
              <a:cxnLst/>
              <a:rect l="l" t="t" r="r" b="b"/>
              <a:pathLst>
                <a:path w="183515" h="154939">
                  <a:moveTo>
                    <a:pt x="0" y="0"/>
                  </a:moveTo>
                  <a:lnTo>
                    <a:pt x="0" y="154800"/>
                  </a:lnTo>
                  <a:lnTo>
                    <a:pt x="183451" y="15480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876" y="5676899"/>
              <a:ext cx="440436" cy="4419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395" y="5288279"/>
              <a:ext cx="455676" cy="455675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296</a:t>
            </a:fld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361251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Replication: Processing</a:t>
            </a:r>
            <a:r>
              <a:rPr sz="2200" spc="5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Jobs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2652" y="1547493"/>
            <a:ext cx="1912657" cy="9744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2108" y="1685925"/>
            <a:ext cx="1254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Sling  Job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Handler</a:t>
            </a:r>
            <a:endParaRPr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19017" y="1601724"/>
            <a:ext cx="2105025" cy="722630"/>
            <a:chOff x="2795016" y="1601724"/>
            <a:chExt cx="2105025" cy="7226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0350" y="1607058"/>
              <a:ext cx="2093976" cy="7117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0350" y="1607058"/>
              <a:ext cx="2094230" cy="711835"/>
            </a:xfrm>
            <a:custGeom>
              <a:avLst/>
              <a:gdLst/>
              <a:ahLst/>
              <a:cxnLst/>
              <a:rect l="l" t="t" r="r" b="b"/>
              <a:pathLst>
                <a:path w="2094229" h="711835">
                  <a:moveTo>
                    <a:pt x="0" y="177926"/>
                  </a:moveTo>
                  <a:lnTo>
                    <a:pt x="1593596" y="177926"/>
                  </a:lnTo>
                  <a:lnTo>
                    <a:pt x="1593596" y="0"/>
                  </a:lnTo>
                  <a:lnTo>
                    <a:pt x="2093976" y="355853"/>
                  </a:lnTo>
                  <a:lnTo>
                    <a:pt x="1593596" y="711707"/>
                  </a:lnTo>
                  <a:lnTo>
                    <a:pt x="1593596" y="533780"/>
                  </a:lnTo>
                  <a:lnTo>
                    <a:pt x="0" y="533780"/>
                  </a:lnTo>
                  <a:lnTo>
                    <a:pt x="0" y="177926"/>
                  </a:lnTo>
                  <a:close/>
                </a:path>
              </a:pathLst>
            </a:custGeom>
            <a:ln w="10668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985759" y="3759709"/>
            <a:ext cx="722630" cy="1100455"/>
            <a:chOff x="6461759" y="3759708"/>
            <a:chExt cx="722630" cy="11004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7093" y="3765042"/>
              <a:ext cx="711707" cy="10896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67093" y="3765042"/>
              <a:ext cx="711835" cy="1089660"/>
            </a:xfrm>
            <a:custGeom>
              <a:avLst/>
              <a:gdLst/>
              <a:ahLst/>
              <a:cxnLst/>
              <a:rect l="l" t="t" r="r" b="b"/>
              <a:pathLst>
                <a:path w="711834" h="1089660">
                  <a:moveTo>
                    <a:pt x="533780" y="0"/>
                  </a:moveTo>
                  <a:lnTo>
                    <a:pt x="533780" y="589279"/>
                  </a:lnTo>
                  <a:lnTo>
                    <a:pt x="711707" y="589279"/>
                  </a:lnTo>
                  <a:lnTo>
                    <a:pt x="355853" y="1089659"/>
                  </a:lnTo>
                  <a:lnTo>
                    <a:pt x="0" y="589279"/>
                  </a:lnTo>
                  <a:lnTo>
                    <a:pt x="177926" y="589279"/>
                  </a:lnTo>
                  <a:lnTo>
                    <a:pt x="177926" y="0"/>
                  </a:lnTo>
                  <a:lnTo>
                    <a:pt x="533780" y="0"/>
                  </a:lnTo>
                  <a:close/>
                </a:path>
              </a:pathLst>
            </a:custGeom>
            <a:ln w="10667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92492" y="4882642"/>
            <a:ext cx="281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Process </a:t>
            </a: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job through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  </a:t>
            </a:r>
            <a:r>
              <a:rPr spc="-5" dirty="0">
                <a:latin typeface="Arial"/>
                <a:cs typeface="Arial"/>
              </a:rPr>
              <a:t>correct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TransportHandler</a:t>
            </a:r>
            <a:endParaRPr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4620" y="5058110"/>
            <a:ext cx="2106295" cy="724535"/>
            <a:chOff x="3050619" y="5058109"/>
            <a:chExt cx="2106295" cy="7245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5619" y="5063109"/>
              <a:ext cx="2096008" cy="71437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55619" y="5063109"/>
              <a:ext cx="2096135" cy="714375"/>
            </a:xfrm>
            <a:custGeom>
              <a:avLst/>
              <a:gdLst/>
              <a:ahLst/>
              <a:cxnLst/>
              <a:rect l="l" t="t" r="r" b="b"/>
              <a:pathLst>
                <a:path w="2096135" h="714375">
                  <a:moveTo>
                    <a:pt x="2096008" y="353695"/>
                  </a:moveTo>
                  <a:lnTo>
                    <a:pt x="518032" y="537514"/>
                  </a:lnTo>
                  <a:lnTo>
                    <a:pt x="538607" y="714375"/>
                  </a:lnTo>
                  <a:lnTo>
                    <a:pt x="0" y="418592"/>
                  </a:lnTo>
                  <a:lnTo>
                    <a:pt x="456183" y="6985"/>
                  </a:lnTo>
                  <a:lnTo>
                    <a:pt x="476884" y="183769"/>
                  </a:lnTo>
                  <a:lnTo>
                    <a:pt x="2054733" y="0"/>
                  </a:lnTo>
                  <a:lnTo>
                    <a:pt x="2096008" y="353695"/>
                  </a:lnTo>
                  <a:close/>
                </a:path>
              </a:pathLst>
            </a:custGeom>
            <a:ln w="9999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60271" y="5461508"/>
            <a:ext cx="226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ERROR</a:t>
            </a:r>
            <a:r>
              <a:rPr spc="-5" dirty="0">
                <a:latin typeface="Arial"/>
                <a:cs typeface="Arial"/>
              </a:rPr>
              <a:t>: Queue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stuck</a:t>
            </a:r>
            <a:endParaRPr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43248" y="1106424"/>
            <a:ext cx="5824220" cy="3634104"/>
            <a:chOff x="2619248" y="1106424"/>
            <a:chExt cx="5824220" cy="3634104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1384" y="2515616"/>
              <a:ext cx="2919095" cy="221983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691384" y="2515616"/>
              <a:ext cx="2919095" cy="2219960"/>
            </a:xfrm>
            <a:custGeom>
              <a:avLst/>
              <a:gdLst/>
              <a:ahLst/>
              <a:cxnLst/>
              <a:rect l="l" t="t" r="r" b="b"/>
              <a:pathLst>
                <a:path w="2919095" h="2219960">
                  <a:moveTo>
                    <a:pt x="2707640" y="2219833"/>
                  </a:moveTo>
                  <a:lnTo>
                    <a:pt x="297180" y="440563"/>
                  </a:lnTo>
                  <a:lnTo>
                    <a:pt x="191516" y="583819"/>
                  </a:lnTo>
                  <a:lnTo>
                    <a:pt x="0" y="0"/>
                  </a:lnTo>
                  <a:lnTo>
                    <a:pt x="614426" y="10795"/>
                  </a:lnTo>
                  <a:lnTo>
                    <a:pt x="508635" y="154050"/>
                  </a:lnTo>
                  <a:lnTo>
                    <a:pt x="2919095" y="1933321"/>
                  </a:lnTo>
                  <a:lnTo>
                    <a:pt x="2707640" y="2219833"/>
                  </a:lnTo>
                </a:path>
              </a:pathLst>
            </a:custGeom>
            <a:ln w="9999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9248" y="3298316"/>
              <a:ext cx="1778762" cy="14009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5524" y="1106424"/>
              <a:ext cx="3107435" cy="252679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034020" y="2623185"/>
            <a:ext cx="1483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slingevent:Job</a:t>
            </a:r>
            <a:endParaRPr>
              <a:latin typeface="Arial"/>
              <a:cs typeface="Arial"/>
            </a:endParaRPr>
          </a:p>
          <a:p>
            <a:pPr marL="12700"/>
            <a:r>
              <a:rPr spc="-10" dirty="0">
                <a:latin typeface="Arial"/>
                <a:cs typeface="Arial"/>
              </a:rPr>
              <a:t>node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28331" y="2005026"/>
            <a:ext cx="181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/var/eventing/jobs</a:t>
            </a:r>
            <a:endParaRPr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52133" y="1981200"/>
            <a:ext cx="894715" cy="1059180"/>
            <a:chOff x="5628132" y="1981200"/>
            <a:chExt cx="894715" cy="105918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6816" y="2410968"/>
              <a:ext cx="393191" cy="5501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57494" y="2437637"/>
              <a:ext cx="224154" cy="382905"/>
            </a:xfrm>
            <a:custGeom>
              <a:avLst/>
              <a:gdLst/>
              <a:ahLst/>
              <a:cxnLst/>
              <a:rect l="l" t="t" r="r" b="b"/>
              <a:pathLst>
                <a:path w="224154" h="382905">
                  <a:moveTo>
                    <a:pt x="0" y="0"/>
                  </a:moveTo>
                  <a:lnTo>
                    <a:pt x="0" y="382650"/>
                  </a:lnTo>
                  <a:lnTo>
                    <a:pt x="224027" y="38265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0760" y="2598419"/>
              <a:ext cx="441960" cy="4419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8132" y="1981200"/>
              <a:ext cx="455675" cy="45567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232142" y="1217803"/>
            <a:ext cx="229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Read </a:t>
            </a:r>
            <a:r>
              <a:rPr b="1" dirty="0">
                <a:latin typeface="Arial"/>
                <a:cs typeface="Arial"/>
              </a:rPr>
              <a:t>job </a:t>
            </a:r>
            <a:r>
              <a:rPr b="1" spc="-5" dirty="0">
                <a:latin typeface="Arial"/>
                <a:cs typeface="Arial"/>
              </a:rPr>
              <a:t>from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queue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297</a:t>
            </a:fld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3007" y="1082039"/>
            <a:ext cx="7188834" cy="4579620"/>
            <a:chOff x="1969007" y="1082039"/>
            <a:chExt cx="7188834" cy="4579620"/>
          </a:xfrm>
        </p:grpSpPr>
        <p:sp>
          <p:nvSpPr>
            <p:cNvPr id="3" name="object 3"/>
            <p:cNvSpPr/>
            <p:nvPr/>
          </p:nvSpPr>
          <p:spPr>
            <a:xfrm>
              <a:off x="1981961" y="1094993"/>
              <a:ext cx="7162800" cy="4554220"/>
            </a:xfrm>
            <a:custGeom>
              <a:avLst/>
              <a:gdLst/>
              <a:ahLst/>
              <a:cxnLst/>
              <a:rect l="l" t="t" r="r" b="b"/>
              <a:pathLst>
                <a:path w="7162800" h="4554220">
                  <a:moveTo>
                    <a:pt x="7162800" y="0"/>
                  </a:moveTo>
                  <a:lnTo>
                    <a:pt x="1210310" y="0"/>
                  </a:lnTo>
                  <a:lnTo>
                    <a:pt x="0" y="2276855"/>
                  </a:lnTo>
                  <a:lnTo>
                    <a:pt x="1210310" y="4553711"/>
                  </a:lnTo>
                  <a:lnTo>
                    <a:pt x="7162800" y="4553711"/>
                  </a:lnTo>
                  <a:lnTo>
                    <a:pt x="71628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81961" y="1094993"/>
              <a:ext cx="7162800" cy="4554220"/>
            </a:xfrm>
            <a:custGeom>
              <a:avLst/>
              <a:gdLst/>
              <a:ahLst/>
              <a:cxnLst/>
              <a:rect l="l" t="t" r="r" b="b"/>
              <a:pathLst>
                <a:path w="7162800" h="4554220">
                  <a:moveTo>
                    <a:pt x="7162800" y="4553711"/>
                  </a:moveTo>
                  <a:lnTo>
                    <a:pt x="1210310" y="4553711"/>
                  </a:lnTo>
                  <a:lnTo>
                    <a:pt x="0" y="2276855"/>
                  </a:lnTo>
                  <a:lnTo>
                    <a:pt x="1210310" y="0"/>
                  </a:lnTo>
                  <a:lnTo>
                    <a:pt x="7162800" y="0"/>
                  </a:lnTo>
                  <a:lnTo>
                    <a:pt x="7162800" y="4553711"/>
                  </a:lnTo>
                  <a:close/>
                </a:path>
              </a:pathLst>
            </a:custGeom>
            <a:ln w="25908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355092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Replication:</a:t>
            </a:r>
            <a:r>
              <a:rPr sz="2200" spc="-5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DADDDF"/>
                </a:solidFill>
                <a:latin typeface="Arial"/>
                <a:cs typeface="Arial"/>
              </a:rPr>
              <a:t>Troubleshooting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03776" y="1466172"/>
            <a:ext cx="5541645" cy="35267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spcBef>
                <a:spcPts val="765"/>
              </a:spcBef>
            </a:pPr>
            <a:r>
              <a:rPr sz="1900" spc="-5" dirty="0">
                <a:latin typeface="Arial"/>
                <a:cs typeface="Arial"/>
              </a:rPr>
              <a:t>The queue can get stuck</a:t>
            </a:r>
            <a:r>
              <a:rPr sz="1900" spc="6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if:</a:t>
            </a:r>
            <a:endParaRPr sz="1900">
              <a:latin typeface="Arial"/>
              <a:cs typeface="Arial"/>
            </a:endParaRPr>
          </a:p>
          <a:p>
            <a:pPr marL="475615" indent="-232410">
              <a:spcBef>
                <a:spcPts val="605"/>
              </a:spcBef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700" b="1" dirty="0">
                <a:latin typeface="Arial"/>
                <a:cs typeface="Arial"/>
              </a:rPr>
              <a:t>The Job Handler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fails.</a:t>
            </a:r>
            <a:endParaRPr sz="1700">
              <a:latin typeface="Arial"/>
              <a:cs typeface="Arial"/>
            </a:endParaRPr>
          </a:p>
          <a:p>
            <a:pPr marL="475615" indent="-232410">
              <a:spcBef>
                <a:spcPts val="605"/>
              </a:spcBef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700" b="1" dirty="0">
                <a:latin typeface="Arial"/>
                <a:cs typeface="Arial"/>
              </a:rPr>
              <a:t>Error </a:t>
            </a:r>
            <a:r>
              <a:rPr sz="1700" b="1" spc="5" dirty="0">
                <a:latin typeface="Arial"/>
                <a:cs typeface="Arial"/>
              </a:rPr>
              <a:t>while </a:t>
            </a:r>
            <a:r>
              <a:rPr sz="1700" b="1" dirty="0">
                <a:latin typeface="Arial"/>
                <a:cs typeface="Arial"/>
              </a:rPr>
              <a:t>sending the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data</a:t>
            </a:r>
            <a:r>
              <a:rPr sz="1700" dirty="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  <a:p>
            <a:pPr marL="645160" lvl="1" indent="-169545">
              <a:spcBef>
                <a:spcPts val="610"/>
              </a:spcBef>
              <a:buChar char="-"/>
              <a:tabLst>
                <a:tab pos="645160" algn="l"/>
              </a:tabLst>
            </a:pPr>
            <a:r>
              <a:rPr sz="1500" spc="-5" dirty="0">
                <a:latin typeface="Arial"/>
                <a:cs typeface="Arial"/>
              </a:rPr>
              <a:t>Failure </a:t>
            </a:r>
            <a:r>
              <a:rPr sz="1500" dirty="0">
                <a:latin typeface="Arial"/>
                <a:cs typeface="Arial"/>
              </a:rPr>
              <a:t>to create Durbo package from</a:t>
            </a:r>
            <a:r>
              <a:rPr sz="1500" spc="-5" dirty="0">
                <a:latin typeface="Arial"/>
                <a:cs typeface="Arial"/>
              </a:rPr>
              <a:t> /var/replication/data</a:t>
            </a:r>
            <a:endParaRPr sz="1500">
              <a:latin typeface="Arial"/>
              <a:cs typeface="Arial"/>
            </a:endParaRPr>
          </a:p>
          <a:p>
            <a:pPr marL="645160" lvl="1" indent="-169545">
              <a:spcBef>
                <a:spcPts val="600"/>
              </a:spcBef>
              <a:buChar char="-"/>
              <a:tabLst>
                <a:tab pos="645160" algn="l"/>
              </a:tabLst>
            </a:pPr>
            <a:r>
              <a:rPr sz="1500" dirty="0">
                <a:latin typeface="Arial"/>
                <a:cs typeface="Arial"/>
              </a:rPr>
              <a:t>Issue </a:t>
            </a:r>
            <a:r>
              <a:rPr sz="1500" spc="-5" dirty="0">
                <a:latin typeface="Arial"/>
                <a:cs typeface="Arial"/>
              </a:rPr>
              <a:t>in </a:t>
            </a:r>
            <a:r>
              <a:rPr sz="1500" dirty="0">
                <a:latin typeface="Arial"/>
                <a:cs typeface="Arial"/>
              </a:rPr>
              <a:t>class loading, </a:t>
            </a:r>
            <a:r>
              <a:rPr sz="1500" spc="-5" dirty="0">
                <a:latin typeface="Arial"/>
                <a:cs typeface="Arial"/>
              </a:rPr>
              <a:t>network malfunction,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  <a:p>
            <a:pPr marL="475615" indent="-232410">
              <a:spcBef>
                <a:spcPts val="590"/>
              </a:spcBef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700" b="1" dirty="0">
                <a:latin typeface="Arial"/>
                <a:cs typeface="Arial"/>
              </a:rPr>
              <a:t>The </a:t>
            </a:r>
            <a:r>
              <a:rPr sz="1700" b="1" spc="-5" dirty="0">
                <a:latin typeface="Arial"/>
                <a:cs typeface="Arial"/>
              </a:rPr>
              <a:t>receiving </a:t>
            </a:r>
            <a:r>
              <a:rPr sz="1700" b="1" dirty="0">
                <a:latin typeface="Arial"/>
                <a:cs typeface="Arial"/>
              </a:rPr>
              <a:t>end </a:t>
            </a:r>
            <a:r>
              <a:rPr sz="1700" b="1" spc="-5" dirty="0">
                <a:latin typeface="Arial"/>
                <a:cs typeface="Arial"/>
              </a:rPr>
              <a:t>fails </a:t>
            </a:r>
            <a:r>
              <a:rPr sz="1700" b="1" dirty="0">
                <a:latin typeface="Arial"/>
                <a:cs typeface="Arial"/>
              </a:rPr>
              <a:t>to</a:t>
            </a:r>
            <a:r>
              <a:rPr sz="1700" b="1" spc="45" dirty="0">
                <a:latin typeface="Arial"/>
                <a:cs typeface="Arial"/>
              </a:rPr>
              <a:t> </a:t>
            </a:r>
            <a:r>
              <a:rPr sz="1700" b="1" spc="5" dirty="0">
                <a:latin typeface="Arial"/>
                <a:cs typeface="Arial"/>
              </a:rPr>
              <a:t>respond</a:t>
            </a:r>
            <a:r>
              <a:rPr sz="1700" spc="5" dirty="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  <a:p>
            <a:pPr marL="645160" lvl="1" indent="-169545">
              <a:spcBef>
                <a:spcPts val="610"/>
              </a:spcBef>
              <a:buChar char="-"/>
              <a:tabLst>
                <a:tab pos="645160" algn="l"/>
              </a:tabLst>
            </a:pPr>
            <a:r>
              <a:rPr sz="1500" spc="-5" dirty="0">
                <a:latin typeface="Arial"/>
                <a:cs typeface="Arial"/>
              </a:rPr>
              <a:t>Publish </a:t>
            </a:r>
            <a:r>
              <a:rPr sz="1500" dirty="0">
                <a:latin typeface="Arial"/>
                <a:cs typeface="Arial"/>
              </a:rPr>
              <a:t>instance </a:t>
            </a:r>
            <a:r>
              <a:rPr sz="1500" spc="-5" dirty="0">
                <a:latin typeface="Arial"/>
                <a:cs typeface="Arial"/>
              </a:rPr>
              <a:t>is experiencing </a:t>
            </a:r>
            <a:r>
              <a:rPr sz="1500" dirty="0">
                <a:latin typeface="Arial"/>
                <a:cs typeface="Arial"/>
              </a:rPr>
              <a:t>high </a:t>
            </a:r>
            <a:r>
              <a:rPr sz="1500" spc="-5" dirty="0">
                <a:latin typeface="Arial"/>
                <a:cs typeface="Arial"/>
              </a:rPr>
              <a:t>traffic or is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unstable.</a:t>
            </a:r>
            <a:endParaRPr sz="1500">
              <a:latin typeface="Arial"/>
              <a:cs typeface="Arial"/>
            </a:endParaRPr>
          </a:p>
          <a:p>
            <a:pPr marL="475615" marR="416559" indent="-231775">
              <a:spcBef>
                <a:spcPts val="590"/>
              </a:spcBef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700" b="1" dirty="0">
                <a:latin typeface="Arial"/>
                <a:cs typeface="Arial"/>
              </a:rPr>
              <a:t>The </a:t>
            </a:r>
            <a:r>
              <a:rPr sz="1700" b="1" spc="-5" dirty="0">
                <a:latin typeface="Arial"/>
                <a:cs typeface="Arial"/>
              </a:rPr>
              <a:t>receiving </a:t>
            </a:r>
            <a:r>
              <a:rPr sz="1700" b="1" dirty="0">
                <a:latin typeface="Arial"/>
                <a:cs typeface="Arial"/>
              </a:rPr>
              <a:t>end </a:t>
            </a:r>
            <a:r>
              <a:rPr sz="1700" b="1" spc="-5" dirty="0">
                <a:latin typeface="Arial"/>
                <a:cs typeface="Arial"/>
              </a:rPr>
              <a:t>fails </a:t>
            </a:r>
            <a:r>
              <a:rPr sz="1700" b="1" dirty="0">
                <a:latin typeface="Arial"/>
                <a:cs typeface="Arial"/>
              </a:rPr>
              <a:t>to import / </a:t>
            </a:r>
            <a:r>
              <a:rPr sz="1700" b="1" spc="-10" dirty="0">
                <a:latin typeface="Arial"/>
                <a:cs typeface="Arial"/>
              </a:rPr>
              <a:t>receive </a:t>
            </a:r>
            <a:r>
              <a:rPr sz="1700" b="1" dirty="0">
                <a:latin typeface="Arial"/>
                <a:cs typeface="Arial"/>
              </a:rPr>
              <a:t>the  </a:t>
            </a:r>
            <a:r>
              <a:rPr sz="1700" b="1" spc="-5" dirty="0">
                <a:latin typeface="Arial"/>
                <a:cs typeface="Arial"/>
              </a:rPr>
              <a:t>replication </a:t>
            </a:r>
            <a:r>
              <a:rPr sz="1700" b="1" dirty="0">
                <a:latin typeface="Arial"/>
                <a:cs typeface="Arial"/>
              </a:rPr>
              <a:t>during transport. </a:t>
            </a:r>
            <a:r>
              <a:rPr sz="1700" dirty="0">
                <a:latin typeface="Arial"/>
                <a:cs typeface="Arial"/>
              </a:rPr>
              <a:t>For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example:</a:t>
            </a:r>
            <a:endParaRPr sz="1700">
              <a:latin typeface="Arial"/>
              <a:cs typeface="Arial"/>
            </a:endParaRPr>
          </a:p>
          <a:p>
            <a:pPr marL="645160" lvl="1" indent="-169545">
              <a:spcBef>
                <a:spcPts val="610"/>
              </a:spcBef>
              <a:buChar char="-"/>
              <a:tabLst>
                <a:tab pos="645160" algn="l"/>
              </a:tabLst>
            </a:pPr>
            <a:r>
              <a:rPr sz="1500" spc="-5" dirty="0">
                <a:latin typeface="Arial"/>
                <a:cs typeface="Arial"/>
              </a:rPr>
              <a:t>Failure </a:t>
            </a:r>
            <a:r>
              <a:rPr sz="1500" dirty="0">
                <a:latin typeface="Arial"/>
                <a:cs typeface="Arial"/>
              </a:rPr>
              <a:t>to read the durbo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package</a:t>
            </a:r>
            <a:endParaRPr sz="1500">
              <a:latin typeface="Arial"/>
              <a:cs typeface="Arial"/>
            </a:endParaRPr>
          </a:p>
          <a:p>
            <a:pPr marL="645160" lvl="1" indent="-169545">
              <a:spcBef>
                <a:spcPts val="600"/>
              </a:spcBef>
              <a:buChar char="-"/>
              <a:tabLst>
                <a:tab pos="645160" algn="l"/>
              </a:tabLst>
            </a:pPr>
            <a:r>
              <a:rPr sz="1500" spc="-5" dirty="0">
                <a:latin typeface="Arial"/>
                <a:cs typeface="Arial"/>
              </a:rPr>
              <a:t>Failure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" dirty="0">
                <a:latin typeface="Arial"/>
                <a:cs typeface="Arial"/>
              </a:rPr>
              <a:t>save/import </a:t>
            </a:r>
            <a:r>
              <a:rPr sz="1500" dirty="0">
                <a:latin typeface="Arial"/>
                <a:cs typeface="Arial"/>
              </a:rPr>
              <a:t>the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content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24000" y="1603247"/>
            <a:ext cx="3386454" cy="3716020"/>
            <a:chOff x="0" y="1603247"/>
            <a:chExt cx="3386454" cy="37160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03247"/>
              <a:ext cx="3386328" cy="37155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29155"/>
              <a:ext cx="3305555" cy="36088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298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280606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Optimizing</a:t>
            </a:r>
            <a:r>
              <a:rPr sz="2200" spc="-1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Replication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299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1341" y="845564"/>
            <a:ext cx="7853045" cy="361378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spcBef>
                <a:spcPts val="1445"/>
              </a:spcBef>
            </a:pPr>
            <a:r>
              <a:rPr sz="2000" dirty="0">
                <a:latin typeface="Arial"/>
                <a:cs typeface="Arial"/>
              </a:rPr>
              <a:t>Optimizations:</a:t>
            </a:r>
            <a:endParaRPr sz="2000">
              <a:latin typeface="Arial"/>
              <a:cs typeface="Arial"/>
            </a:endParaRPr>
          </a:p>
          <a:p>
            <a:pPr marL="475615" indent="-232410">
              <a:spcBef>
                <a:spcPts val="1210"/>
              </a:spcBef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b="1" dirty="0">
                <a:latin typeface="Arial"/>
                <a:cs typeface="Arial"/>
              </a:rPr>
              <a:t>Enable “File </a:t>
            </a:r>
            <a:r>
              <a:rPr b="1" spc="-5" dirty="0">
                <a:latin typeface="Arial"/>
                <a:cs typeface="Arial"/>
              </a:rPr>
              <a:t>Storage” </a:t>
            </a:r>
            <a:r>
              <a:rPr b="1" dirty="0">
                <a:latin typeface="Arial"/>
                <a:cs typeface="Arial"/>
              </a:rPr>
              <a:t>of </a:t>
            </a:r>
            <a:r>
              <a:rPr b="1" spc="-5" dirty="0">
                <a:latin typeface="Arial"/>
                <a:cs typeface="Arial"/>
              </a:rPr>
              <a:t>replication </a:t>
            </a:r>
            <a:r>
              <a:rPr b="1" dirty="0">
                <a:latin typeface="Arial"/>
                <a:cs typeface="Arial"/>
              </a:rPr>
              <a:t>durbo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packages</a:t>
            </a:r>
            <a:r>
              <a:rPr spc="-5" dirty="0">
                <a:latin typeface="Arial"/>
                <a:cs typeface="Arial"/>
              </a:rPr>
              <a:t>:</a:t>
            </a:r>
            <a:endParaRPr>
              <a:latin typeface="Arial"/>
              <a:cs typeface="Arial"/>
            </a:endParaRPr>
          </a:p>
          <a:p>
            <a:pPr marL="645160" lvl="1" indent="-169545">
              <a:spcBef>
                <a:spcPts val="121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Go to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http://host:port/system/console/configMgr</a:t>
            </a:r>
            <a:r>
              <a:rPr sz="1600" spc="-5" dirty="0">
                <a:latin typeface="Arial"/>
                <a:cs typeface="Arial"/>
              </a:rPr>
              <a:t> and login as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admin</a:t>
            </a:r>
            <a:endParaRPr sz="1600">
              <a:latin typeface="Arial"/>
              <a:cs typeface="Arial"/>
            </a:endParaRPr>
          </a:p>
          <a:p>
            <a:pPr marL="645160" lvl="1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Find “Adobe Granite Replication </a:t>
            </a:r>
            <a:r>
              <a:rPr sz="1600" spc="-10" dirty="0">
                <a:latin typeface="Arial"/>
                <a:cs typeface="Arial"/>
              </a:rPr>
              <a:t>Content </a:t>
            </a:r>
            <a:r>
              <a:rPr sz="1600" spc="-5" dirty="0">
                <a:latin typeface="Arial"/>
                <a:cs typeface="Arial"/>
              </a:rPr>
              <a:t>Factory” </a:t>
            </a:r>
            <a:r>
              <a:rPr sz="1600" spc="-10" dirty="0">
                <a:latin typeface="Arial"/>
                <a:cs typeface="Arial"/>
              </a:rPr>
              <a:t>and </a:t>
            </a:r>
            <a:r>
              <a:rPr sz="1600" spc="-5" dirty="0">
                <a:latin typeface="Arial"/>
                <a:cs typeface="Arial"/>
              </a:rPr>
              <a:t>click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Edit</a:t>
            </a:r>
            <a:endParaRPr sz="1600">
              <a:latin typeface="Arial"/>
              <a:cs typeface="Arial"/>
            </a:endParaRPr>
          </a:p>
          <a:p>
            <a:pPr marL="645160" lvl="1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Check the “replication.content.useFileStorage.name” checkbox 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Save</a:t>
            </a:r>
            <a:endParaRPr sz="1600">
              <a:latin typeface="Arial"/>
              <a:cs typeface="Arial"/>
            </a:endParaRPr>
          </a:p>
          <a:p>
            <a:pPr marL="475615" marR="5080" indent="-231775">
              <a:spcBef>
                <a:spcPts val="1195"/>
              </a:spcBef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b="1" spc="-5" dirty="0">
                <a:latin typeface="Arial"/>
                <a:cs typeface="Arial"/>
              </a:rPr>
              <a:t>Set </a:t>
            </a:r>
            <a:r>
              <a:rPr b="1" dirty="0">
                <a:latin typeface="Arial"/>
                <a:cs typeface="Arial"/>
              </a:rPr>
              <a:t>the </a:t>
            </a:r>
            <a:r>
              <a:rPr b="1" spc="-5" dirty="0">
                <a:latin typeface="Arial"/>
                <a:cs typeface="Arial"/>
              </a:rPr>
              <a:t>connection </a:t>
            </a:r>
            <a:r>
              <a:rPr b="1" dirty="0">
                <a:latin typeface="Arial"/>
                <a:cs typeface="Arial"/>
              </a:rPr>
              <a:t>timeout and </a:t>
            </a:r>
            <a:r>
              <a:rPr b="1" spc="-5" dirty="0">
                <a:latin typeface="Arial"/>
                <a:cs typeface="Arial"/>
              </a:rPr>
              <a:t>socket </a:t>
            </a:r>
            <a:r>
              <a:rPr b="1" dirty="0">
                <a:latin typeface="Arial"/>
                <a:cs typeface="Arial"/>
              </a:rPr>
              <a:t>timeout </a:t>
            </a:r>
            <a:r>
              <a:rPr spc="-5" dirty="0">
                <a:latin typeface="Arial"/>
                <a:cs typeface="Arial"/>
              </a:rPr>
              <a:t>in </a:t>
            </a: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agent Extended  configuration </a:t>
            </a:r>
            <a:r>
              <a:rPr dirty="0">
                <a:latin typeface="Arial"/>
                <a:cs typeface="Arial"/>
              </a:rPr>
              <a:t>to </a:t>
            </a:r>
            <a:r>
              <a:rPr spc="-5" dirty="0">
                <a:latin typeface="Arial"/>
                <a:cs typeface="Arial"/>
              </a:rPr>
              <a:t>avoid socketConnect and socketRead hang</a:t>
            </a:r>
            <a:r>
              <a:rPr spc="1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situations.</a:t>
            </a:r>
            <a:endParaRPr>
              <a:latin typeface="Arial"/>
              <a:cs typeface="Arial"/>
            </a:endParaRPr>
          </a:p>
          <a:p>
            <a:pPr marL="645160" lvl="1" indent="-169545">
              <a:spcBef>
                <a:spcPts val="121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socketConnect can be 30 seconds =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30000</a:t>
            </a:r>
            <a:endParaRPr sz="1600">
              <a:latin typeface="Arial"/>
              <a:cs typeface="Arial"/>
            </a:endParaRPr>
          </a:p>
          <a:p>
            <a:pPr marL="645160" lvl="1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socketRead timeout can be 10 minutes =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600000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582422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Getting </a:t>
            </a:r>
            <a:r>
              <a:rPr spc="-70" dirty="0"/>
              <a:t>the </a:t>
            </a:r>
            <a:r>
              <a:rPr spc="-105" dirty="0"/>
              <a:t>overall </a:t>
            </a:r>
            <a:r>
              <a:rPr spc="-90" dirty="0"/>
              <a:t>picture</a:t>
            </a:r>
            <a:r>
              <a:rPr spc="-675" dirty="0"/>
              <a:t> </a:t>
            </a:r>
            <a:r>
              <a:rPr spc="-85" dirty="0"/>
              <a:t>right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6141" y="1841119"/>
            <a:ext cx="6677025" cy="3257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marR="5080" indent="-182880">
              <a:spcBef>
                <a:spcPts val="10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Its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important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to create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an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overall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picture of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solution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and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finalize where AEM fits in this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overall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solution before proceeding 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further</a:t>
            </a:r>
            <a:endParaRPr sz="2000">
              <a:latin typeface="Garamond"/>
              <a:cs typeface="Garamond"/>
            </a:endParaRPr>
          </a:p>
          <a:p>
            <a:pPr marL="194945" marR="49657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Decide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on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boundary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of each of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system in the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overall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scope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and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finalize the responsibility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of</a:t>
            </a:r>
            <a:r>
              <a:rPr sz="2000" spc="30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each</a:t>
            </a:r>
            <a:endParaRPr sz="2000">
              <a:latin typeface="Garamond"/>
              <a:cs typeface="Garamond"/>
            </a:endParaRPr>
          </a:p>
          <a:p>
            <a:pPr marL="194945" marR="147320" indent="-182880" algn="just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Analyze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system separately from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authoring point of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view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and  publish point of </a:t>
            </a:r>
            <a:r>
              <a:rPr sz="2000" spc="-45" dirty="0">
                <a:solidFill>
                  <a:srgbClr val="435E40"/>
                </a:solidFill>
                <a:latin typeface="Garamond"/>
                <a:cs typeface="Garamond"/>
              </a:rPr>
              <a:t>view. </a:t>
            </a:r>
            <a:r>
              <a:rPr sz="2000" spc="10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overall layout you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foresee for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author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might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very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different from that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of</a:t>
            </a:r>
            <a:r>
              <a:rPr sz="2000" spc="25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publish</a:t>
            </a:r>
            <a:endParaRPr sz="2000">
              <a:latin typeface="Garamond"/>
              <a:cs typeface="Garamond"/>
            </a:endParaRPr>
          </a:p>
          <a:p>
            <a:pPr marL="194945" marR="123189" indent="-182880" algn="just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10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role of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 in the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overall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system solution can fall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into one  of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following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three</a:t>
            </a:r>
            <a:r>
              <a:rPr sz="2000" spc="-19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categories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2B54-A390-48A4-8613-91A4A1A0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42283-4D69-4F1E-9F23-834A47DD0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6BD90-EA1A-418F-8254-C12AB549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084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779145"/>
          </a:xfrm>
          <a:custGeom>
            <a:avLst/>
            <a:gdLst/>
            <a:ahLst/>
            <a:cxnLst/>
            <a:rect l="l" t="t" r="r" b="b"/>
            <a:pathLst>
              <a:path w="9144000" h="779145">
                <a:moveTo>
                  <a:pt x="9144000" y="0"/>
                </a:moveTo>
                <a:lnTo>
                  <a:pt x="0" y="0"/>
                </a:lnTo>
                <a:lnTo>
                  <a:pt x="0" y="778763"/>
                </a:lnTo>
                <a:lnTo>
                  <a:pt x="9144000" y="778763"/>
                </a:lnTo>
                <a:lnTo>
                  <a:pt x="9144000" y="0"/>
                </a:lnTo>
                <a:close/>
              </a:path>
            </a:pathLst>
          </a:custGeom>
          <a:solidFill>
            <a:srgbClr val="3743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4000" y="6441948"/>
            <a:ext cx="9144000" cy="416559"/>
            <a:chOff x="0" y="6441947"/>
            <a:chExt cx="9144000" cy="416559"/>
          </a:xfrm>
        </p:grpSpPr>
        <p:sp>
          <p:nvSpPr>
            <p:cNvPr id="4" name="object 4"/>
            <p:cNvSpPr/>
            <p:nvPr/>
          </p:nvSpPr>
          <p:spPr>
            <a:xfrm>
              <a:off x="0" y="6441947"/>
              <a:ext cx="9144000" cy="416559"/>
            </a:xfrm>
            <a:custGeom>
              <a:avLst/>
              <a:gdLst/>
              <a:ahLst/>
              <a:cxnLst/>
              <a:rect l="l" t="t" r="r" b="b"/>
              <a:pathLst>
                <a:path w="9144000" h="416559">
                  <a:moveTo>
                    <a:pt x="9144000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9144000" y="4160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74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88908" y="6723887"/>
              <a:ext cx="184785" cy="60960"/>
            </a:xfrm>
            <a:custGeom>
              <a:avLst/>
              <a:gdLst/>
              <a:ahLst/>
              <a:cxnLst/>
              <a:rect l="l" t="t" r="r" b="b"/>
              <a:pathLst>
                <a:path w="184784" h="60959">
                  <a:moveTo>
                    <a:pt x="36576" y="60960"/>
                  </a:moveTo>
                  <a:lnTo>
                    <a:pt x="33820" y="46647"/>
                  </a:lnTo>
                  <a:lnTo>
                    <a:pt x="32232" y="38404"/>
                  </a:lnTo>
                  <a:lnTo>
                    <a:pt x="27139" y="11912"/>
                  </a:lnTo>
                  <a:lnTo>
                    <a:pt x="25146" y="1524"/>
                  </a:lnTo>
                  <a:lnTo>
                    <a:pt x="22733" y="1524"/>
                  </a:lnTo>
                  <a:lnTo>
                    <a:pt x="22733" y="38404"/>
                  </a:lnTo>
                  <a:lnTo>
                    <a:pt x="14097" y="38404"/>
                  </a:lnTo>
                  <a:lnTo>
                    <a:pt x="16510" y="25514"/>
                  </a:lnTo>
                  <a:lnTo>
                    <a:pt x="18669" y="11912"/>
                  </a:lnTo>
                  <a:lnTo>
                    <a:pt x="20701" y="25514"/>
                  </a:lnTo>
                  <a:lnTo>
                    <a:pt x="22733" y="38404"/>
                  </a:lnTo>
                  <a:lnTo>
                    <a:pt x="22733" y="1524"/>
                  </a:lnTo>
                  <a:lnTo>
                    <a:pt x="12827" y="1524"/>
                  </a:lnTo>
                  <a:lnTo>
                    <a:pt x="0" y="60960"/>
                  </a:lnTo>
                  <a:lnTo>
                    <a:pt x="10414" y="60960"/>
                  </a:lnTo>
                  <a:lnTo>
                    <a:pt x="13081" y="46647"/>
                  </a:lnTo>
                  <a:lnTo>
                    <a:pt x="23749" y="46647"/>
                  </a:lnTo>
                  <a:lnTo>
                    <a:pt x="26543" y="60960"/>
                  </a:lnTo>
                  <a:lnTo>
                    <a:pt x="36576" y="60960"/>
                  </a:lnTo>
                  <a:close/>
                </a:path>
                <a:path w="184784" h="60959">
                  <a:moveTo>
                    <a:pt x="71628" y="60261"/>
                  </a:moveTo>
                  <a:lnTo>
                    <a:pt x="71462" y="55321"/>
                  </a:lnTo>
                  <a:lnTo>
                    <a:pt x="71374" y="52501"/>
                  </a:lnTo>
                  <a:lnTo>
                    <a:pt x="71259" y="48983"/>
                  </a:lnTo>
                  <a:lnTo>
                    <a:pt x="71247" y="26085"/>
                  </a:lnTo>
                  <a:lnTo>
                    <a:pt x="71247" y="21501"/>
                  </a:lnTo>
                  <a:lnTo>
                    <a:pt x="71247" y="0"/>
                  </a:lnTo>
                  <a:lnTo>
                    <a:pt x="60706" y="0"/>
                  </a:lnTo>
                  <a:lnTo>
                    <a:pt x="60706" y="21501"/>
                  </a:lnTo>
                  <a:lnTo>
                    <a:pt x="60706" y="31724"/>
                  </a:lnTo>
                  <a:lnTo>
                    <a:pt x="55753" y="52501"/>
                  </a:lnTo>
                  <a:lnTo>
                    <a:pt x="54737" y="52158"/>
                  </a:lnTo>
                  <a:lnTo>
                    <a:pt x="50927" y="44754"/>
                  </a:lnTo>
                  <a:lnTo>
                    <a:pt x="50546" y="42291"/>
                  </a:lnTo>
                  <a:lnTo>
                    <a:pt x="50165" y="39471"/>
                  </a:lnTo>
                  <a:lnTo>
                    <a:pt x="50546" y="34188"/>
                  </a:lnTo>
                  <a:lnTo>
                    <a:pt x="50927" y="32067"/>
                  </a:lnTo>
                  <a:lnTo>
                    <a:pt x="56134" y="26085"/>
                  </a:lnTo>
                  <a:lnTo>
                    <a:pt x="56896" y="26085"/>
                  </a:lnTo>
                  <a:lnTo>
                    <a:pt x="57912" y="26428"/>
                  </a:lnTo>
                  <a:lnTo>
                    <a:pt x="58928" y="27838"/>
                  </a:lnTo>
                  <a:lnTo>
                    <a:pt x="60071" y="29603"/>
                  </a:lnTo>
                  <a:lnTo>
                    <a:pt x="60706" y="31724"/>
                  </a:lnTo>
                  <a:lnTo>
                    <a:pt x="60706" y="21501"/>
                  </a:lnTo>
                  <a:lnTo>
                    <a:pt x="60325" y="21501"/>
                  </a:lnTo>
                  <a:lnTo>
                    <a:pt x="59309" y="19735"/>
                  </a:lnTo>
                  <a:lnTo>
                    <a:pt x="57912" y="18326"/>
                  </a:lnTo>
                  <a:lnTo>
                    <a:pt x="55753" y="17627"/>
                  </a:lnTo>
                  <a:lnTo>
                    <a:pt x="53340" y="17272"/>
                  </a:lnTo>
                  <a:lnTo>
                    <a:pt x="50546" y="17627"/>
                  </a:lnTo>
                  <a:lnTo>
                    <a:pt x="39624" y="39116"/>
                  </a:lnTo>
                  <a:lnTo>
                    <a:pt x="40005" y="43700"/>
                  </a:lnTo>
                  <a:lnTo>
                    <a:pt x="51181" y="60960"/>
                  </a:lnTo>
                  <a:lnTo>
                    <a:pt x="54356" y="60960"/>
                  </a:lnTo>
                  <a:lnTo>
                    <a:pt x="55753" y="60617"/>
                  </a:lnTo>
                  <a:lnTo>
                    <a:pt x="58293" y="59550"/>
                  </a:lnTo>
                  <a:lnTo>
                    <a:pt x="60325" y="57797"/>
                  </a:lnTo>
                  <a:lnTo>
                    <a:pt x="61722" y="55321"/>
                  </a:lnTo>
                  <a:lnTo>
                    <a:pt x="62484" y="60261"/>
                  </a:lnTo>
                  <a:lnTo>
                    <a:pt x="71628" y="60261"/>
                  </a:lnTo>
                  <a:close/>
                </a:path>
                <a:path w="184784" h="60959">
                  <a:moveTo>
                    <a:pt x="108204" y="39624"/>
                  </a:moveTo>
                  <a:lnTo>
                    <a:pt x="105384" y="26212"/>
                  </a:lnTo>
                  <a:lnTo>
                    <a:pt x="104013" y="23799"/>
                  </a:lnTo>
                  <a:lnTo>
                    <a:pt x="101473" y="21386"/>
                  </a:lnTo>
                  <a:lnTo>
                    <a:pt x="99060" y="19672"/>
                  </a:lnTo>
                  <a:lnTo>
                    <a:pt x="97193" y="19062"/>
                  </a:lnTo>
                  <a:lnTo>
                    <a:pt x="97193" y="44792"/>
                  </a:lnTo>
                  <a:lnTo>
                    <a:pt x="96266" y="48577"/>
                  </a:lnTo>
                  <a:lnTo>
                    <a:pt x="95885" y="50647"/>
                  </a:lnTo>
                  <a:lnTo>
                    <a:pt x="94869" y="52019"/>
                  </a:lnTo>
                  <a:lnTo>
                    <a:pt x="93726" y="52705"/>
                  </a:lnTo>
                  <a:lnTo>
                    <a:pt x="92329" y="53047"/>
                  </a:lnTo>
                  <a:lnTo>
                    <a:pt x="90678" y="52705"/>
                  </a:lnTo>
                  <a:lnTo>
                    <a:pt x="89535" y="52019"/>
                  </a:lnTo>
                  <a:lnTo>
                    <a:pt x="88519" y="50647"/>
                  </a:lnTo>
                  <a:lnTo>
                    <a:pt x="87757" y="48920"/>
                  </a:lnTo>
                  <a:lnTo>
                    <a:pt x="87503" y="46850"/>
                  </a:lnTo>
                  <a:lnTo>
                    <a:pt x="87122" y="44792"/>
                  </a:lnTo>
                  <a:lnTo>
                    <a:pt x="86741" y="39624"/>
                  </a:lnTo>
                  <a:lnTo>
                    <a:pt x="87122" y="35153"/>
                  </a:lnTo>
                  <a:lnTo>
                    <a:pt x="87503" y="32740"/>
                  </a:lnTo>
                  <a:lnTo>
                    <a:pt x="87757" y="30683"/>
                  </a:lnTo>
                  <a:lnTo>
                    <a:pt x="88519" y="28956"/>
                  </a:lnTo>
                  <a:lnTo>
                    <a:pt x="89535" y="27241"/>
                  </a:lnTo>
                  <a:lnTo>
                    <a:pt x="90678" y="26555"/>
                  </a:lnTo>
                  <a:lnTo>
                    <a:pt x="92075" y="26212"/>
                  </a:lnTo>
                  <a:lnTo>
                    <a:pt x="93726" y="26555"/>
                  </a:lnTo>
                  <a:lnTo>
                    <a:pt x="94869" y="27241"/>
                  </a:lnTo>
                  <a:lnTo>
                    <a:pt x="95504" y="28956"/>
                  </a:lnTo>
                  <a:lnTo>
                    <a:pt x="96266" y="30683"/>
                  </a:lnTo>
                  <a:lnTo>
                    <a:pt x="96901" y="32740"/>
                  </a:lnTo>
                  <a:lnTo>
                    <a:pt x="97167" y="34467"/>
                  </a:lnTo>
                  <a:lnTo>
                    <a:pt x="97193" y="44792"/>
                  </a:lnTo>
                  <a:lnTo>
                    <a:pt x="97193" y="19062"/>
                  </a:lnTo>
                  <a:lnTo>
                    <a:pt x="95885" y="18630"/>
                  </a:lnTo>
                  <a:lnTo>
                    <a:pt x="92329" y="18288"/>
                  </a:lnTo>
                  <a:lnTo>
                    <a:pt x="89154" y="18630"/>
                  </a:lnTo>
                  <a:lnTo>
                    <a:pt x="76200" y="39624"/>
                  </a:lnTo>
                  <a:lnTo>
                    <a:pt x="76581" y="44450"/>
                  </a:lnTo>
                  <a:lnTo>
                    <a:pt x="92075" y="60960"/>
                  </a:lnTo>
                  <a:lnTo>
                    <a:pt x="94869" y="60960"/>
                  </a:lnTo>
                  <a:lnTo>
                    <a:pt x="104648" y="53733"/>
                  </a:lnTo>
                  <a:lnTo>
                    <a:pt x="105105" y="53047"/>
                  </a:lnTo>
                  <a:lnTo>
                    <a:pt x="105791" y="52019"/>
                  </a:lnTo>
                  <a:lnTo>
                    <a:pt x="106426" y="49949"/>
                  </a:lnTo>
                  <a:lnTo>
                    <a:pt x="107188" y="47891"/>
                  </a:lnTo>
                  <a:lnTo>
                    <a:pt x="107442" y="45478"/>
                  </a:lnTo>
                  <a:lnTo>
                    <a:pt x="107823" y="42722"/>
                  </a:lnTo>
                  <a:lnTo>
                    <a:pt x="108204" y="39624"/>
                  </a:lnTo>
                  <a:close/>
                </a:path>
                <a:path w="184784" h="60959">
                  <a:moveTo>
                    <a:pt x="146304" y="38061"/>
                  </a:moveTo>
                  <a:lnTo>
                    <a:pt x="145923" y="33832"/>
                  </a:lnTo>
                  <a:lnTo>
                    <a:pt x="144653" y="26085"/>
                  </a:lnTo>
                  <a:lnTo>
                    <a:pt x="143256" y="23266"/>
                  </a:lnTo>
                  <a:lnTo>
                    <a:pt x="142544" y="22199"/>
                  </a:lnTo>
                  <a:lnTo>
                    <a:pt x="141605" y="20789"/>
                  </a:lnTo>
                  <a:lnTo>
                    <a:pt x="139573" y="18681"/>
                  </a:lnTo>
                  <a:lnTo>
                    <a:pt x="137287" y="17627"/>
                  </a:lnTo>
                  <a:lnTo>
                    <a:pt x="136271" y="17272"/>
                  </a:lnTo>
                  <a:lnTo>
                    <a:pt x="135890" y="17272"/>
                  </a:lnTo>
                  <a:lnTo>
                    <a:pt x="135890" y="44399"/>
                  </a:lnTo>
                  <a:lnTo>
                    <a:pt x="135255" y="46875"/>
                  </a:lnTo>
                  <a:lnTo>
                    <a:pt x="130556" y="52501"/>
                  </a:lnTo>
                  <a:lnTo>
                    <a:pt x="129540" y="52158"/>
                  </a:lnTo>
                  <a:lnTo>
                    <a:pt x="128524" y="51447"/>
                  </a:lnTo>
                  <a:lnTo>
                    <a:pt x="127254" y="50038"/>
                  </a:lnTo>
                  <a:lnTo>
                    <a:pt x="126492" y="47929"/>
                  </a:lnTo>
                  <a:lnTo>
                    <a:pt x="126238" y="46875"/>
                  </a:lnTo>
                  <a:lnTo>
                    <a:pt x="126238" y="33477"/>
                  </a:lnTo>
                  <a:lnTo>
                    <a:pt x="130556" y="26085"/>
                  </a:lnTo>
                  <a:lnTo>
                    <a:pt x="131953" y="26428"/>
                  </a:lnTo>
                  <a:lnTo>
                    <a:pt x="132969" y="27139"/>
                  </a:lnTo>
                  <a:lnTo>
                    <a:pt x="133858" y="28194"/>
                  </a:lnTo>
                  <a:lnTo>
                    <a:pt x="134874" y="29603"/>
                  </a:lnTo>
                  <a:lnTo>
                    <a:pt x="135255" y="31369"/>
                  </a:lnTo>
                  <a:lnTo>
                    <a:pt x="135788" y="33477"/>
                  </a:lnTo>
                  <a:lnTo>
                    <a:pt x="135890" y="44399"/>
                  </a:lnTo>
                  <a:lnTo>
                    <a:pt x="135890" y="17272"/>
                  </a:lnTo>
                  <a:lnTo>
                    <a:pt x="134620" y="17272"/>
                  </a:lnTo>
                  <a:lnTo>
                    <a:pt x="131953" y="17627"/>
                  </a:lnTo>
                  <a:lnTo>
                    <a:pt x="129921" y="18326"/>
                  </a:lnTo>
                  <a:lnTo>
                    <a:pt x="127889" y="20091"/>
                  </a:lnTo>
                  <a:lnTo>
                    <a:pt x="126238" y="22199"/>
                  </a:lnTo>
                  <a:lnTo>
                    <a:pt x="126238" y="0"/>
                  </a:lnTo>
                  <a:lnTo>
                    <a:pt x="116205" y="0"/>
                  </a:lnTo>
                  <a:lnTo>
                    <a:pt x="116103" y="51447"/>
                  </a:lnTo>
                  <a:lnTo>
                    <a:pt x="115824" y="60261"/>
                  </a:lnTo>
                  <a:lnTo>
                    <a:pt x="124206" y="60261"/>
                  </a:lnTo>
                  <a:lnTo>
                    <a:pt x="124841" y="55321"/>
                  </a:lnTo>
                  <a:lnTo>
                    <a:pt x="125222" y="55321"/>
                  </a:lnTo>
                  <a:lnTo>
                    <a:pt x="126873" y="57797"/>
                  </a:lnTo>
                  <a:lnTo>
                    <a:pt x="128524" y="59905"/>
                  </a:lnTo>
                  <a:lnTo>
                    <a:pt x="130556" y="60617"/>
                  </a:lnTo>
                  <a:lnTo>
                    <a:pt x="133223" y="60960"/>
                  </a:lnTo>
                  <a:lnTo>
                    <a:pt x="135890" y="60617"/>
                  </a:lnTo>
                  <a:lnTo>
                    <a:pt x="138303" y="59550"/>
                  </a:lnTo>
                  <a:lnTo>
                    <a:pt x="140589" y="57797"/>
                  </a:lnTo>
                  <a:lnTo>
                    <a:pt x="142240" y="55321"/>
                  </a:lnTo>
                  <a:lnTo>
                    <a:pt x="143662" y="52501"/>
                  </a:lnTo>
                  <a:lnTo>
                    <a:pt x="144018" y="51803"/>
                  </a:lnTo>
                  <a:lnTo>
                    <a:pt x="145288" y="47929"/>
                  </a:lnTo>
                  <a:lnTo>
                    <a:pt x="145923" y="43345"/>
                  </a:lnTo>
                  <a:lnTo>
                    <a:pt x="146304" y="38061"/>
                  </a:lnTo>
                  <a:close/>
                </a:path>
                <a:path w="184784" h="60959">
                  <a:moveTo>
                    <a:pt x="184404" y="37757"/>
                  </a:moveTo>
                  <a:lnTo>
                    <a:pt x="184251" y="36042"/>
                  </a:lnTo>
                  <a:lnTo>
                    <a:pt x="184023" y="33312"/>
                  </a:lnTo>
                  <a:lnTo>
                    <a:pt x="183388" y="29552"/>
                  </a:lnTo>
                  <a:lnTo>
                    <a:pt x="182372" y="26492"/>
                  </a:lnTo>
                  <a:lnTo>
                    <a:pt x="182143" y="26149"/>
                  </a:lnTo>
                  <a:lnTo>
                    <a:pt x="180594" y="23749"/>
                  </a:lnTo>
                  <a:lnTo>
                    <a:pt x="178562" y="21361"/>
                  </a:lnTo>
                  <a:lnTo>
                    <a:pt x="176403" y="19659"/>
                  </a:lnTo>
                  <a:lnTo>
                    <a:pt x="174752" y="19113"/>
                  </a:lnTo>
                  <a:lnTo>
                    <a:pt x="174752" y="36042"/>
                  </a:lnTo>
                  <a:lnTo>
                    <a:pt x="163957" y="36042"/>
                  </a:lnTo>
                  <a:lnTo>
                    <a:pt x="164719" y="32626"/>
                  </a:lnTo>
                  <a:lnTo>
                    <a:pt x="165354" y="29222"/>
                  </a:lnTo>
                  <a:lnTo>
                    <a:pt x="167132" y="26822"/>
                  </a:lnTo>
                  <a:lnTo>
                    <a:pt x="168529" y="26149"/>
                  </a:lnTo>
                  <a:lnTo>
                    <a:pt x="170942" y="26149"/>
                  </a:lnTo>
                  <a:lnTo>
                    <a:pt x="174752" y="36042"/>
                  </a:lnTo>
                  <a:lnTo>
                    <a:pt x="174752" y="19113"/>
                  </a:lnTo>
                  <a:lnTo>
                    <a:pt x="173355" y="18630"/>
                  </a:lnTo>
                  <a:lnTo>
                    <a:pt x="170180" y="18288"/>
                  </a:lnTo>
                  <a:lnTo>
                    <a:pt x="167132" y="18973"/>
                  </a:lnTo>
                  <a:lnTo>
                    <a:pt x="153924" y="40487"/>
                  </a:lnTo>
                  <a:lnTo>
                    <a:pt x="154305" y="44919"/>
                  </a:lnTo>
                  <a:lnTo>
                    <a:pt x="171196" y="60960"/>
                  </a:lnTo>
                  <a:lnTo>
                    <a:pt x="177419" y="60286"/>
                  </a:lnTo>
                  <a:lnTo>
                    <a:pt x="180213" y="59601"/>
                  </a:lnTo>
                  <a:lnTo>
                    <a:pt x="182372" y="58915"/>
                  </a:lnTo>
                  <a:lnTo>
                    <a:pt x="181279" y="53111"/>
                  </a:lnTo>
                  <a:lnTo>
                    <a:pt x="180975" y="51409"/>
                  </a:lnTo>
                  <a:lnTo>
                    <a:pt x="177419" y="52425"/>
                  </a:lnTo>
                  <a:lnTo>
                    <a:pt x="173355" y="53111"/>
                  </a:lnTo>
                  <a:lnTo>
                    <a:pt x="171196" y="52768"/>
                  </a:lnTo>
                  <a:lnTo>
                    <a:pt x="163957" y="43218"/>
                  </a:lnTo>
                  <a:lnTo>
                    <a:pt x="184023" y="43218"/>
                  </a:lnTo>
                  <a:lnTo>
                    <a:pt x="184099" y="40487"/>
                  </a:lnTo>
                  <a:lnTo>
                    <a:pt x="184404" y="37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5859" y="6528815"/>
              <a:ext cx="204216" cy="16611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280606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Optimizing</a:t>
            </a:r>
            <a:r>
              <a:rPr sz="2200" spc="-1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Replication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26664" y="912876"/>
            <a:ext cx="5381625" cy="5239385"/>
            <a:chOff x="1502663" y="912875"/>
            <a:chExt cx="5381625" cy="523938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0095" y="912875"/>
              <a:ext cx="5321808" cy="52388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663" y="3511296"/>
              <a:ext cx="5381244" cy="9982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25524" y="912875"/>
              <a:ext cx="5326380" cy="5179060"/>
            </a:xfrm>
            <a:custGeom>
              <a:avLst/>
              <a:gdLst/>
              <a:ahLst/>
              <a:cxnLst/>
              <a:rect l="l" t="t" r="r" b="b"/>
              <a:pathLst>
                <a:path w="5326380" h="5179060">
                  <a:moveTo>
                    <a:pt x="5320284" y="3589032"/>
                  </a:moveTo>
                  <a:lnTo>
                    <a:pt x="0" y="3589032"/>
                  </a:lnTo>
                  <a:lnTo>
                    <a:pt x="0" y="5178552"/>
                  </a:lnTo>
                  <a:lnTo>
                    <a:pt x="5320284" y="5178552"/>
                  </a:lnTo>
                  <a:lnTo>
                    <a:pt x="5320284" y="3589032"/>
                  </a:lnTo>
                  <a:close/>
                </a:path>
                <a:path w="5326380" h="5179060">
                  <a:moveTo>
                    <a:pt x="5326380" y="0"/>
                  </a:moveTo>
                  <a:lnTo>
                    <a:pt x="4572" y="0"/>
                  </a:lnTo>
                  <a:lnTo>
                    <a:pt x="4572" y="2589276"/>
                  </a:lnTo>
                  <a:lnTo>
                    <a:pt x="5326380" y="2589276"/>
                  </a:lnTo>
                  <a:lnTo>
                    <a:pt x="5326380" y="0"/>
                  </a:lnTo>
                  <a:close/>
                </a:path>
              </a:pathLst>
            </a:custGeom>
            <a:solidFill>
              <a:srgbClr val="31373B">
                <a:alpha val="4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300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280606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Optimizing</a:t>
            </a:r>
            <a:r>
              <a:rPr sz="2200" spc="-1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Replication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301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1340" y="845563"/>
            <a:ext cx="8502650" cy="196723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spcBef>
                <a:spcPts val="1445"/>
              </a:spcBef>
            </a:pPr>
            <a:r>
              <a:rPr sz="2000" dirty="0">
                <a:latin typeface="Arial"/>
                <a:cs typeface="Arial"/>
              </a:rPr>
              <a:t>Optimizations:</a:t>
            </a:r>
            <a:endParaRPr sz="2000">
              <a:latin typeface="Arial"/>
              <a:cs typeface="Arial"/>
            </a:endParaRPr>
          </a:p>
          <a:p>
            <a:pPr marL="475615" indent="-232410">
              <a:spcBef>
                <a:spcPts val="1210"/>
              </a:spcBef>
              <a:buChar char="•"/>
              <a:tabLst>
                <a:tab pos="475615" algn="l"/>
                <a:tab pos="476250" algn="l"/>
              </a:tabLst>
            </a:pPr>
            <a:r>
              <a:rPr dirty="0">
                <a:latin typeface="Arial"/>
                <a:cs typeface="Arial"/>
              </a:rPr>
              <a:t>In </a:t>
            </a:r>
            <a:r>
              <a:rPr spc="-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“Triggers” </a:t>
            </a:r>
            <a:r>
              <a:rPr dirty="0">
                <a:latin typeface="Arial"/>
                <a:cs typeface="Arial"/>
              </a:rPr>
              <a:t>tab </a:t>
            </a:r>
            <a:r>
              <a:rPr spc="-5" dirty="0">
                <a:latin typeface="Arial"/>
                <a:cs typeface="Arial"/>
              </a:rPr>
              <a:t>of </a:t>
            </a: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replication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agent:</a:t>
            </a:r>
            <a:endParaRPr>
              <a:latin typeface="Arial"/>
              <a:cs typeface="Arial"/>
            </a:endParaRPr>
          </a:p>
          <a:p>
            <a:pPr marL="724535" lvl="1" indent="-170180">
              <a:spcBef>
                <a:spcPts val="1210"/>
              </a:spcBef>
              <a:buChar char="-"/>
              <a:tabLst>
                <a:tab pos="725170" algn="l"/>
              </a:tabLst>
            </a:pPr>
            <a:r>
              <a:rPr sz="1600" spc="-5" dirty="0">
                <a:latin typeface="Arial"/>
                <a:cs typeface="Arial"/>
              </a:rPr>
              <a:t>“No Status </a:t>
            </a:r>
            <a:r>
              <a:rPr sz="1600" spc="-10" dirty="0">
                <a:latin typeface="Arial"/>
                <a:cs typeface="Arial"/>
              </a:rPr>
              <a:t>Update” </a:t>
            </a:r>
            <a:r>
              <a:rPr sz="1600" spc="-5" dirty="0">
                <a:latin typeface="Arial"/>
                <a:cs typeface="Arial"/>
              </a:rPr>
              <a:t>- if </a:t>
            </a:r>
            <a:r>
              <a:rPr sz="1600" spc="-10" dirty="0">
                <a:latin typeface="Arial"/>
                <a:cs typeface="Arial"/>
              </a:rPr>
              <a:t>you </a:t>
            </a:r>
            <a:r>
              <a:rPr sz="1600" spc="-5" dirty="0">
                <a:latin typeface="Arial"/>
                <a:cs typeface="Arial"/>
              </a:rPr>
              <a:t>do not need a status to track that the replication</a:t>
            </a:r>
            <a:r>
              <a:rPr sz="1600" spc="3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happened.</a:t>
            </a:r>
            <a:endParaRPr sz="1600">
              <a:latin typeface="Arial"/>
              <a:cs typeface="Arial"/>
            </a:endParaRPr>
          </a:p>
          <a:p>
            <a:pPr marL="724535" marR="449580" lvl="1" indent="-169545">
              <a:spcBef>
                <a:spcPts val="1200"/>
              </a:spcBef>
              <a:buChar char="-"/>
              <a:tabLst>
                <a:tab pos="725170" algn="l"/>
              </a:tabLst>
            </a:pPr>
            <a:r>
              <a:rPr sz="1600" spc="-5" dirty="0">
                <a:latin typeface="Arial"/>
                <a:cs typeface="Arial"/>
              </a:rPr>
              <a:t>“No </a:t>
            </a:r>
            <a:r>
              <a:rPr sz="1600" spc="-15" dirty="0">
                <a:latin typeface="Arial"/>
                <a:cs typeface="Arial"/>
              </a:rPr>
              <a:t>Versioning” </a:t>
            </a:r>
            <a:r>
              <a:rPr sz="1600" spc="-5" dirty="0">
                <a:latin typeface="Arial"/>
                <a:cs typeface="Arial"/>
              </a:rPr>
              <a:t>- if </a:t>
            </a:r>
            <a:r>
              <a:rPr sz="1600" spc="-10" dirty="0">
                <a:latin typeface="Arial"/>
                <a:cs typeface="Arial"/>
              </a:rPr>
              <a:t>you </a:t>
            </a:r>
            <a:r>
              <a:rPr sz="1600" spc="-5" dirty="0">
                <a:latin typeface="Arial"/>
                <a:cs typeface="Arial"/>
              </a:rPr>
              <a:t>do not need versions of the pages or assets generated on  activations.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779145"/>
          </a:xfrm>
          <a:custGeom>
            <a:avLst/>
            <a:gdLst/>
            <a:ahLst/>
            <a:cxnLst/>
            <a:rect l="l" t="t" r="r" b="b"/>
            <a:pathLst>
              <a:path w="9144000" h="779145">
                <a:moveTo>
                  <a:pt x="9144000" y="0"/>
                </a:moveTo>
                <a:lnTo>
                  <a:pt x="0" y="0"/>
                </a:lnTo>
                <a:lnTo>
                  <a:pt x="0" y="778763"/>
                </a:lnTo>
                <a:lnTo>
                  <a:pt x="9144000" y="778763"/>
                </a:lnTo>
                <a:lnTo>
                  <a:pt x="9144000" y="0"/>
                </a:lnTo>
                <a:close/>
              </a:path>
            </a:pathLst>
          </a:custGeom>
          <a:solidFill>
            <a:srgbClr val="3743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4000" y="6441948"/>
            <a:ext cx="9144000" cy="416559"/>
            <a:chOff x="0" y="6441947"/>
            <a:chExt cx="9144000" cy="416559"/>
          </a:xfrm>
        </p:grpSpPr>
        <p:sp>
          <p:nvSpPr>
            <p:cNvPr id="4" name="object 4"/>
            <p:cNvSpPr/>
            <p:nvPr/>
          </p:nvSpPr>
          <p:spPr>
            <a:xfrm>
              <a:off x="0" y="6441947"/>
              <a:ext cx="9144000" cy="416559"/>
            </a:xfrm>
            <a:custGeom>
              <a:avLst/>
              <a:gdLst/>
              <a:ahLst/>
              <a:cxnLst/>
              <a:rect l="l" t="t" r="r" b="b"/>
              <a:pathLst>
                <a:path w="9144000" h="416559">
                  <a:moveTo>
                    <a:pt x="9144000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9144000" y="4160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74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88908" y="6723887"/>
              <a:ext cx="184785" cy="60960"/>
            </a:xfrm>
            <a:custGeom>
              <a:avLst/>
              <a:gdLst/>
              <a:ahLst/>
              <a:cxnLst/>
              <a:rect l="l" t="t" r="r" b="b"/>
              <a:pathLst>
                <a:path w="184784" h="60959">
                  <a:moveTo>
                    <a:pt x="36576" y="60960"/>
                  </a:moveTo>
                  <a:lnTo>
                    <a:pt x="33820" y="46647"/>
                  </a:lnTo>
                  <a:lnTo>
                    <a:pt x="32232" y="38404"/>
                  </a:lnTo>
                  <a:lnTo>
                    <a:pt x="27139" y="11912"/>
                  </a:lnTo>
                  <a:lnTo>
                    <a:pt x="25146" y="1524"/>
                  </a:lnTo>
                  <a:lnTo>
                    <a:pt x="22733" y="1524"/>
                  </a:lnTo>
                  <a:lnTo>
                    <a:pt x="22733" y="38404"/>
                  </a:lnTo>
                  <a:lnTo>
                    <a:pt x="14097" y="38404"/>
                  </a:lnTo>
                  <a:lnTo>
                    <a:pt x="16510" y="25514"/>
                  </a:lnTo>
                  <a:lnTo>
                    <a:pt x="18669" y="11912"/>
                  </a:lnTo>
                  <a:lnTo>
                    <a:pt x="20701" y="25514"/>
                  </a:lnTo>
                  <a:lnTo>
                    <a:pt x="22733" y="38404"/>
                  </a:lnTo>
                  <a:lnTo>
                    <a:pt x="22733" y="1524"/>
                  </a:lnTo>
                  <a:lnTo>
                    <a:pt x="12827" y="1524"/>
                  </a:lnTo>
                  <a:lnTo>
                    <a:pt x="0" y="60960"/>
                  </a:lnTo>
                  <a:lnTo>
                    <a:pt x="10414" y="60960"/>
                  </a:lnTo>
                  <a:lnTo>
                    <a:pt x="13081" y="46647"/>
                  </a:lnTo>
                  <a:lnTo>
                    <a:pt x="23749" y="46647"/>
                  </a:lnTo>
                  <a:lnTo>
                    <a:pt x="26543" y="60960"/>
                  </a:lnTo>
                  <a:lnTo>
                    <a:pt x="36576" y="60960"/>
                  </a:lnTo>
                  <a:close/>
                </a:path>
                <a:path w="184784" h="60959">
                  <a:moveTo>
                    <a:pt x="71628" y="60261"/>
                  </a:moveTo>
                  <a:lnTo>
                    <a:pt x="71462" y="55321"/>
                  </a:lnTo>
                  <a:lnTo>
                    <a:pt x="71374" y="52501"/>
                  </a:lnTo>
                  <a:lnTo>
                    <a:pt x="71259" y="48983"/>
                  </a:lnTo>
                  <a:lnTo>
                    <a:pt x="71247" y="26085"/>
                  </a:lnTo>
                  <a:lnTo>
                    <a:pt x="71247" y="21501"/>
                  </a:lnTo>
                  <a:lnTo>
                    <a:pt x="71247" y="0"/>
                  </a:lnTo>
                  <a:lnTo>
                    <a:pt x="60706" y="0"/>
                  </a:lnTo>
                  <a:lnTo>
                    <a:pt x="60706" y="21501"/>
                  </a:lnTo>
                  <a:lnTo>
                    <a:pt x="60706" y="31724"/>
                  </a:lnTo>
                  <a:lnTo>
                    <a:pt x="55753" y="52501"/>
                  </a:lnTo>
                  <a:lnTo>
                    <a:pt x="54737" y="52158"/>
                  </a:lnTo>
                  <a:lnTo>
                    <a:pt x="50927" y="44754"/>
                  </a:lnTo>
                  <a:lnTo>
                    <a:pt x="50546" y="42291"/>
                  </a:lnTo>
                  <a:lnTo>
                    <a:pt x="50165" y="39471"/>
                  </a:lnTo>
                  <a:lnTo>
                    <a:pt x="50546" y="34188"/>
                  </a:lnTo>
                  <a:lnTo>
                    <a:pt x="50927" y="32067"/>
                  </a:lnTo>
                  <a:lnTo>
                    <a:pt x="56134" y="26085"/>
                  </a:lnTo>
                  <a:lnTo>
                    <a:pt x="56896" y="26085"/>
                  </a:lnTo>
                  <a:lnTo>
                    <a:pt x="57912" y="26428"/>
                  </a:lnTo>
                  <a:lnTo>
                    <a:pt x="58928" y="27838"/>
                  </a:lnTo>
                  <a:lnTo>
                    <a:pt x="60071" y="29603"/>
                  </a:lnTo>
                  <a:lnTo>
                    <a:pt x="60706" y="31724"/>
                  </a:lnTo>
                  <a:lnTo>
                    <a:pt x="60706" y="21501"/>
                  </a:lnTo>
                  <a:lnTo>
                    <a:pt x="60325" y="21501"/>
                  </a:lnTo>
                  <a:lnTo>
                    <a:pt x="59309" y="19735"/>
                  </a:lnTo>
                  <a:lnTo>
                    <a:pt x="57912" y="18326"/>
                  </a:lnTo>
                  <a:lnTo>
                    <a:pt x="55753" y="17627"/>
                  </a:lnTo>
                  <a:lnTo>
                    <a:pt x="53340" y="17272"/>
                  </a:lnTo>
                  <a:lnTo>
                    <a:pt x="50546" y="17627"/>
                  </a:lnTo>
                  <a:lnTo>
                    <a:pt x="39624" y="39116"/>
                  </a:lnTo>
                  <a:lnTo>
                    <a:pt x="40005" y="43700"/>
                  </a:lnTo>
                  <a:lnTo>
                    <a:pt x="51181" y="60960"/>
                  </a:lnTo>
                  <a:lnTo>
                    <a:pt x="54356" y="60960"/>
                  </a:lnTo>
                  <a:lnTo>
                    <a:pt x="55753" y="60617"/>
                  </a:lnTo>
                  <a:lnTo>
                    <a:pt x="58293" y="59550"/>
                  </a:lnTo>
                  <a:lnTo>
                    <a:pt x="60325" y="57797"/>
                  </a:lnTo>
                  <a:lnTo>
                    <a:pt x="61722" y="55321"/>
                  </a:lnTo>
                  <a:lnTo>
                    <a:pt x="62484" y="60261"/>
                  </a:lnTo>
                  <a:lnTo>
                    <a:pt x="71628" y="60261"/>
                  </a:lnTo>
                  <a:close/>
                </a:path>
                <a:path w="184784" h="60959">
                  <a:moveTo>
                    <a:pt x="108204" y="39624"/>
                  </a:moveTo>
                  <a:lnTo>
                    <a:pt x="105384" y="26212"/>
                  </a:lnTo>
                  <a:lnTo>
                    <a:pt x="104013" y="23799"/>
                  </a:lnTo>
                  <a:lnTo>
                    <a:pt x="101473" y="21386"/>
                  </a:lnTo>
                  <a:lnTo>
                    <a:pt x="99060" y="19672"/>
                  </a:lnTo>
                  <a:lnTo>
                    <a:pt x="97193" y="19062"/>
                  </a:lnTo>
                  <a:lnTo>
                    <a:pt x="97193" y="44792"/>
                  </a:lnTo>
                  <a:lnTo>
                    <a:pt x="96266" y="48577"/>
                  </a:lnTo>
                  <a:lnTo>
                    <a:pt x="95885" y="50647"/>
                  </a:lnTo>
                  <a:lnTo>
                    <a:pt x="94869" y="52019"/>
                  </a:lnTo>
                  <a:lnTo>
                    <a:pt x="93726" y="52705"/>
                  </a:lnTo>
                  <a:lnTo>
                    <a:pt x="92329" y="53047"/>
                  </a:lnTo>
                  <a:lnTo>
                    <a:pt x="90678" y="52705"/>
                  </a:lnTo>
                  <a:lnTo>
                    <a:pt x="89535" y="52019"/>
                  </a:lnTo>
                  <a:lnTo>
                    <a:pt x="88519" y="50647"/>
                  </a:lnTo>
                  <a:lnTo>
                    <a:pt x="87757" y="48920"/>
                  </a:lnTo>
                  <a:lnTo>
                    <a:pt x="87503" y="46850"/>
                  </a:lnTo>
                  <a:lnTo>
                    <a:pt x="87122" y="44792"/>
                  </a:lnTo>
                  <a:lnTo>
                    <a:pt x="86741" y="39624"/>
                  </a:lnTo>
                  <a:lnTo>
                    <a:pt x="87122" y="35153"/>
                  </a:lnTo>
                  <a:lnTo>
                    <a:pt x="87503" y="32740"/>
                  </a:lnTo>
                  <a:lnTo>
                    <a:pt x="87757" y="30683"/>
                  </a:lnTo>
                  <a:lnTo>
                    <a:pt x="88519" y="28956"/>
                  </a:lnTo>
                  <a:lnTo>
                    <a:pt x="89535" y="27241"/>
                  </a:lnTo>
                  <a:lnTo>
                    <a:pt x="90678" y="26555"/>
                  </a:lnTo>
                  <a:lnTo>
                    <a:pt x="92075" y="26212"/>
                  </a:lnTo>
                  <a:lnTo>
                    <a:pt x="93726" y="26555"/>
                  </a:lnTo>
                  <a:lnTo>
                    <a:pt x="94869" y="27241"/>
                  </a:lnTo>
                  <a:lnTo>
                    <a:pt x="95504" y="28956"/>
                  </a:lnTo>
                  <a:lnTo>
                    <a:pt x="96266" y="30683"/>
                  </a:lnTo>
                  <a:lnTo>
                    <a:pt x="96901" y="32740"/>
                  </a:lnTo>
                  <a:lnTo>
                    <a:pt x="97167" y="34467"/>
                  </a:lnTo>
                  <a:lnTo>
                    <a:pt x="97193" y="44792"/>
                  </a:lnTo>
                  <a:lnTo>
                    <a:pt x="97193" y="19062"/>
                  </a:lnTo>
                  <a:lnTo>
                    <a:pt x="95885" y="18630"/>
                  </a:lnTo>
                  <a:lnTo>
                    <a:pt x="92329" y="18288"/>
                  </a:lnTo>
                  <a:lnTo>
                    <a:pt x="89154" y="18630"/>
                  </a:lnTo>
                  <a:lnTo>
                    <a:pt x="76200" y="39624"/>
                  </a:lnTo>
                  <a:lnTo>
                    <a:pt x="76581" y="44450"/>
                  </a:lnTo>
                  <a:lnTo>
                    <a:pt x="92075" y="60960"/>
                  </a:lnTo>
                  <a:lnTo>
                    <a:pt x="94869" y="60960"/>
                  </a:lnTo>
                  <a:lnTo>
                    <a:pt x="104648" y="53733"/>
                  </a:lnTo>
                  <a:lnTo>
                    <a:pt x="105105" y="53047"/>
                  </a:lnTo>
                  <a:lnTo>
                    <a:pt x="105791" y="52019"/>
                  </a:lnTo>
                  <a:lnTo>
                    <a:pt x="106426" y="49949"/>
                  </a:lnTo>
                  <a:lnTo>
                    <a:pt x="107188" y="47891"/>
                  </a:lnTo>
                  <a:lnTo>
                    <a:pt x="107442" y="45478"/>
                  </a:lnTo>
                  <a:lnTo>
                    <a:pt x="107823" y="42722"/>
                  </a:lnTo>
                  <a:lnTo>
                    <a:pt x="108204" y="39624"/>
                  </a:lnTo>
                  <a:close/>
                </a:path>
                <a:path w="184784" h="60959">
                  <a:moveTo>
                    <a:pt x="146304" y="38061"/>
                  </a:moveTo>
                  <a:lnTo>
                    <a:pt x="145923" y="33832"/>
                  </a:lnTo>
                  <a:lnTo>
                    <a:pt x="144653" y="26085"/>
                  </a:lnTo>
                  <a:lnTo>
                    <a:pt x="143256" y="23266"/>
                  </a:lnTo>
                  <a:lnTo>
                    <a:pt x="142544" y="22199"/>
                  </a:lnTo>
                  <a:lnTo>
                    <a:pt x="141605" y="20789"/>
                  </a:lnTo>
                  <a:lnTo>
                    <a:pt x="139573" y="18681"/>
                  </a:lnTo>
                  <a:lnTo>
                    <a:pt x="137287" y="17627"/>
                  </a:lnTo>
                  <a:lnTo>
                    <a:pt x="136271" y="17272"/>
                  </a:lnTo>
                  <a:lnTo>
                    <a:pt x="135890" y="17272"/>
                  </a:lnTo>
                  <a:lnTo>
                    <a:pt x="135890" y="44399"/>
                  </a:lnTo>
                  <a:lnTo>
                    <a:pt x="135255" y="46875"/>
                  </a:lnTo>
                  <a:lnTo>
                    <a:pt x="130556" y="52501"/>
                  </a:lnTo>
                  <a:lnTo>
                    <a:pt x="129540" y="52158"/>
                  </a:lnTo>
                  <a:lnTo>
                    <a:pt x="128524" y="51447"/>
                  </a:lnTo>
                  <a:lnTo>
                    <a:pt x="127254" y="50038"/>
                  </a:lnTo>
                  <a:lnTo>
                    <a:pt x="126492" y="47929"/>
                  </a:lnTo>
                  <a:lnTo>
                    <a:pt x="126238" y="46875"/>
                  </a:lnTo>
                  <a:lnTo>
                    <a:pt x="126238" y="33477"/>
                  </a:lnTo>
                  <a:lnTo>
                    <a:pt x="130556" y="26085"/>
                  </a:lnTo>
                  <a:lnTo>
                    <a:pt x="131953" y="26428"/>
                  </a:lnTo>
                  <a:lnTo>
                    <a:pt x="132969" y="27139"/>
                  </a:lnTo>
                  <a:lnTo>
                    <a:pt x="133858" y="28194"/>
                  </a:lnTo>
                  <a:lnTo>
                    <a:pt x="134874" y="29603"/>
                  </a:lnTo>
                  <a:lnTo>
                    <a:pt x="135255" y="31369"/>
                  </a:lnTo>
                  <a:lnTo>
                    <a:pt x="135788" y="33477"/>
                  </a:lnTo>
                  <a:lnTo>
                    <a:pt x="135890" y="44399"/>
                  </a:lnTo>
                  <a:lnTo>
                    <a:pt x="135890" y="17272"/>
                  </a:lnTo>
                  <a:lnTo>
                    <a:pt x="134620" y="17272"/>
                  </a:lnTo>
                  <a:lnTo>
                    <a:pt x="131953" y="17627"/>
                  </a:lnTo>
                  <a:lnTo>
                    <a:pt x="129921" y="18326"/>
                  </a:lnTo>
                  <a:lnTo>
                    <a:pt x="127889" y="20091"/>
                  </a:lnTo>
                  <a:lnTo>
                    <a:pt x="126238" y="22199"/>
                  </a:lnTo>
                  <a:lnTo>
                    <a:pt x="126238" y="0"/>
                  </a:lnTo>
                  <a:lnTo>
                    <a:pt x="116205" y="0"/>
                  </a:lnTo>
                  <a:lnTo>
                    <a:pt x="116103" y="51447"/>
                  </a:lnTo>
                  <a:lnTo>
                    <a:pt x="115824" y="60261"/>
                  </a:lnTo>
                  <a:lnTo>
                    <a:pt x="124206" y="60261"/>
                  </a:lnTo>
                  <a:lnTo>
                    <a:pt x="124841" y="55321"/>
                  </a:lnTo>
                  <a:lnTo>
                    <a:pt x="125222" y="55321"/>
                  </a:lnTo>
                  <a:lnTo>
                    <a:pt x="126873" y="57797"/>
                  </a:lnTo>
                  <a:lnTo>
                    <a:pt x="128524" y="59905"/>
                  </a:lnTo>
                  <a:lnTo>
                    <a:pt x="130556" y="60617"/>
                  </a:lnTo>
                  <a:lnTo>
                    <a:pt x="133223" y="60960"/>
                  </a:lnTo>
                  <a:lnTo>
                    <a:pt x="135890" y="60617"/>
                  </a:lnTo>
                  <a:lnTo>
                    <a:pt x="138303" y="59550"/>
                  </a:lnTo>
                  <a:lnTo>
                    <a:pt x="140589" y="57797"/>
                  </a:lnTo>
                  <a:lnTo>
                    <a:pt x="142240" y="55321"/>
                  </a:lnTo>
                  <a:lnTo>
                    <a:pt x="143662" y="52501"/>
                  </a:lnTo>
                  <a:lnTo>
                    <a:pt x="144018" y="51803"/>
                  </a:lnTo>
                  <a:lnTo>
                    <a:pt x="145288" y="47929"/>
                  </a:lnTo>
                  <a:lnTo>
                    <a:pt x="145923" y="43345"/>
                  </a:lnTo>
                  <a:lnTo>
                    <a:pt x="146304" y="38061"/>
                  </a:lnTo>
                  <a:close/>
                </a:path>
                <a:path w="184784" h="60959">
                  <a:moveTo>
                    <a:pt x="184404" y="37757"/>
                  </a:moveTo>
                  <a:lnTo>
                    <a:pt x="184251" y="36042"/>
                  </a:lnTo>
                  <a:lnTo>
                    <a:pt x="184023" y="33312"/>
                  </a:lnTo>
                  <a:lnTo>
                    <a:pt x="183388" y="29552"/>
                  </a:lnTo>
                  <a:lnTo>
                    <a:pt x="182372" y="26492"/>
                  </a:lnTo>
                  <a:lnTo>
                    <a:pt x="182143" y="26149"/>
                  </a:lnTo>
                  <a:lnTo>
                    <a:pt x="180594" y="23749"/>
                  </a:lnTo>
                  <a:lnTo>
                    <a:pt x="178562" y="21361"/>
                  </a:lnTo>
                  <a:lnTo>
                    <a:pt x="176403" y="19659"/>
                  </a:lnTo>
                  <a:lnTo>
                    <a:pt x="174752" y="19113"/>
                  </a:lnTo>
                  <a:lnTo>
                    <a:pt x="174752" y="36042"/>
                  </a:lnTo>
                  <a:lnTo>
                    <a:pt x="163957" y="36042"/>
                  </a:lnTo>
                  <a:lnTo>
                    <a:pt x="164719" y="32626"/>
                  </a:lnTo>
                  <a:lnTo>
                    <a:pt x="165354" y="29222"/>
                  </a:lnTo>
                  <a:lnTo>
                    <a:pt x="167132" y="26822"/>
                  </a:lnTo>
                  <a:lnTo>
                    <a:pt x="168529" y="26149"/>
                  </a:lnTo>
                  <a:lnTo>
                    <a:pt x="170942" y="26149"/>
                  </a:lnTo>
                  <a:lnTo>
                    <a:pt x="174752" y="36042"/>
                  </a:lnTo>
                  <a:lnTo>
                    <a:pt x="174752" y="19113"/>
                  </a:lnTo>
                  <a:lnTo>
                    <a:pt x="173355" y="18630"/>
                  </a:lnTo>
                  <a:lnTo>
                    <a:pt x="170180" y="18288"/>
                  </a:lnTo>
                  <a:lnTo>
                    <a:pt x="167132" y="18973"/>
                  </a:lnTo>
                  <a:lnTo>
                    <a:pt x="153924" y="40487"/>
                  </a:lnTo>
                  <a:lnTo>
                    <a:pt x="154305" y="44919"/>
                  </a:lnTo>
                  <a:lnTo>
                    <a:pt x="171196" y="60960"/>
                  </a:lnTo>
                  <a:lnTo>
                    <a:pt x="177419" y="60286"/>
                  </a:lnTo>
                  <a:lnTo>
                    <a:pt x="180213" y="59601"/>
                  </a:lnTo>
                  <a:lnTo>
                    <a:pt x="182372" y="58915"/>
                  </a:lnTo>
                  <a:lnTo>
                    <a:pt x="181279" y="53111"/>
                  </a:lnTo>
                  <a:lnTo>
                    <a:pt x="180975" y="51409"/>
                  </a:lnTo>
                  <a:lnTo>
                    <a:pt x="177419" y="52425"/>
                  </a:lnTo>
                  <a:lnTo>
                    <a:pt x="173355" y="53111"/>
                  </a:lnTo>
                  <a:lnTo>
                    <a:pt x="171196" y="52768"/>
                  </a:lnTo>
                  <a:lnTo>
                    <a:pt x="163957" y="43218"/>
                  </a:lnTo>
                  <a:lnTo>
                    <a:pt x="184023" y="43218"/>
                  </a:lnTo>
                  <a:lnTo>
                    <a:pt x="184099" y="40487"/>
                  </a:lnTo>
                  <a:lnTo>
                    <a:pt x="184404" y="37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5859" y="6528815"/>
              <a:ext cx="204216" cy="16611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185161" y="824484"/>
            <a:ext cx="5655945" cy="5481955"/>
            <a:chOff x="1661160" y="824483"/>
            <a:chExt cx="5655945" cy="54819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3832" y="824483"/>
              <a:ext cx="5600700" cy="54818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160" y="4335779"/>
              <a:ext cx="5655564" cy="14340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03832" y="824483"/>
              <a:ext cx="5600700" cy="5481955"/>
            </a:xfrm>
            <a:custGeom>
              <a:avLst/>
              <a:gdLst/>
              <a:ahLst/>
              <a:cxnLst/>
              <a:rect l="l" t="t" r="r" b="b"/>
              <a:pathLst>
                <a:path w="5600700" h="5481955">
                  <a:moveTo>
                    <a:pt x="5600700" y="4933188"/>
                  </a:moveTo>
                  <a:lnTo>
                    <a:pt x="0" y="4933188"/>
                  </a:lnTo>
                  <a:lnTo>
                    <a:pt x="0" y="5481828"/>
                  </a:lnTo>
                  <a:lnTo>
                    <a:pt x="5600700" y="5481828"/>
                  </a:lnTo>
                  <a:lnTo>
                    <a:pt x="5600700" y="4933188"/>
                  </a:lnTo>
                  <a:close/>
                </a:path>
                <a:path w="5600700" h="5481955">
                  <a:moveTo>
                    <a:pt x="5600700" y="0"/>
                  </a:moveTo>
                  <a:lnTo>
                    <a:pt x="0" y="0"/>
                  </a:lnTo>
                  <a:lnTo>
                    <a:pt x="0" y="3534156"/>
                  </a:lnTo>
                  <a:lnTo>
                    <a:pt x="5600700" y="3534156"/>
                  </a:lnTo>
                  <a:lnTo>
                    <a:pt x="5600700" y="0"/>
                  </a:lnTo>
                  <a:close/>
                </a:path>
              </a:pathLst>
            </a:custGeom>
            <a:solidFill>
              <a:srgbClr val="31373B">
                <a:alpha val="4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280606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Optimizing</a:t>
            </a:r>
            <a:r>
              <a:rPr sz="2200" spc="-1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Replication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302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3714" y="1819742"/>
            <a:ext cx="4090670" cy="2457724"/>
          </a:xfrm>
          <a:prstGeom prst="rect">
            <a:avLst/>
          </a:prstGeom>
        </p:spPr>
        <p:txBody>
          <a:bodyPr vert="horz" wrap="square" lIns="0" tIns="6667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pc="-5" dirty="0">
                <a:solidFill>
                  <a:srgbClr val="FAAF34"/>
                </a:solidFill>
                <a:latin typeface="Arial"/>
                <a:cs typeface="Arial"/>
              </a:rPr>
              <a:t>DataStore Garbage</a:t>
            </a:r>
            <a:r>
              <a:rPr spc="10" dirty="0">
                <a:solidFill>
                  <a:srgbClr val="FAAF34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AAF34"/>
                </a:solidFill>
                <a:latin typeface="Arial"/>
                <a:cs typeface="Arial"/>
              </a:rPr>
              <a:t>Collection</a:t>
            </a: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Reducing disk space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303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291528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What is the</a:t>
            </a:r>
            <a:r>
              <a:rPr sz="2200" spc="-1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DataStore?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304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1341" y="845563"/>
            <a:ext cx="8081009" cy="248412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spcBef>
                <a:spcPts val="1445"/>
              </a:spcBef>
            </a:pPr>
            <a:r>
              <a:rPr sz="2000" dirty="0">
                <a:latin typeface="Arial"/>
                <a:cs typeface="Arial"/>
              </a:rPr>
              <a:t>The DataStore (default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implementation):</a:t>
            </a:r>
            <a:endParaRPr sz="2000">
              <a:latin typeface="Arial"/>
              <a:cs typeface="Arial"/>
            </a:endParaRPr>
          </a:p>
          <a:p>
            <a:pPr marL="475615" indent="-232410">
              <a:spcBef>
                <a:spcPts val="1210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Stores binary JCR properties </a:t>
            </a:r>
            <a:r>
              <a:rPr dirty="0">
                <a:latin typeface="Arial"/>
                <a:cs typeface="Arial"/>
              </a:rPr>
              <a:t>&gt; </a:t>
            </a:r>
            <a:r>
              <a:rPr spc="-5" dirty="0">
                <a:latin typeface="Arial"/>
                <a:cs typeface="Arial"/>
              </a:rPr>
              <a:t>4KB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(default).</a:t>
            </a:r>
            <a:endParaRPr>
              <a:latin typeface="Arial"/>
              <a:cs typeface="Arial"/>
            </a:endParaRPr>
          </a:p>
          <a:p>
            <a:pPr marL="475615" indent="-232410">
              <a:spcBef>
                <a:spcPts val="1200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Only </a:t>
            </a:r>
            <a:r>
              <a:rPr spc="-15" dirty="0">
                <a:latin typeface="Arial"/>
                <a:cs typeface="Arial"/>
              </a:rPr>
              <a:t>allows </a:t>
            </a:r>
            <a:r>
              <a:rPr spc="-5" dirty="0">
                <a:latin typeface="Arial"/>
                <a:cs typeface="Arial"/>
              </a:rPr>
              <a:t>files </a:t>
            </a:r>
            <a:r>
              <a:rPr dirty="0">
                <a:latin typeface="Arial"/>
                <a:cs typeface="Arial"/>
              </a:rPr>
              <a:t>to </a:t>
            </a:r>
            <a:r>
              <a:rPr spc="-5" dirty="0">
                <a:latin typeface="Arial"/>
                <a:cs typeface="Arial"/>
              </a:rPr>
              <a:t>be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added.</a:t>
            </a:r>
            <a:endParaRPr>
              <a:latin typeface="Arial"/>
              <a:cs typeface="Arial"/>
            </a:endParaRPr>
          </a:p>
          <a:p>
            <a:pPr marL="475615" indent="-232410">
              <a:spcBef>
                <a:spcPts val="1205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Stores files under</a:t>
            </a:r>
            <a:r>
              <a:rPr spc="4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crx-quickstart/repository/repository/datastore</a:t>
            </a:r>
            <a:r>
              <a:rPr spc="-5" dirty="0"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 marL="475615" marR="5080" indent="-231775">
              <a:spcBef>
                <a:spcPts val="1200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Files are referenced by </a:t>
            </a: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JCR internal node record (persistence manager  bundles).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389509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How does the DataStore</a:t>
            </a:r>
            <a:r>
              <a:rPr sz="2200" spc="4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work?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93240" y="864464"/>
            <a:ext cx="8314690" cy="33635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17500" indent="-266700">
              <a:spcBef>
                <a:spcPts val="1300"/>
              </a:spcBef>
              <a:buSzPct val="90000"/>
              <a:buAutoNum type="arabicPeriod"/>
              <a:tabLst>
                <a:tab pos="317500" algn="l"/>
              </a:tabLst>
            </a:pPr>
            <a:r>
              <a:rPr sz="2000" dirty="0">
                <a:latin typeface="Arial"/>
                <a:cs typeface="Arial"/>
              </a:rPr>
              <a:t>A unique id is generated from contents of the</a:t>
            </a:r>
            <a:r>
              <a:rPr sz="2000" spc="-2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file.</a:t>
            </a:r>
            <a:endParaRPr sz="2000">
              <a:latin typeface="Arial"/>
              <a:cs typeface="Arial"/>
            </a:endParaRPr>
          </a:p>
          <a:p>
            <a:pPr marL="317500" indent="-266700">
              <a:spcBef>
                <a:spcPts val="1200"/>
              </a:spcBef>
              <a:buSzPct val="90000"/>
              <a:buAutoNum type="arabicPeriod"/>
              <a:tabLst>
                <a:tab pos="317500" algn="l"/>
              </a:tabLst>
            </a:pPr>
            <a:r>
              <a:rPr sz="2000" dirty="0">
                <a:latin typeface="Arial"/>
                <a:cs typeface="Arial"/>
              </a:rPr>
              <a:t>The id is used for the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filename.</a:t>
            </a:r>
            <a:endParaRPr sz="2000">
              <a:latin typeface="Arial"/>
              <a:cs typeface="Arial"/>
            </a:endParaRPr>
          </a:p>
          <a:p>
            <a:pPr marL="317500" indent="-266700">
              <a:spcBef>
                <a:spcPts val="1200"/>
              </a:spcBef>
              <a:buSzPct val="90000"/>
              <a:buAutoNum type="arabicPeriod"/>
              <a:tabLst>
                <a:tab pos="317500" algn="l"/>
              </a:tabLst>
            </a:pPr>
            <a:r>
              <a:rPr sz="2000" dirty="0">
                <a:latin typeface="Arial"/>
                <a:cs typeface="Arial"/>
              </a:rPr>
              <a:t>The datastore directory structure is built </a:t>
            </a:r>
            <a:r>
              <a:rPr sz="2000" spc="-5" dirty="0">
                <a:latin typeface="Arial"/>
                <a:cs typeface="Arial"/>
              </a:rPr>
              <a:t>like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this:</a:t>
            </a:r>
            <a:endParaRPr sz="2000">
              <a:latin typeface="Arial"/>
              <a:cs typeface="Arial"/>
            </a:endParaRPr>
          </a:p>
          <a:p>
            <a:pPr marL="680085" lvl="1" indent="-267335">
              <a:spcBef>
                <a:spcPts val="1210"/>
              </a:spcBef>
              <a:buSzPct val="69444"/>
              <a:buChar char="•"/>
              <a:tabLst>
                <a:tab pos="680085" algn="l"/>
                <a:tab pos="680720" algn="l"/>
              </a:tabLst>
            </a:pPr>
            <a:r>
              <a:rPr spc="-5" dirty="0">
                <a:latin typeface="Arial"/>
                <a:cs typeface="Arial"/>
              </a:rPr>
              <a:t>datastore/{1</a:t>
            </a:r>
            <a:r>
              <a:rPr spc="-7" baseline="25462" dirty="0">
                <a:latin typeface="Arial"/>
                <a:cs typeface="Arial"/>
              </a:rPr>
              <a:t>st </a:t>
            </a:r>
            <a:r>
              <a:rPr spc="-5" dirty="0">
                <a:latin typeface="Arial"/>
                <a:cs typeface="Arial"/>
              </a:rPr>
              <a:t>2 chars id}/{2</a:t>
            </a:r>
            <a:r>
              <a:rPr spc="-7" baseline="25462" dirty="0">
                <a:latin typeface="Arial"/>
                <a:cs typeface="Arial"/>
              </a:rPr>
              <a:t>nd </a:t>
            </a:r>
            <a:r>
              <a:rPr spc="-5" dirty="0">
                <a:latin typeface="Arial"/>
                <a:cs typeface="Arial"/>
              </a:rPr>
              <a:t>2 chars id}/{3</a:t>
            </a:r>
            <a:r>
              <a:rPr spc="-7" baseline="25462" dirty="0">
                <a:latin typeface="Arial"/>
                <a:cs typeface="Arial"/>
              </a:rPr>
              <a:t>rd </a:t>
            </a:r>
            <a:r>
              <a:rPr spc="-5" dirty="0">
                <a:latin typeface="Arial"/>
                <a:cs typeface="Arial"/>
              </a:rPr>
              <a:t>2 chars</a:t>
            </a:r>
            <a:r>
              <a:rPr spc="2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id}/{id}</a:t>
            </a:r>
            <a:endParaRPr>
              <a:latin typeface="Arial"/>
              <a:cs typeface="Arial"/>
            </a:endParaRPr>
          </a:p>
          <a:p>
            <a:pPr marL="680085" marR="713105" lvl="1" indent="-266700">
              <a:spcBef>
                <a:spcPts val="1200"/>
              </a:spcBef>
              <a:buSzPct val="69444"/>
              <a:buChar char="•"/>
              <a:tabLst>
                <a:tab pos="680085" algn="l"/>
                <a:tab pos="680720" algn="l"/>
              </a:tabLst>
            </a:pPr>
            <a:r>
              <a:rPr dirty="0">
                <a:latin typeface="Arial"/>
                <a:cs typeface="Arial"/>
              </a:rPr>
              <a:t>E.g.  </a:t>
            </a:r>
            <a:r>
              <a:rPr spc="-5" dirty="0">
                <a:latin typeface="Arial"/>
                <a:cs typeface="Arial"/>
              </a:rPr>
              <a:t>datastore/a2/b9/86/a2b98676377b947244bb954769def9b4fd625daa</a:t>
            </a:r>
            <a:endParaRPr>
              <a:latin typeface="Arial"/>
              <a:cs typeface="Arial"/>
            </a:endParaRPr>
          </a:p>
          <a:p>
            <a:pPr marL="317500" marR="17780" indent="-266700">
              <a:spcBef>
                <a:spcPts val="1795"/>
              </a:spcBef>
              <a:buSzPct val="90000"/>
              <a:buAutoNum type="arabicPeriod"/>
              <a:tabLst>
                <a:tab pos="317500" algn="l"/>
              </a:tabLst>
            </a:pPr>
            <a:r>
              <a:rPr sz="2000" dirty="0">
                <a:latin typeface="Arial"/>
                <a:cs typeface="Arial"/>
              </a:rPr>
              <a:t>Due to this, </a:t>
            </a:r>
            <a:r>
              <a:rPr sz="2000" spc="-5" dirty="0">
                <a:latin typeface="Arial"/>
                <a:cs typeface="Arial"/>
              </a:rPr>
              <a:t>files </a:t>
            </a:r>
            <a:r>
              <a:rPr sz="2000" dirty="0">
                <a:latin typeface="Arial"/>
                <a:cs typeface="Arial"/>
              </a:rPr>
              <a:t>are stored uniquely so the same </a:t>
            </a:r>
            <a:r>
              <a:rPr sz="2000" spc="-5" dirty="0">
                <a:latin typeface="Arial"/>
                <a:cs typeface="Arial"/>
              </a:rPr>
              <a:t>file </a:t>
            </a:r>
            <a:r>
              <a:rPr sz="2000" dirty="0">
                <a:latin typeface="Arial"/>
                <a:cs typeface="Arial"/>
              </a:rPr>
              <a:t>will only be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stored  once.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6495" y="3412235"/>
            <a:ext cx="2042160" cy="182880"/>
            <a:chOff x="1682495" y="3412235"/>
            <a:chExt cx="2042160" cy="182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495" y="3412235"/>
              <a:ext cx="421481" cy="1813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60981" y="3452621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5">
                  <a:moveTo>
                    <a:pt x="0" y="0"/>
                  </a:moveTo>
                  <a:lnTo>
                    <a:pt x="280797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4915" y="3413759"/>
              <a:ext cx="449580" cy="181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73401" y="3454145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5">
                  <a:moveTo>
                    <a:pt x="0" y="0"/>
                  </a:moveTo>
                  <a:lnTo>
                    <a:pt x="280797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9567" y="3412235"/>
              <a:ext cx="421481" cy="1813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18053" y="3452621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5">
                  <a:moveTo>
                    <a:pt x="0" y="0"/>
                  </a:moveTo>
                  <a:lnTo>
                    <a:pt x="28079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9607" y="3412235"/>
              <a:ext cx="449580" cy="1813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38093" y="3452621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335" y="3413759"/>
              <a:ext cx="449580" cy="1813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385821" y="3454145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5">
                  <a:moveTo>
                    <a:pt x="0" y="0"/>
                  </a:moveTo>
                  <a:lnTo>
                    <a:pt x="28079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5075" y="3413759"/>
              <a:ext cx="449579" cy="1813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53561" y="3454145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0797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305</a:t>
            </a:fld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244665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DataStore</a:t>
            </a:r>
            <a:r>
              <a:rPr sz="2200" spc="-4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Example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1341" y="1016254"/>
            <a:ext cx="61982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User uploads the same image to two </a:t>
            </a:r>
            <a:r>
              <a:rPr sz="2000" spc="-5" dirty="0">
                <a:latin typeface="Arial"/>
                <a:cs typeface="Arial"/>
              </a:rPr>
              <a:t>different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locations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32432" y="1540765"/>
            <a:ext cx="8227059" cy="3592195"/>
            <a:chOff x="408431" y="1540764"/>
            <a:chExt cx="8227059" cy="35921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3659" y="1540764"/>
              <a:ext cx="6021323" cy="35920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920" y="3194304"/>
              <a:ext cx="1612900" cy="723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647" y="3557016"/>
              <a:ext cx="1021080" cy="10210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431" y="3730752"/>
              <a:ext cx="1021080" cy="102108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36214" y="3895802"/>
            <a:ext cx="965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AE</a:t>
            </a:r>
            <a:r>
              <a:rPr spc="-10" dirty="0">
                <a:latin typeface="Arial"/>
                <a:cs typeface="Arial"/>
              </a:rPr>
              <a:t>M</a:t>
            </a:r>
            <a:r>
              <a:rPr dirty="0">
                <a:latin typeface="Arial"/>
                <a:cs typeface="Arial"/>
              </a:rPr>
              <a:t>.p</a:t>
            </a:r>
            <a:r>
              <a:rPr spc="-10" dirty="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08348" y="3494532"/>
            <a:ext cx="3397250" cy="1567180"/>
            <a:chOff x="2784348" y="3494532"/>
            <a:chExt cx="3397250" cy="156718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4348" y="3494532"/>
              <a:ext cx="3396996" cy="15666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64104" y="3521329"/>
              <a:ext cx="2951480" cy="1177290"/>
            </a:xfrm>
            <a:custGeom>
              <a:avLst/>
              <a:gdLst/>
              <a:ahLst/>
              <a:cxnLst/>
              <a:rect l="l" t="t" r="r" b="b"/>
              <a:pathLst>
                <a:path w="2951479" h="1177289">
                  <a:moveTo>
                    <a:pt x="2734691" y="1080619"/>
                  </a:moveTo>
                  <a:lnTo>
                    <a:pt x="2612897" y="1102106"/>
                  </a:lnTo>
                  <a:lnTo>
                    <a:pt x="2582340" y="1131073"/>
                  </a:lnTo>
                  <a:lnTo>
                    <a:pt x="2581910" y="1146175"/>
                  </a:lnTo>
                  <a:lnTo>
                    <a:pt x="2587458" y="1160321"/>
                  </a:lnTo>
                  <a:lnTo>
                    <a:pt x="2597626" y="1170860"/>
                  </a:lnTo>
                  <a:lnTo>
                    <a:pt x="2610985" y="1176803"/>
                  </a:lnTo>
                  <a:lnTo>
                    <a:pt x="2626106" y="1177163"/>
                  </a:lnTo>
                  <a:lnTo>
                    <a:pt x="2897053" y="1129411"/>
                  </a:lnTo>
                  <a:lnTo>
                    <a:pt x="2866897" y="1129411"/>
                  </a:lnTo>
                  <a:lnTo>
                    <a:pt x="2734691" y="1080619"/>
                  </a:lnTo>
                  <a:close/>
                </a:path>
                <a:path w="2951479" h="1177289">
                  <a:moveTo>
                    <a:pt x="2809222" y="1067471"/>
                  </a:moveTo>
                  <a:lnTo>
                    <a:pt x="2734691" y="1080619"/>
                  </a:lnTo>
                  <a:lnTo>
                    <a:pt x="2866897" y="1129411"/>
                  </a:lnTo>
                  <a:lnTo>
                    <a:pt x="2871167" y="1117854"/>
                  </a:lnTo>
                  <a:lnTo>
                    <a:pt x="2850769" y="1117854"/>
                  </a:lnTo>
                  <a:lnTo>
                    <a:pt x="2809222" y="1067471"/>
                  </a:lnTo>
                  <a:close/>
                </a:path>
                <a:path w="2951479" h="1177289">
                  <a:moveTo>
                    <a:pt x="2715466" y="851487"/>
                  </a:moveTo>
                  <a:lnTo>
                    <a:pt x="2700930" y="852890"/>
                  </a:lnTo>
                  <a:lnTo>
                    <a:pt x="2687573" y="860044"/>
                  </a:lnTo>
                  <a:lnTo>
                    <a:pt x="2678027" y="871757"/>
                  </a:lnTo>
                  <a:lnTo>
                    <a:pt x="2673873" y="885745"/>
                  </a:lnTo>
                  <a:lnTo>
                    <a:pt x="2675268" y="900281"/>
                  </a:lnTo>
                  <a:lnTo>
                    <a:pt x="2682367" y="913638"/>
                  </a:lnTo>
                  <a:lnTo>
                    <a:pt x="2761108" y="1009124"/>
                  </a:lnTo>
                  <a:lnTo>
                    <a:pt x="2893313" y="1057910"/>
                  </a:lnTo>
                  <a:lnTo>
                    <a:pt x="2866897" y="1129411"/>
                  </a:lnTo>
                  <a:lnTo>
                    <a:pt x="2897053" y="1129411"/>
                  </a:lnTo>
                  <a:lnTo>
                    <a:pt x="2951098" y="1119886"/>
                  </a:lnTo>
                  <a:lnTo>
                    <a:pt x="2741168" y="865124"/>
                  </a:lnTo>
                  <a:lnTo>
                    <a:pt x="2729454" y="855632"/>
                  </a:lnTo>
                  <a:lnTo>
                    <a:pt x="2715466" y="851487"/>
                  </a:lnTo>
                  <a:close/>
                </a:path>
                <a:path w="2951479" h="1177289">
                  <a:moveTo>
                    <a:pt x="2873501" y="1056132"/>
                  </a:moveTo>
                  <a:lnTo>
                    <a:pt x="2809222" y="1067471"/>
                  </a:lnTo>
                  <a:lnTo>
                    <a:pt x="2850769" y="1117854"/>
                  </a:lnTo>
                  <a:lnTo>
                    <a:pt x="2873501" y="1056132"/>
                  </a:lnTo>
                  <a:close/>
                </a:path>
                <a:path w="2951479" h="1177289">
                  <a:moveTo>
                    <a:pt x="2888495" y="1056132"/>
                  </a:moveTo>
                  <a:lnTo>
                    <a:pt x="2873501" y="1056132"/>
                  </a:lnTo>
                  <a:lnTo>
                    <a:pt x="2850769" y="1117854"/>
                  </a:lnTo>
                  <a:lnTo>
                    <a:pt x="2871167" y="1117854"/>
                  </a:lnTo>
                  <a:lnTo>
                    <a:pt x="2893313" y="1057910"/>
                  </a:lnTo>
                  <a:lnTo>
                    <a:pt x="2888495" y="1056132"/>
                  </a:lnTo>
                  <a:close/>
                </a:path>
                <a:path w="2951479" h="1177289">
                  <a:moveTo>
                    <a:pt x="26415" y="0"/>
                  </a:moveTo>
                  <a:lnTo>
                    <a:pt x="0" y="71374"/>
                  </a:lnTo>
                  <a:lnTo>
                    <a:pt x="2734691" y="1080619"/>
                  </a:lnTo>
                  <a:lnTo>
                    <a:pt x="2809222" y="1067471"/>
                  </a:lnTo>
                  <a:lnTo>
                    <a:pt x="2761108" y="1009124"/>
                  </a:lnTo>
                  <a:lnTo>
                    <a:pt x="26415" y="0"/>
                  </a:lnTo>
                  <a:close/>
                </a:path>
                <a:path w="2951479" h="1177289">
                  <a:moveTo>
                    <a:pt x="2761108" y="1009124"/>
                  </a:moveTo>
                  <a:lnTo>
                    <a:pt x="2809222" y="1067471"/>
                  </a:lnTo>
                  <a:lnTo>
                    <a:pt x="2873501" y="1056132"/>
                  </a:lnTo>
                  <a:lnTo>
                    <a:pt x="2888495" y="1056132"/>
                  </a:lnTo>
                  <a:lnTo>
                    <a:pt x="2761108" y="1009124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18332" y="4207764"/>
              <a:ext cx="916305" cy="370840"/>
            </a:xfrm>
            <a:custGeom>
              <a:avLst/>
              <a:gdLst/>
              <a:ahLst/>
              <a:cxnLst/>
              <a:rect l="l" t="t" r="r" b="b"/>
              <a:pathLst>
                <a:path w="916304" h="370839">
                  <a:moveTo>
                    <a:pt x="0" y="370331"/>
                  </a:moveTo>
                  <a:lnTo>
                    <a:pt x="915924" y="370331"/>
                  </a:lnTo>
                  <a:lnTo>
                    <a:pt x="915924" y="0"/>
                  </a:lnTo>
                  <a:lnTo>
                    <a:pt x="0" y="0"/>
                  </a:lnTo>
                  <a:lnTo>
                    <a:pt x="0" y="370331"/>
                  </a:lnTo>
                  <a:close/>
                </a:path>
              </a:pathLst>
            </a:custGeom>
            <a:ln w="76200">
              <a:solidFill>
                <a:srgbClr val="C1D7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42333" y="4207764"/>
            <a:ext cx="916305" cy="31803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spcBef>
                <a:spcPts val="320"/>
              </a:spcBef>
            </a:pPr>
            <a:r>
              <a:rPr spc="-5" dirty="0">
                <a:latin typeface="Arial"/>
                <a:cs typeface="Arial"/>
              </a:rPr>
              <a:t>Upload</a:t>
            </a:r>
            <a:endParaRPr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06823" y="2013204"/>
            <a:ext cx="3398520" cy="1658620"/>
            <a:chOff x="2782823" y="2013204"/>
            <a:chExt cx="3398520" cy="165862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2823" y="2013204"/>
              <a:ext cx="3398520" cy="16581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63087" y="2330577"/>
              <a:ext cx="2952115" cy="1260475"/>
            </a:xfrm>
            <a:custGeom>
              <a:avLst/>
              <a:gdLst/>
              <a:ahLst/>
              <a:cxnLst/>
              <a:rect l="l" t="t" r="r" b="b"/>
              <a:pathLst>
                <a:path w="2952115" h="1260475">
                  <a:moveTo>
                    <a:pt x="2736760" y="93455"/>
                  </a:moveTo>
                  <a:lnTo>
                    <a:pt x="0" y="1189736"/>
                  </a:lnTo>
                  <a:lnTo>
                    <a:pt x="28448" y="1260475"/>
                  </a:lnTo>
                  <a:lnTo>
                    <a:pt x="2765307" y="164155"/>
                  </a:lnTo>
                  <a:lnTo>
                    <a:pt x="2811691" y="104581"/>
                  </a:lnTo>
                  <a:lnTo>
                    <a:pt x="2736760" y="93455"/>
                  </a:lnTo>
                  <a:close/>
                </a:path>
                <a:path w="2952115" h="1260475">
                  <a:moveTo>
                    <a:pt x="2903156" y="41021"/>
                  </a:moveTo>
                  <a:lnTo>
                    <a:pt x="2867660" y="41021"/>
                  </a:lnTo>
                  <a:lnTo>
                    <a:pt x="2896108" y="111760"/>
                  </a:lnTo>
                  <a:lnTo>
                    <a:pt x="2765307" y="164155"/>
                  </a:lnTo>
                  <a:lnTo>
                    <a:pt x="2689225" y="261874"/>
                  </a:lnTo>
                  <a:lnTo>
                    <a:pt x="2682452" y="275371"/>
                  </a:lnTo>
                  <a:lnTo>
                    <a:pt x="2681430" y="289940"/>
                  </a:lnTo>
                  <a:lnTo>
                    <a:pt x="2685956" y="303843"/>
                  </a:lnTo>
                  <a:lnTo>
                    <a:pt x="2695829" y="315340"/>
                  </a:lnTo>
                  <a:lnTo>
                    <a:pt x="2709380" y="322040"/>
                  </a:lnTo>
                  <a:lnTo>
                    <a:pt x="2723943" y="323024"/>
                  </a:lnTo>
                  <a:lnTo>
                    <a:pt x="2737816" y="318484"/>
                  </a:lnTo>
                  <a:lnTo>
                    <a:pt x="2749296" y="308610"/>
                  </a:lnTo>
                  <a:lnTo>
                    <a:pt x="2952115" y="48260"/>
                  </a:lnTo>
                  <a:lnTo>
                    <a:pt x="2903156" y="41021"/>
                  </a:lnTo>
                  <a:close/>
                </a:path>
                <a:path w="2952115" h="1260475">
                  <a:moveTo>
                    <a:pt x="2811691" y="104581"/>
                  </a:moveTo>
                  <a:lnTo>
                    <a:pt x="2765307" y="164155"/>
                  </a:lnTo>
                  <a:lnTo>
                    <a:pt x="2890084" y="114173"/>
                  </a:lnTo>
                  <a:lnTo>
                    <a:pt x="2876296" y="114173"/>
                  </a:lnTo>
                  <a:lnTo>
                    <a:pt x="2811691" y="104581"/>
                  </a:lnTo>
                  <a:close/>
                </a:path>
                <a:path w="2952115" h="1260475">
                  <a:moveTo>
                    <a:pt x="2851785" y="53086"/>
                  </a:moveTo>
                  <a:lnTo>
                    <a:pt x="2811691" y="104581"/>
                  </a:lnTo>
                  <a:lnTo>
                    <a:pt x="2876296" y="114173"/>
                  </a:lnTo>
                  <a:lnTo>
                    <a:pt x="2851785" y="53086"/>
                  </a:lnTo>
                  <a:close/>
                </a:path>
                <a:path w="2952115" h="1260475">
                  <a:moveTo>
                    <a:pt x="2872511" y="53086"/>
                  </a:moveTo>
                  <a:lnTo>
                    <a:pt x="2851785" y="53086"/>
                  </a:lnTo>
                  <a:lnTo>
                    <a:pt x="2876296" y="114173"/>
                  </a:lnTo>
                  <a:lnTo>
                    <a:pt x="2890084" y="114173"/>
                  </a:lnTo>
                  <a:lnTo>
                    <a:pt x="2896108" y="111760"/>
                  </a:lnTo>
                  <a:lnTo>
                    <a:pt x="2872511" y="53086"/>
                  </a:lnTo>
                  <a:close/>
                </a:path>
                <a:path w="2952115" h="1260475">
                  <a:moveTo>
                    <a:pt x="2867660" y="41021"/>
                  </a:moveTo>
                  <a:lnTo>
                    <a:pt x="2736760" y="93455"/>
                  </a:lnTo>
                  <a:lnTo>
                    <a:pt x="2811691" y="104581"/>
                  </a:lnTo>
                  <a:lnTo>
                    <a:pt x="2851785" y="53086"/>
                  </a:lnTo>
                  <a:lnTo>
                    <a:pt x="2872511" y="53086"/>
                  </a:lnTo>
                  <a:lnTo>
                    <a:pt x="2867660" y="41021"/>
                  </a:lnTo>
                  <a:close/>
                </a:path>
                <a:path w="2952115" h="1260475">
                  <a:moveTo>
                    <a:pt x="2625725" y="0"/>
                  </a:moveTo>
                  <a:lnTo>
                    <a:pt x="2610600" y="752"/>
                  </a:lnTo>
                  <a:lnTo>
                    <a:pt x="2597404" y="7064"/>
                  </a:lnTo>
                  <a:lnTo>
                    <a:pt x="2587541" y="17877"/>
                  </a:lnTo>
                  <a:lnTo>
                    <a:pt x="2582417" y="32131"/>
                  </a:lnTo>
                  <a:lnTo>
                    <a:pt x="2583223" y="47182"/>
                  </a:lnTo>
                  <a:lnTo>
                    <a:pt x="2589530" y="60340"/>
                  </a:lnTo>
                  <a:lnTo>
                    <a:pt x="2600313" y="70189"/>
                  </a:lnTo>
                  <a:lnTo>
                    <a:pt x="2614549" y="75311"/>
                  </a:lnTo>
                  <a:lnTo>
                    <a:pt x="2736760" y="93455"/>
                  </a:lnTo>
                  <a:lnTo>
                    <a:pt x="2867660" y="41021"/>
                  </a:lnTo>
                  <a:lnTo>
                    <a:pt x="2903156" y="41021"/>
                  </a:lnTo>
                  <a:lnTo>
                    <a:pt x="2625725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90999" y="3070860"/>
              <a:ext cx="916305" cy="370840"/>
            </a:xfrm>
            <a:custGeom>
              <a:avLst/>
              <a:gdLst/>
              <a:ahLst/>
              <a:cxnLst/>
              <a:rect l="l" t="t" r="r" b="b"/>
              <a:pathLst>
                <a:path w="916304" h="370839">
                  <a:moveTo>
                    <a:pt x="0" y="370332"/>
                  </a:moveTo>
                  <a:lnTo>
                    <a:pt x="915924" y="370332"/>
                  </a:lnTo>
                  <a:lnTo>
                    <a:pt x="915924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ln w="76200">
              <a:solidFill>
                <a:srgbClr val="C1D7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15001" y="3070860"/>
            <a:ext cx="916305" cy="31803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spcBef>
                <a:spcPts val="320"/>
              </a:spcBef>
            </a:pPr>
            <a:r>
              <a:rPr spc="-5" dirty="0">
                <a:latin typeface="Arial"/>
                <a:cs typeface="Arial"/>
              </a:rPr>
              <a:t>Upload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306</a:t>
            </a:fld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29779" y="1938527"/>
            <a:ext cx="8120380" cy="4343400"/>
            <a:chOff x="605779" y="1938527"/>
            <a:chExt cx="8120380" cy="4343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79" y="3586731"/>
              <a:ext cx="8120269" cy="26951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576" y="5676899"/>
              <a:ext cx="600456" cy="3322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13254" y="5703569"/>
              <a:ext cx="431800" cy="164465"/>
            </a:xfrm>
            <a:custGeom>
              <a:avLst/>
              <a:gdLst/>
              <a:ahLst/>
              <a:cxnLst/>
              <a:rect l="l" t="t" r="r" b="b"/>
              <a:pathLst>
                <a:path w="431800" h="164464">
                  <a:moveTo>
                    <a:pt x="0" y="0"/>
                  </a:moveTo>
                  <a:lnTo>
                    <a:pt x="0" y="163956"/>
                  </a:lnTo>
                  <a:lnTo>
                    <a:pt x="431672" y="163956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5307" y="5646419"/>
              <a:ext cx="419099" cy="441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2847" y="5247131"/>
              <a:ext cx="400812" cy="4556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89237" y="1938527"/>
              <a:ext cx="342900" cy="3867150"/>
            </a:xfrm>
            <a:custGeom>
              <a:avLst/>
              <a:gdLst/>
              <a:ahLst/>
              <a:cxnLst/>
              <a:rect l="l" t="t" r="r" b="b"/>
              <a:pathLst>
                <a:path w="342900" h="3867150">
                  <a:moveTo>
                    <a:pt x="32942" y="3525053"/>
                  </a:moveTo>
                  <a:lnTo>
                    <a:pt x="18627" y="3529965"/>
                  </a:lnTo>
                  <a:lnTo>
                    <a:pt x="7322" y="3539994"/>
                  </a:lnTo>
                  <a:lnTo>
                    <a:pt x="958" y="3553142"/>
                  </a:lnTo>
                  <a:lnTo>
                    <a:pt x="0" y="3567719"/>
                  </a:lnTo>
                  <a:lnTo>
                    <a:pt x="4911" y="3582035"/>
                  </a:lnTo>
                  <a:lnTo>
                    <a:pt x="171154" y="3867086"/>
                  </a:lnTo>
                  <a:lnTo>
                    <a:pt x="215253" y="3791470"/>
                  </a:lnTo>
                  <a:lnTo>
                    <a:pt x="133054" y="3791470"/>
                  </a:lnTo>
                  <a:lnTo>
                    <a:pt x="133054" y="3650572"/>
                  </a:lnTo>
                  <a:lnTo>
                    <a:pt x="70697" y="3543681"/>
                  </a:lnTo>
                  <a:lnTo>
                    <a:pt x="60668" y="3532376"/>
                  </a:lnTo>
                  <a:lnTo>
                    <a:pt x="47519" y="3526012"/>
                  </a:lnTo>
                  <a:lnTo>
                    <a:pt x="32942" y="3525053"/>
                  </a:lnTo>
                  <a:close/>
                </a:path>
                <a:path w="342900" h="3867150">
                  <a:moveTo>
                    <a:pt x="133054" y="3650572"/>
                  </a:moveTo>
                  <a:lnTo>
                    <a:pt x="133054" y="3791470"/>
                  </a:lnTo>
                  <a:lnTo>
                    <a:pt x="209254" y="3791470"/>
                  </a:lnTo>
                  <a:lnTo>
                    <a:pt x="209254" y="3772268"/>
                  </a:lnTo>
                  <a:lnTo>
                    <a:pt x="138261" y="3772268"/>
                  </a:lnTo>
                  <a:lnTo>
                    <a:pt x="171154" y="3715883"/>
                  </a:lnTo>
                  <a:lnTo>
                    <a:pt x="133054" y="3650572"/>
                  </a:lnTo>
                  <a:close/>
                </a:path>
                <a:path w="342900" h="3867150">
                  <a:moveTo>
                    <a:pt x="309366" y="3525053"/>
                  </a:moveTo>
                  <a:lnTo>
                    <a:pt x="294788" y="3526012"/>
                  </a:lnTo>
                  <a:lnTo>
                    <a:pt x="281640" y="3532376"/>
                  </a:lnTo>
                  <a:lnTo>
                    <a:pt x="271611" y="3543681"/>
                  </a:lnTo>
                  <a:lnTo>
                    <a:pt x="209254" y="3650572"/>
                  </a:lnTo>
                  <a:lnTo>
                    <a:pt x="209254" y="3791470"/>
                  </a:lnTo>
                  <a:lnTo>
                    <a:pt x="215253" y="3791470"/>
                  </a:lnTo>
                  <a:lnTo>
                    <a:pt x="337397" y="3582035"/>
                  </a:lnTo>
                  <a:lnTo>
                    <a:pt x="342308" y="3567719"/>
                  </a:lnTo>
                  <a:lnTo>
                    <a:pt x="341350" y="3553142"/>
                  </a:lnTo>
                  <a:lnTo>
                    <a:pt x="334986" y="3539994"/>
                  </a:lnTo>
                  <a:lnTo>
                    <a:pt x="323681" y="3529965"/>
                  </a:lnTo>
                  <a:lnTo>
                    <a:pt x="309366" y="3525053"/>
                  </a:lnTo>
                  <a:close/>
                </a:path>
                <a:path w="342900" h="3867150">
                  <a:moveTo>
                    <a:pt x="171154" y="3715883"/>
                  </a:moveTo>
                  <a:lnTo>
                    <a:pt x="138261" y="3772268"/>
                  </a:lnTo>
                  <a:lnTo>
                    <a:pt x="204047" y="3772268"/>
                  </a:lnTo>
                  <a:lnTo>
                    <a:pt x="171154" y="3715883"/>
                  </a:lnTo>
                  <a:close/>
                </a:path>
                <a:path w="342900" h="3867150">
                  <a:moveTo>
                    <a:pt x="209254" y="3650572"/>
                  </a:moveTo>
                  <a:lnTo>
                    <a:pt x="171154" y="3715883"/>
                  </a:lnTo>
                  <a:lnTo>
                    <a:pt x="204047" y="3772268"/>
                  </a:lnTo>
                  <a:lnTo>
                    <a:pt x="209254" y="3772268"/>
                  </a:lnTo>
                  <a:lnTo>
                    <a:pt x="209254" y="3650572"/>
                  </a:lnTo>
                  <a:close/>
                </a:path>
                <a:path w="342900" h="3867150">
                  <a:moveTo>
                    <a:pt x="133054" y="1933448"/>
                  </a:moveTo>
                  <a:lnTo>
                    <a:pt x="133054" y="3650572"/>
                  </a:lnTo>
                  <a:lnTo>
                    <a:pt x="171154" y="3715883"/>
                  </a:lnTo>
                  <a:lnTo>
                    <a:pt x="209254" y="3650572"/>
                  </a:lnTo>
                  <a:lnTo>
                    <a:pt x="209254" y="1971548"/>
                  </a:lnTo>
                  <a:lnTo>
                    <a:pt x="171154" y="1971548"/>
                  </a:lnTo>
                  <a:lnTo>
                    <a:pt x="156307" y="1968559"/>
                  </a:lnTo>
                  <a:lnTo>
                    <a:pt x="144198" y="1960403"/>
                  </a:lnTo>
                  <a:lnTo>
                    <a:pt x="136042" y="1948295"/>
                  </a:lnTo>
                  <a:lnTo>
                    <a:pt x="133054" y="1933448"/>
                  </a:lnTo>
                  <a:close/>
                </a:path>
                <a:path w="342900" h="3867150">
                  <a:moveTo>
                    <a:pt x="133054" y="1933448"/>
                  </a:moveTo>
                  <a:lnTo>
                    <a:pt x="136042" y="1948295"/>
                  </a:lnTo>
                  <a:lnTo>
                    <a:pt x="144198" y="1960403"/>
                  </a:lnTo>
                  <a:lnTo>
                    <a:pt x="156307" y="1968559"/>
                  </a:lnTo>
                  <a:lnTo>
                    <a:pt x="171154" y="1971548"/>
                  </a:lnTo>
                  <a:lnTo>
                    <a:pt x="133054" y="1933448"/>
                  </a:lnTo>
                  <a:close/>
                </a:path>
                <a:path w="342900" h="3867150">
                  <a:moveTo>
                    <a:pt x="209254" y="0"/>
                  </a:moveTo>
                  <a:lnTo>
                    <a:pt x="133054" y="0"/>
                  </a:lnTo>
                  <a:lnTo>
                    <a:pt x="133054" y="1933448"/>
                  </a:lnTo>
                  <a:lnTo>
                    <a:pt x="171154" y="1971548"/>
                  </a:lnTo>
                  <a:lnTo>
                    <a:pt x="209254" y="1971548"/>
                  </a:lnTo>
                  <a:lnTo>
                    <a:pt x="209254" y="1933448"/>
                  </a:lnTo>
                  <a:lnTo>
                    <a:pt x="171154" y="1895348"/>
                  </a:lnTo>
                  <a:lnTo>
                    <a:pt x="209254" y="1895348"/>
                  </a:lnTo>
                  <a:lnTo>
                    <a:pt x="209254" y="0"/>
                  </a:lnTo>
                  <a:close/>
                </a:path>
                <a:path w="342900" h="3867150">
                  <a:moveTo>
                    <a:pt x="171154" y="1895348"/>
                  </a:moveTo>
                  <a:lnTo>
                    <a:pt x="209254" y="1933448"/>
                  </a:lnTo>
                  <a:lnTo>
                    <a:pt x="206265" y="1918600"/>
                  </a:lnTo>
                  <a:lnTo>
                    <a:pt x="198110" y="1906492"/>
                  </a:lnTo>
                  <a:lnTo>
                    <a:pt x="186001" y="1898336"/>
                  </a:lnTo>
                  <a:lnTo>
                    <a:pt x="171154" y="1895348"/>
                  </a:lnTo>
                  <a:close/>
                </a:path>
                <a:path w="342900" h="3867150">
                  <a:moveTo>
                    <a:pt x="209254" y="1895348"/>
                  </a:moveTo>
                  <a:lnTo>
                    <a:pt x="171154" y="1895348"/>
                  </a:lnTo>
                  <a:lnTo>
                    <a:pt x="186001" y="1898336"/>
                  </a:lnTo>
                  <a:lnTo>
                    <a:pt x="198110" y="1906492"/>
                  </a:lnTo>
                  <a:lnTo>
                    <a:pt x="206265" y="1918600"/>
                  </a:lnTo>
                  <a:lnTo>
                    <a:pt x="209254" y="1933448"/>
                  </a:lnTo>
                  <a:lnTo>
                    <a:pt x="209254" y="1895348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0136" y="5195316"/>
              <a:ext cx="440436" cy="4236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34717" y="5235701"/>
              <a:ext cx="278765" cy="241300"/>
            </a:xfrm>
            <a:custGeom>
              <a:avLst/>
              <a:gdLst/>
              <a:ahLst/>
              <a:cxnLst/>
              <a:rect l="l" t="t" r="r" b="b"/>
              <a:pathLst>
                <a:path w="278764" h="241300">
                  <a:moveTo>
                    <a:pt x="0" y="0"/>
                  </a:moveTo>
                  <a:lnTo>
                    <a:pt x="5461" y="0"/>
                  </a:lnTo>
                  <a:lnTo>
                    <a:pt x="5461" y="241300"/>
                  </a:lnTo>
                  <a:lnTo>
                    <a:pt x="278383" y="24130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1" y="4853939"/>
              <a:ext cx="400812" cy="4556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547" y="4754879"/>
              <a:ext cx="440435" cy="4236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21130" y="4795266"/>
              <a:ext cx="278765" cy="241300"/>
            </a:xfrm>
            <a:custGeom>
              <a:avLst/>
              <a:gdLst/>
              <a:ahLst/>
              <a:cxnLst/>
              <a:rect l="l" t="t" r="r" b="b"/>
              <a:pathLst>
                <a:path w="278764" h="241300">
                  <a:moveTo>
                    <a:pt x="0" y="0"/>
                  </a:moveTo>
                  <a:lnTo>
                    <a:pt x="5460" y="0"/>
                  </a:lnTo>
                  <a:lnTo>
                    <a:pt x="5460" y="241299"/>
                  </a:lnTo>
                  <a:lnTo>
                    <a:pt x="278383" y="241299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09495" y="4066414"/>
            <a:ext cx="6988175" cy="196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repository/repository/datastore</a:t>
            </a:r>
            <a:endParaRPr>
              <a:latin typeface="Arial"/>
              <a:cs typeface="Arial"/>
            </a:endParaRPr>
          </a:p>
          <a:p>
            <a:pPr marL="504825">
              <a:spcBef>
                <a:spcPts val="1525"/>
              </a:spcBef>
            </a:pPr>
            <a:r>
              <a:rPr spc="-10" dirty="0">
                <a:latin typeface="Arial"/>
                <a:cs typeface="Arial"/>
              </a:rPr>
              <a:t>a2</a:t>
            </a:r>
            <a:endParaRPr>
              <a:latin typeface="Arial"/>
              <a:cs typeface="Arial"/>
            </a:endParaRPr>
          </a:p>
          <a:p>
            <a:pPr marL="1018540">
              <a:spcBef>
                <a:spcPts val="1300"/>
              </a:spcBef>
            </a:pPr>
            <a:r>
              <a:rPr spc="-10" dirty="0">
                <a:latin typeface="Arial"/>
                <a:cs typeface="Arial"/>
              </a:rPr>
              <a:t>b9</a:t>
            </a:r>
            <a:endParaRPr>
              <a:latin typeface="Arial"/>
              <a:cs typeface="Arial"/>
            </a:endParaRPr>
          </a:p>
          <a:p>
            <a:pPr marL="1353185">
              <a:spcBef>
                <a:spcPts val="745"/>
              </a:spcBef>
            </a:pPr>
            <a:r>
              <a:rPr spc="-10" dirty="0">
                <a:latin typeface="Arial"/>
                <a:cs typeface="Arial"/>
              </a:rPr>
              <a:t>86</a:t>
            </a:r>
            <a:endParaRPr>
              <a:latin typeface="Arial"/>
              <a:cs typeface="Arial"/>
            </a:endParaRPr>
          </a:p>
          <a:p>
            <a:pPr marL="2030730">
              <a:spcBef>
                <a:spcPts val="900"/>
              </a:spcBef>
            </a:pPr>
            <a:r>
              <a:rPr spc="-5" dirty="0">
                <a:latin typeface="Arial"/>
                <a:cs typeface="Arial"/>
              </a:rPr>
              <a:t>a2b98676377b947244bb954769def9b4fd625daa</a:t>
            </a:r>
            <a:endParaRPr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10741" y="1194817"/>
            <a:ext cx="8148955" cy="4855845"/>
            <a:chOff x="586740" y="1194816"/>
            <a:chExt cx="8148955" cy="485584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4415027"/>
              <a:ext cx="402336" cy="4556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396" y="4363211"/>
              <a:ext cx="440435" cy="4236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66978" y="4403598"/>
              <a:ext cx="278765" cy="241300"/>
            </a:xfrm>
            <a:custGeom>
              <a:avLst/>
              <a:gdLst/>
              <a:ahLst/>
              <a:cxnLst/>
              <a:rect l="l" t="t" r="r" b="b"/>
              <a:pathLst>
                <a:path w="278765" h="241300">
                  <a:moveTo>
                    <a:pt x="0" y="0"/>
                  </a:moveTo>
                  <a:lnTo>
                    <a:pt x="5511" y="0"/>
                  </a:lnTo>
                  <a:lnTo>
                    <a:pt x="5511" y="241300"/>
                  </a:lnTo>
                  <a:lnTo>
                    <a:pt x="278409" y="24130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332" y="4021836"/>
              <a:ext cx="400812" cy="4556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0551" y="4651248"/>
              <a:ext cx="1485900" cy="13990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07514" y="4678680"/>
              <a:ext cx="1282065" cy="1127125"/>
            </a:xfrm>
            <a:custGeom>
              <a:avLst/>
              <a:gdLst/>
              <a:ahLst/>
              <a:cxnLst/>
              <a:rect l="l" t="t" r="r" b="b"/>
              <a:pathLst>
                <a:path w="1282064" h="1127125">
                  <a:moveTo>
                    <a:pt x="1177416" y="1006055"/>
                  </a:moveTo>
                  <a:lnTo>
                    <a:pt x="1164589" y="1012469"/>
                  </a:lnTo>
                  <a:lnTo>
                    <a:pt x="1162050" y="1020241"/>
                  </a:lnTo>
                  <a:lnTo>
                    <a:pt x="1165225" y="1026642"/>
                  </a:lnTo>
                  <a:lnTo>
                    <a:pt x="1215516" y="1126947"/>
                  </a:lnTo>
                  <a:lnTo>
                    <a:pt x="1232764" y="1101293"/>
                  </a:lnTo>
                  <a:lnTo>
                    <a:pt x="1204214" y="1101293"/>
                  </a:lnTo>
                  <a:lnTo>
                    <a:pt x="1204214" y="1046500"/>
                  </a:lnTo>
                  <a:lnTo>
                    <a:pt x="1188465" y="1015034"/>
                  </a:lnTo>
                  <a:lnTo>
                    <a:pt x="1185164" y="1008634"/>
                  </a:lnTo>
                  <a:lnTo>
                    <a:pt x="1177416" y="1006055"/>
                  </a:lnTo>
                  <a:close/>
                </a:path>
                <a:path w="1282064" h="1127125">
                  <a:moveTo>
                    <a:pt x="1204214" y="1046500"/>
                  </a:moveTo>
                  <a:lnTo>
                    <a:pt x="1204214" y="1101293"/>
                  </a:lnTo>
                  <a:lnTo>
                    <a:pt x="1230122" y="1101293"/>
                  </a:lnTo>
                  <a:lnTo>
                    <a:pt x="1230122" y="1095476"/>
                  </a:lnTo>
                  <a:lnTo>
                    <a:pt x="1228725" y="1095476"/>
                  </a:lnTo>
                  <a:lnTo>
                    <a:pt x="1206373" y="1094066"/>
                  </a:lnTo>
                  <a:lnTo>
                    <a:pt x="1218776" y="1075599"/>
                  </a:lnTo>
                  <a:lnTo>
                    <a:pt x="1204214" y="1046500"/>
                  </a:lnTo>
                  <a:close/>
                </a:path>
                <a:path w="1282064" h="1127125">
                  <a:moveTo>
                    <a:pt x="1268602" y="1011859"/>
                  </a:moveTo>
                  <a:lnTo>
                    <a:pt x="1260602" y="1013434"/>
                  </a:lnTo>
                  <a:lnTo>
                    <a:pt x="1256538" y="1019378"/>
                  </a:lnTo>
                  <a:lnTo>
                    <a:pt x="1230122" y="1058707"/>
                  </a:lnTo>
                  <a:lnTo>
                    <a:pt x="1230122" y="1101293"/>
                  </a:lnTo>
                  <a:lnTo>
                    <a:pt x="1232764" y="1101293"/>
                  </a:lnTo>
                  <a:lnTo>
                    <a:pt x="1278127" y="1033818"/>
                  </a:lnTo>
                  <a:lnTo>
                    <a:pt x="1282064" y="1027887"/>
                  </a:lnTo>
                  <a:lnTo>
                    <a:pt x="1280540" y="1019835"/>
                  </a:lnTo>
                  <a:lnTo>
                    <a:pt x="1268602" y="1011859"/>
                  </a:lnTo>
                  <a:close/>
                </a:path>
                <a:path w="1282064" h="1127125">
                  <a:moveTo>
                    <a:pt x="1218776" y="1075599"/>
                  </a:moveTo>
                  <a:lnTo>
                    <a:pt x="1206373" y="1094066"/>
                  </a:lnTo>
                  <a:lnTo>
                    <a:pt x="1228725" y="1095476"/>
                  </a:lnTo>
                  <a:lnTo>
                    <a:pt x="1218776" y="1075599"/>
                  </a:lnTo>
                  <a:close/>
                </a:path>
                <a:path w="1282064" h="1127125">
                  <a:moveTo>
                    <a:pt x="1230122" y="1058707"/>
                  </a:moveTo>
                  <a:lnTo>
                    <a:pt x="1218776" y="1075599"/>
                  </a:lnTo>
                  <a:lnTo>
                    <a:pt x="1228725" y="1095476"/>
                  </a:lnTo>
                  <a:lnTo>
                    <a:pt x="1230122" y="1095476"/>
                  </a:lnTo>
                  <a:lnTo>
                    <a:pt x="1230122" y="1058707"/>
                  </a:lnTo>
                  <a:close/>
                </a:path>
                <a:path w="1282064" h="1127125">
                  <a:moveTo>
                    <a:pt x="1204214" y="12954"/>
                  </a:moveTo>
                  <a:lnTo>
                    <a:pt x="1204214" y="1046500"/>
                  </a:lnTo>
                  <a:lnTo>
                    <a:pt x="1218776" y="1075599"/>
                  </a:lnTo>
                  <a:lnTo>
                    <a:pt x="1230122" y="1058707"/>
                  </a:lnTo>
                  <a:lnTo>
                    <a:pt x="1230122" y="25908"/>
                  </a:lnTo>
                  <a:lnTo>
                    <a:pt x="1217168" y="25908"/>
                  </a:lnTo>
                  <a:lnTo>
                    <a:pt x="1204214" y="12954"/>
                  </a:lnTo>
                  <a:close/>
                </a:path>
                <a:path w="1282064" h="1127125">
                  <a:moveTo>
                    <a:pt x="122428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204214" y="25908"/>
                  </a:lnTo>
                  <a:lnTo>
                    <a:pt x="1204214" y="12954"/>
                  </a:lnTo>
                  <a:lnTo>
                    <a:pt x="1230122" y="12954"/>
                  </a:lnTo>
                  <a:lnTo>
                    <a:pt x="1230122" y="5842"/>
                  </a:lnTo>
                  <a:lnTo>
                    <a:pt x="1224280" y="0"/>
                  </a:lnTo>
                  <a:close/>
                </a:path>
                <a:path w="1282064" h="1127125">
                  <a:moveTo>
                    <a:pt x="1230122" y="12954"/>
                  </a:moveTo>
                  <a:lnTo>
                    <a:pt x="1204214" y="12954"/>
                  </a:lnTo>
                  <a:lnTo>
                    <a:pt x="1217168" y="25908"/>
                  </a:lnTo>
                  <a:lnTo>
                    <a:pt x="1230122" y="25908"/>
                  </a:lnTo>
                  <a:lnTo>
                    <a:pt x="1230122" y="12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4140" y="5091683"/>
              <a:ext cx="1217676" cy="9585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21101" y="5119116"/>
              <a:ext cx="1009015" cy="687705"/>
            </a:xfrm>
            <a:custGeom>
              <a:avLst/>
              <a:gdLst/>
              <a:ahLst/>
              <a:cxnLst/>
              <a:rect l="l" t="t" r="r" b="b"/>
              <a:pathLst>
                <a:path w="1009014" h="687704">
                  <a:moveTo>
                    <a:pt x="903097" y="569048"/>
                  </a:moveTo>
                  <a:lnTo>
                    <a:pt x="890651" y="576148"/>
                  </a:lnTo>
                  <a:lnTo>
                    <a:pt x="888492" y="584060"/>
                  </a:lnTo>
                  <a:lnTo>
                    <a:pt x="947801" y="687654"/>
                  </a:lnTo>
                  <a:lnTo>
                    <a:pt x="963070" y="661949"/>
                  </a:lnTo>
                  <a:lnTo>
                    <a:pt x="935101" y="661949"/>
                  </a:lnTo>
                  <a:lnTo>
                    <a:pt x="935101" y="613359"/>
                  </a:lnTo>
                  <a:lnTo>
                    <a:pt x="910971" y="571195"/>
                  </a:lnTo>
                  <a:lnTo>
                    <a:pt x="903097" y="569048"/>
                  </a:lnTo>
                  <a:close/>
                </a:path>
                <a:path w="1009014" h="687704">
                  <a:moveTo>
                    <a:pt x="935101" y="613359"/>
                  </a:moveTo>
                  <a:lnTo>
                    <a:pt x="935101" y="661949"/>
                  </a:lnTo>
                  <a:lnTo>
                    <a:pt x="961009" y="661949"/>
                  </a:lnTo>
                  <a:lnTo>
                    <a:pt x="961009" y="655523"/>
                  </a:lnTo>
                  <a:lnTo>
                    <a:pt x="959231" y="655523"/>
                  </a:lnTo>
                  <a:lnTo>
                    <a:pt x="936878" y="655332"/>
                  </a:lnTo>
                  <a:lnTo>
                    <a:pt x="948211" y="636267"/>
                  </a:lnTo>
                  <a:lnTo>
                    <a:pt x="935101" y="613359"/>
                  </a:lnTo>
                  <a:close/>
                </a:path>
                <a:path w="1009014" h="687704">
                  <a:moveTo>
                    <a:pt x="994537" y="569823"/>
                  </a:moveTo>
                  <a:lnTo>
                    <a:pt x="986536" y="571842"/>
                  </a:lnTo>
                  <a:lnTo>
                    <a:pt x="982852" y="577989"/>
                  </a:lnTo>
                  <a:lnTo>
                    <a:pt x="961009" y="614738"/>
                  </a:lnTo>
                  <a:lnTo>
                    <a:pt x="961009" y="661949"/>
                  </a:lnTo>
                  <a:lnTo>
                    <a:pt x="963070" y="661949"/>
                  </a:lnTo>
                  <a:lnTo>
                    <a:pt x="1005077" y="591235"/>
                  </a:lnTo>
                  <a:lnTo>
                    <a:pt x="1008761" y="585088"/>
                  </a:lnTo>
                  <a:lnTo>
                    <a:pt x="1006728" y="577138"/>
                  </a:lnTo>
                  <a:lnTo>
                    <a:pt x="994537" y="569823"/>
                  </a:lnTo>
                  <a:close/>
                </a:path>
                <a:path w="1009014" h="687704">
                  <a:moveTo>
                    <a:pt x="948211" y="636267"/>
                  </a:moveTo>
                  <a:lnTo>
                    <a:pt x="936878" y="655332"/>
                  </a:lnTo>
                  <a:lnTo>
                    <a:pt x="959231" y="655523"/>
                  </a:lnTo>
                  <a:lnTo>
                    <a:pt x="948211" y="636267"/>
                  </a:lnTo>
                  <a:close/>
                </a:path>
                <a:path w="1009014" h="687704">
                  <a:moveTo>
                    <a:pt x="961009" y="614738"/>
                  </a:moveTo>
                  <a:lnTo>
                    <a:pt x="948211" y="636267"/>
                  </a:lnTo>
                  <a:lnTo>
                    <a:pt x="959231" y="655523"/>
                  </a:lnTo>
                  <a:lnTo>
                    <a:pt x="961009" y="655523"/>
                  </a:lnTo>
                  <a:lnTo>
                    <a:pt x="961009" y="614738"/>
                  </a:lnTo>
                  <a:close/>
                </a:path>
                <a:path w="1009014" h="687704">
                  <a:moveTo>
                    <a:pt x="935101" y="12953"/>
                  </a:moveTo>
                  <a:lnTo>
                    <a:pt x="935101" y="613359"/>
                  </a:lnTo>
                  <a:lnTo>
                    <a:pt x="948211" y="636267"/>
                  </a:lnTo>
                  <a:lnTo>
                    <a:pt x="961009" y="614738"/>
                  </a:lnTo>
                  <a:lnTo>
                    <a:pt x="961009" y="25907"/>
                  </a:lnTo>
                  <a:lnTo>
                    <a:pt x="948055" y="25907"/>
                  </a:lnTo>
                  <a:lnTo>
                    <a:pt x="935101" y="12953"/>
                  </a:lnTo>
                  <a:close/>
                </a:path>
                <a:path w="1009014" h="687704">
                  <a:moveTo>
                    <a:pt x="955167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935101" y="25907"/>
                  </a:lnTo>
                  <a:lnTo>
                    <a:pt x="935101" y="12953"/>
                  </a:lnTo>
                  <a:lnTo>
                    <a:pt x="961009" y="12953"/>
                  </a:lnTo>
                  <a:lnTo>
                    <a:pt x="961009" y="5841"/>
                  </a:lnTo>
                  <a:lnTo>
                    <a:pt x="955167" y="0"/>
                  </a:lnTo>
                  <a:close/>
                </a:path>
                <a:path w="1009014" h="687704">
                  <a:moveTo>
                    <a:pt x="961009" y="12953"/>
                  </a:moveTo>
                  <a:lnTo>
                    <a:pt x="935101" y="12953"/>
                  </a:lnTo>
                  <a:lnTo>
                    <a:pt x="948055" y="25907"/>
                  </a:lnTo>
                  <a:lnTo>
                    <a:pt x="961009" y="25907"/>
                  </a:lnTo>
                  <a:lnTo>
                    <a:pt x="961009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7895" y="5442204"/>
              <a:ext cx="1146047" cy="5897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54857" y="5469636"/>
              <a:ext cx="937894" cy="318770"/>
            </a:xfrm>
            <a:custGeom>
              <a:avLst/>
              <a:gdLst/>
              <a:ahLst/>
              <a:cxnLst/>
              <a:rect l="l" t="t" r="r" b="b"/>
              <a:pathLst>
                <a:path w="937895" h="318770">
                  <a:moveTo>
                    <a:pt x="831977" y="199682"/>
                  </a:moveTo>
                  <a:lnTo>
                    <a:pt x="819531" y="206667"/>
                  </a:lnTo>
                  <a:lnTo>
                    <a:pt x="817244" y="214566"/>
                  </a:lnTo>
                  <a:lnTo>
                    <a:pt x="820801" y="220814"/>
                  </a:lnTo>
                  <a:lnTo>
                    <a:pt x="875538" y="318706"/>
                  </a:lnTo>
                  <a:lnTo>
                    <a:pt x="891163" y="293001"/>
                  </a:lnTo>
                  <a:lnTo>
                    <a:pt x="863092" y="293001"/>
                  </a:lnTo>
                  <a:lnTo>
                    <a:pt x="863092" y="243324"/>
                  </a:lnTo>
                  <a:lnTo>
                    <a:pt x="843407" y="208152"/>
                  </a:lnTo>
                  <a:lnTo>
                    <a:pt x="839851" y="201917"/>
                  </a:lnTo>
                  <a:lnTo>
                    <a:pt x="831977" y="199682"/>
                  </a:lnTo>
                  <a:close/>
                </a:path>
                <a:path w="937895" h="318770">
                  <a:moveTo>
                    <a:pt x="863092" y="243324"/>
                  </a:moveTo>
                  <a:lnTo>
                    <a:pt x="863092" y="293001"/>
                  </a:lnTo>
                  <a:lnTo>
                    <a:pt x="889000" y="293001"/>
                  </a:lnTo>
                  <a:lnTo>
                    <a:pt x="889000" y="286664"/>
                  </a:lnTo>
                  <a:lnTo>
                    <a:pt x="887349" y="286664"/>
                  </a:lnTo>
                  <a:lnTo>
                    <a:pt x="864996" y="286270"/>
                  </a:lnTo>
                  <a:lnTo>
                    <a:pt x="876502" y="267284"/>
                  </a:lnTo>
                  <a:lnTo>
                    <a:pt x="863092" y="243324"/>
                  </a:lnTo>
                  <a:close/>
                </a:path>
                <a:path w="937895" h="318770">
                  <a:moveTo>
                    <a:pt x="923290" y="201307"/>
                  </a:moveTo>
                  <a:lnTo>
                    <a:pt x="915416" y="203250"/>
                  </a:lnTo>
                  <a:lnTo>
                    <a:pt x="911606" y="209359"/>
                  </a:lnTo>
                  <a:lnTo>
                    <a:pt x="889000" y="246662"/>
                  </a:lnTo>
                  <a:lnTo>
                    <a:pt x="889000" y="293001"/>
                  </a:lnTo>
                  <a:lnTo>
                    <a:pt x="891163" y="293001"/>
                  </a:lnTo>
                  <a:lnTo>
                    <a:pt x="933831" y="222808"/>
                  </a:lnTo>
                  <a:lnTo>
                    <a:pt x="937514" y="216700"/>
                  </a:lnTo>
                  <a:lnTo>
                    <a:pt x="935608" y="208737"/>
                  </a:lnTo>
                  <a:lnTo>
                    <a:pt x="929513" y="205016"/>
                  </a:lnTo>
                  <a:lnTo>
                    <a:pt x="923290" y="201307"/>
                  </a:lnTo>
                  <a:close/>
                </a:path>
                <a:path w="937895" h="318770">
                  <a:moveTo>
                    <a:pt x="876502" y="267284"/>
                  </a:moveTo>
                  <a:lnTo>
                    <a:pt x="864996" y="286270"/>
                  </a:lnTo>
                  <a:lnTo>
                    <a:pt x="887349" y="286664"/>
                  </a:lnTo>
                  <a:lnTo>
                    <a:pt x="876502" y="267284"/>
                  </a:lnTo>
                  <a:close/>
                </a:path>
                <a:path w="937895" h="318770">
                  <a:moveTo>
                    <a:pt x="889000" y="246662"/>
                  </a:moveTo>
                  <a:lnTo>
                    <a:pt x="876502" y="267284"/>
                  </a:lnTo>
                  <a:lnTo>
                    <a:pt x="887349" y="286664"/>
                  </a:lnTo>
                  <a:lnTo>
                    <a:pt x="889000" y="286664"/>
                  </a:lnTo>
                  <a:lnTo>
                    <a:pt x="889000" y="246662"/>
                  </a:lnTo>
                  <a:close/>
                </a:path>
                <a:path w="937895" h="318770">
                  <a:moveTo>
                    <a:pt x="863092" y="12953"/>
                  </a:moveTo>
                  <a:lnTo>
                    <a:pt x="863092" y="243324"/>
                  </a:lnTo>
                  <a:lnTo>
                    <a:pt x="876502" y="267284"/>
                  </a:lnTo>
                  <a:lnTo>
                    <a:pt x="889000" y="246662"/>
                  </a:lnTo>
                  <a:lnTo>
                    <a:pt x="889000" y="25907"/>
                  </a:lnTo>
                  <a:lnTo>
                    <a:pt x="876045" y="25907"/>
                  </a:lnTo>
                  <a:lnTo>
                    <a:pt x="863092" y="12953"/>
                  </a:lnTo>
                  <a:close/>
                </a:path>
                <a:path w="937895" h="318770">
                  <a:moveTo>
                    <a:pt x="883157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863092" y="25907"/>
                  </a:lnTo>
                  <a:lnTo>
                    <a:pt x="863092" y="12953"/>
                  </a:lnTo>
                  <a:lnTo>
                    <a:pt x="889000" y="12953"/>
                  </a:lnTo>
                  <a:lnTo>
                    <a:pt x="889000" y="5841"/>
                  </a:lnTo>
                  <a:lnTo>
                    <a:pt x="883157" y="0"/>
                  </a:lnTo>
                  <a:close/>
                </a:path>
                <a:path w="937895" h="318770">
                  <a:moveTo>
                    <a:pt x="889000" y="12953"/>
                  </a:moveTo>
                  <a:lnTo>
                    <a:pt x="863092" y="12953"/>
                  </a:lnTo>
                  <a:lnTo>
                    <a:pt x="876045" y="25907"/>
                  </a:lnTo>
                  <a:lnTo>
                    <a:pt x="889000" y="25907"/>
                  </a:lnTo>
                  <a:lnTo>
                    <a:pt x="889000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740" y="1194816"/>
              <a:ext cx="8148828" cy="9311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740" y="2264663"/>
              <a:ext cx="8148828" cy="1188719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244665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DataStore</a:t>
            </a:r>
            <a:r>
              <a:rPr sz="2200" spc="-4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Example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67127" y="1290904"/>
            <a:ext cx="7237730" cy="1923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JCR </a:t>
            </a:r>
            <a:r>
              <a:rPr b="1" dirty="0">
                <a:latin typeface="Arial"/>
                <a:cs typeface="Arial"/>
              </a:rPr>
              <a:t>Node:</a:t>
            </a:r>
            <a:endParaRPr>
              <a:latin typeface="Arial"/>
              <a:cs typeface="Arial"/>
            </a:endParaRPr>
          </a:p>
          <a:p>
            <a:pPr algn="ctr">
              <a:spcBef>
                <a:spcPts val="5"/>
              </a:spcBef>
            </a:pPr>
            <a:r>
              <a:rPr b="1" spc="-5" dirty="0">
                <a:latin typeface="Arial"/>
                <a:cs typeface="Arial"/>
              </a:rPr>
              <a:t>/content/dam/AEM.png/renditions/original/jcr:content/data</a:t>
            </a:r>
            <a:r>
              <a:rPr b="1" spc="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property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algn="ctr">
              <a:spcBef>
                <a:spcPts val="1670"/>
              </a:spcBef>
            </a:pPr>
            <a:r>
              <a:rPr b="1" spc="-5" dirty="0">
                <a:latin typeface="Arial"/>
                <a:cs typeface="Arial"/>
              </a:rPr>
              <a:t>JCR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Node:</a:t>
            </a:r>
            <a:endParaRPr>
              <a:latin typeface="Arial"/>
              <a:cs typeface="Arial"/>
            </a:endParaRPr>
          </a:p>
          <a:p>
            <a:pPr marL="393700" marR="386080" indent="-1270" algn="ctr"/>
            <a:r>
              <a:rPr b="1" spc="-5" dirty="0">
                <a:latin typeface="Arial"/>
                <a:cs typeface="Arial"/>
              </a:rPr>
              <a:t>/content/dam/geometrixx-  media/AEM.png/renditions/original/jcr:content/data</a:t>
            </a:r>
            <a:r>
              <a:rPr b="1" spc="1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property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07825" y="3222371"/>
            <a:ext cx="342900" cy="2583815"/>
          </a:xfrm>
          <a:custGeom>
            <a:avLst/>
            <a:gdLst/>
            <a:ahLst/>
            <a:cxnLst/>
            <a:rect l="l" t="t" r="r" b="b"/>
            <a:pathLst>
              <a:path w="342900" h="2583815">
                <a:moveTo>
                  <a:pt x="32942" y="2241518"/>
                </a:moveTo>
                <a:lnTo>
                  <a:pt x="18627" y="2246376"/>
                </a:lnTo>
                <a:lnTo>
                  <a:pt x="7322" y="2256458"/>
                </a:lnTo>
                <a:lnTo>
                  <a:pt x="958" y="2269601"/>
                </a:lnTo>
                <a:lnTo>
                  <a:pt x="0" y="2284148"/>
                </a:lnTo>
                <a:lnTo>
                  <a:pt x="4911" y="2298445"/>
                </a:lnTo>
                <a:lnTo>
                  <a:pt x="171154" y="2583522"/>
                </a:lnTo>
                <a:lnTo>
                  <a:pt x="215242" y="2507919"/>
                </a:lnTo>
                <a:lnTo>
                  <a:pt x="133054" y="2507919"/>
                </a:lnTo>
                <a:lnTo>
                  <a:pt x="133054" y="2367001"/>
                </a:lnTo>
                <a:lnTo>
                  <a:pt x="70697" y="2260091"/>
                </a:lnTo>
                <a:lnTo>
                  <a:pt x="60668" y="2248804"/>
                </a:lnTo>
                <a:lnTo>
                  <a:pt x="47519" y="2242470"/>
                </a:lnTo>
                <a:lnTo>
                  <a:pt x="32942" y="2241518"/>
                </a:lnTo>
                <a:close/>
              </a:path>
              <a:path w="342900" h="2583815">
                <a:moveTo>
                  <a:pt x="133054" y="2367001"/>
                </a:moveTo>
                <a:lnTo>
                  <a:pt x="133054" y="2507919"/>
                </a:lnTo>
                <a:lnTo>
                  <a:pt x="209254" y="2507919"/>
                </a:lnTo>
                <a:lnTo>
                  <a:pt x="209254" y="2488717"/>
                </a:lnTo>
                <a:lnTo>
                  <a:pt x="138261" y="2488717"/>
                </a:lnTo>
                <a:lnTo>
                  <a:pt x="171154" y="2432323"/>
                </a:lnTo>
                <a:lnTo>
                  <a:pt x="133054" y="2367001"/>
                </a:lnTo>
                <a:close/>
              </a:path>
              <a:path w="342900" h="2583815">
                <a:moveTo>
                  <a:pt x="309366" y="2241518"/>
                </a:moveTo>
                <a:lnTo>
                  <a:pt x="294788" y="2242470"/>
                </a:lnTo>
                <a:lnTo>
                  <a:pt x="281640" y="2248804"/>
                </a:lnTo>
                <a:lnTo>
                  <a:pt x="271611" y="2260091"/>
                </a:lnTo>
                <a:lnTo>
                  <a:pt x="209254" y="2367001"/>
                </a:lnTo>
                <a:lnTo>
                  <a:pt x="209254" y="2507919"/>
                </a:lnTo>
                <a:lnTo>
                  <a:pt x="215242" y="2507919"/>
                </a:lnTo>
                <a:lnTo>
                  <a:pt x="337397" y="2298445"/>
                </a:lnTo>
                <a:lnTo>
                  <a:pt x="342308" y="2284148"/>
                </a:lnTo>
                <a:lnTo>
                  <a:pt x="341350" y="2269601"/>
                </a:lnTo>
                <a:lnTo>
                  <a:pt x="334986" y="2256458"/>
                </a:lnTo>
                <a:lnTo>
                  <a:pt x="323681" y="2246376"/>
                </a:lnTo>
                <a:lnTo>
                  <a:pt x="309366" y="2241518"/>
                </a:lnTo>
                <a:close/>
              </a:path>
              <a:path w="342900" h="2583815">
                <a:moveTo>
                  <a:pt x="171154" y="2432323"/>
                </a:moveTo>
                <a:lnTo>
                  <a:pt x="138261" y="2488717"/>
                </a:lnTo>
                <a:lnTo>
                  <a:pt x="204047" y="2488717"/>
                </a:lnTo>
                <a:lnTo>
                  <a:pt x="171154" y="2432323"/>
                </a:lnTo>
                <a:close/>
              </a:path>
              <a:path w="342900" h="2583815">
                <a:moveTo>
                  <a:pt x="209254" y="2367001"/>
                </a:moveTo>
                <a:lnTo>
                  <a:pt x="171154" y="2432323"/>
                </a:lnTo>
                <a:lnTo>
                  <a:pt x="204047" y="2488717"/>
                </a:lnTo>
                <a:lnTo>
                  <a:pt x="209254" y="2488717"/>
                </a:lnTo>
                <a:lnTo>
                  <a:pt x="209254" y="2367001"/>
                </a:lnTo>
                <a:close/>
              </a:path>
              <a:path w="342900" h="2583815">
                <a:moveTo>
                  <a:pt x="183854" y="0"/>
                </a:moveTo>
                <a:lnTo>
                  <a:pt x="171154" y="0"/>
                </a:lnTo>
                <a:lnTo>
                  <a:pt x="156307" y="2988"/>
                </a:lnTo>
                <a:lnTo>
                  <a:pt x="144198" y="11144"/>
                </a:lnTo>
                <a:lnTo>
                  <a:pt x="136042" y="23252"/>
                </a:lnTo>
                <a:lnTo>
                  <a:pt x="133054" y="38100"/>
                </a:lnTo>
                <a:lnTo>
                  <a:pt x="133054" y="2367001"/>
                </a:lnTo>
                <a:lnTo>
                  <a:pt x="171154" y="2432323"/>
                </a:lnTo>
                <a:lnTo>
                  <a:pt x="209254" y="2367001"/>
                </a:lnTo>
                <a:lnTo>
                  <a:pt x="209254" y="76200"/>
                </a:lnTo>
                <a:lnTo>
                  <a:pt x="171154" y="76200"/>
                </a:lnTo>
                <a:lnTo>
                  <a:pt x="209254" y="38100"/>
                </a:lnTo>
                <a:lnTo>
                  <a:pt x="145754" y="38100"/>
                </a:lnTo>
                <a:lnTo>
                  <a:pt x="145754" y="32892"/>
                </a:lnTo>
                <a:lnTo>
                  <a:pt x="150961" y="32892"/>
                </a:lnTo>
                <a:lnTo>
                  <a:pt x="183854" y="0"/>
                </a:lnTo>
                <a:close/>
              </a:path>
              <a:path w="342900" h="2583815">
                <a:moveTo>
                  <a:pt x="209254" y="38100"/>
                </a:moveTo>
                <a:lnTo>
                  <a:pt x="171154" y="76200"/>
                </a:lnTo>
                <a:lnTo>
                  <a:pt x="183854" y="76200"/>
                </a:lnTo>
                <a:lnTo>
                  <a:pt x="198701" y="73211"/>
                </a:lnTo>
                <a:lnTo>
                  <a:pt x="209254" y="66103"/>
                </a:lnTo>
                <a:lnTo>
                  <a:pt x="209254" y="38100"/>
                </a:lnTo>
                <a:close/>
              </a:path>
              <a:path w="342900" h="2583815">
                <a:moveTo>
                  <a:pt x="209254" y="66103"/>
                </a:moveTo>
                <a:lnTo>
                  <a:pt x="198701" y="73211"/>
                </a:lnTo>
                <a:lnTo>
                  <a:pt x="183854" y="76200"/>
                </a:lnTo>
                <a:lnTo>
                  <a:pt x="209254" y="76200"/>
                </a:lnTo>
                <a:lnTo>
                  <a:pt x="209254" y="66103"/>
                </a:lnTo>
                <a:close/>
              </a:path>
              <a:path w="342900" h="2583815">
                <a:moveTo>
                  <a:pt x="221954" y="32892"/>
                </a:moveTo>
                <a:lnTo>
                  <a:pt x="150961" y="32892"/>
                </a:lnTo>
                <a:lnTo>
                  <a:pt x="145754" y="38100"/>
                </a:lnTo>
                <a:lnTo>
                  <a:pt x="209254" y="38100"/>
                </a:lnTo>
                <a:lnTo>
                  <a:pt x="209254" y="66103"/>
                </a:lnTo>
                <a:lnTo>
                  <a:pt x="210810" y="65055"/>
                </a:lnTo>
                <a:lnTo>
                  <a:pt x="218965" y="52947"/>
                </a:lnTo>
                <a:lnTo>
                  <a:pt x="221954" y="38100"/>
                </a:lnTo>
                <a:lnTo>
                  <a:pt x="221954" y="32892"/>
                </a:lnTo>
                <a:close/>
              </a:path>
              <a:path w="342900" h="2583815">
                <a:moveTo>
                  <a:pt x="150961" y="32892"/>
                </a:moveTo>
                <a:lnTo>
                  <a:pt x="145754" y="32892"/>
                </a:lnTo>
                <a:lnTo>
                  <a:pt x="145754" y="38100"/>
                </a:lnTo>
                <a:lnTo>
                  <a:pt x="150961" y="32892"/>
                </a:lnTo>
                <a:close/>
              </a:path>
            </a:pathLst>
          </a:custGeom>
          <a:solidFill>
            <a:srgbClr val="C1D7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307</a:t>
            </a:fld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3926204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How does DataStore GC</a:t>
            </a:r>
            <a:r>
              <a:rPr sz="2200" spc="35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work?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308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1340" y="1017779"/>
            <a:ext cx="8020050" cy="322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DataStore GC (Garbage Collection) is </a:t>
            </a: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only </a:t>
            </a:r>
            <a:r>
              <a:rPr spc="-15" dirty="0">
                <a:latin typeface="Arial"/>
                <a:cs typeface="Arial"/>
              </a:rPr>
              <a:t>way </a:t>
            </a:r>
            <a:r>
              <a:rPr dirty="0">
                <a:latin typeface="Arial"/>
                <a:cs typeface="Arial"/>
              </a:rPr>
              <a:t>to </a:t>
            </a:r>
            <a:r>
              <a:rPr spc="-5" dirty="0">
                <a:latin typeface="Arial"/>
                <a:cs typeface="Arial"/>
              </a:rPr>
              <a:t>delete DataStore</a:t>
            </a:r>
            <a:r>
              <a:rPr spc="1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files.</a:t>
            </a:r>
            <a:endParaRPr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/>
            <a:r>
              <a:rPr b="1" spc="-5" dirty="0">
                <a:latin typeface="Arial"/>
                <a:cs typeface="Arial"/>
              </a:rPr>
              <a:t>How </a:t>
            </a:r>
            <a:r>
              <a:rPr b="1" dirty="0">
                <a:latin typeface="Arial"/>
                <a:cs typeface="Arial"/>
              </a:rPr>
              <a:t>does it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b="1" spc="5" dirty="0">
                <a:latin typeface="Arial"/>
                <a:cs typeface="Arial"/>
              </a:rPr>
              <a:t>work?</a:t>
            </a:r>
            <a:endParaRPr>
              <a:latin typeface="Arial"/>
              <a:cs typeface="Arial"/>
            </a:endParaRPr>
          </a:p>
          <a:p>
            <a:pPr marL="243840" indent="-231775">
              <a:spcBef>
                <a:spcPts val="1195"/>
              </a:spcBef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Arial"/>
                <a:cs typeface="Arial"/>
              </a:rPr>
              <a:t>“Scan”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Phase</a:t>
            </a:r>
            <a:endParaRPr sz="2000">
              <a:latin typeface="Arial"/>
              <a:cs typeface="Arial"/>
            </a:endParaRPr>
          </a:p>
          <a:p>
            <a:pPr marL="645160" lvl="1" indent="-169545">
              <a:spcBef>
                <a:spcPts val="1215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Read all nodes in the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JCR</a:t>
            </a:r>
            <a:endParaRPr sz="1600">
              <a:latin typeface="Arial"/>
              <a:cs typeface="Arial"/>
            </a:endParaRPr>
          </a:p>
          <a:p>
            <a:pPr marL="645160" lvl="1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Update the timestamp of each of the referenced datastore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files.</a:t>
            </a:r>
            <a:endParaRPr sz="1600">
              <a:latin typeface="Arial"/>
              <a:cs typeface="Arial"/>
            </a:endParaRPr>
          </a:p>
          <a:p>
            <a:pPr marL="243840" indent="-231775">
              <a:spcBef>
                <a:spcPts val="1185"/>
              </a:spcBef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Arial"/>
                <a:cs typeface="Arial"/>
              </a:rPr>
              <a:t>“Delete”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Phase</a:t>
            </a:r>
            <a:endParaRPr sz="2000">
              <a:latin typeface="Arial"/>
              <a:cs typeface="Arial"/>
            </a:endParaRPr>
          </a:p>
          <a:p>
            <a:pPr marL="645160" marR="5080" lvl="1" indent="-169545">
              <a:spcBef>
                <a:spcPts val="122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Find </a:t>
            </a:r>
            <a:r>
              <a:rPr sz="1600" dirty="0">
                <a:latin typeface="Arial"/>
                <a:cs typeface="Arial"/>
              </a:rPr>
              <a:t>all </a:t>
            </a:r>
            <a:r>
              <a:rPr sz="1600" spc="-5" dirty="0">
                <a:latin typeface="Arial"/>
                <a:cs typeface="Arial"/>
              </a:rPr>
              <a:t>files with timestamp older than </a:t>
            </a:r>
            <a:r>
              <a:rPr sz="1600" spc="-10" dirty="0">
                <a:latin typeface="Arial"/>
                <a:cs typeface="Arial"/>
              </a:rPr>
              <a:t>when </a:t>
            </a:r>
            <a:r>
              <a:rPr sz="1600" spc="-5" dirty="0">
                <a:latin typeface="Arial"/>
                <a:cs typeface="Arial"/>
              </a:rPr>
              <a:t>it started the scan phase and deletes  them.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503745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DataStore GC: </a:t>
            </a:r>
            <a:r>
              <a:rPr sz="2200" spc="-10" dirty="0">
                <a:solidFill>
                  <a:srgbClr val="DADDDF"/>
                </a:solidFill>
                <a:latin typeface="Arial"/>
                <a:cs typeface="Arial"/>
              </a:rPr>
              <a:t>Avoiding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common</a:t>
            </a:r>
            <a:r>
              <a:rPr sz="2200" spc="-6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Pitfalls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309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1340" y="845564"/>
            <a:ext cx="8288020" cy="318579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spcBef>
                <a:spcPts val="1445"/>
              </a:spcBef>
            </a:pPr>
            <a:r>
              <a:rPr sz="2000" dirty="0">
                <a:latin typeface="Arial"/>
                <a:cs typeface="Arial"/>
              </a:rPr>
              <a:t>Before running DataStore GC, make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sure:</a:t>
            </a:r>
            <a:endParaRPr sz="2000">
              <a:latin typeface="Arial"/>
              <a:cs typeface="Arial"/>
            </a:endParaRPr>
          </a:p>
          <a:p>
            <a:pPr marL="475615" indent="-232410">
              <a:spcBef>
                <a:spcPts val="1210"/>
              </a:spcBef>
              <a:buChar char="•"/>
              <a:tabLst>
                <a:tab pos="475615" algn="l"/>
                <a:tab pos="476250" algn="l"/>
              </a:tabLst>
            </a:pPr>
            <a:r>
              <a:rPr spc="-60" dirty="0">
                <a:latin typeface="Arial"/>
                <a:cs typeface="Arial"/>
              </a:rPr>
              <a:t>You </a:t>
            </a:r>
            <a:r>
              <a:rPr spc="-5" dirty="0">
                <a:latin typeface="Arial"/>
                <a:cs typeface="Arial"/>
              </a:rPr>
              <a:t>have a backup </a:t>
            </a:r>
            <a:r>
              <a:rPr dirty="0">
                <a:latin typeface="Arial"/>
                <a:cs typeface="Arial"/>
              </a:rPr>
              <a:t>of </a:t>
            </a:r>
            <a:r>
              <a:rPr spc="-5" dirty="0">
                <a:latin typeface="Arial"/>
                <a:cs typeface="Arial"/>
              </a:rPr>
              <a:t>the datastore</a:t>
            </a:r>
            <a:r>
              <a:rPr spc="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directory</a:t>
            </a:r>
            <a:endParaRPr>
              <a:latin typeface="Arial"/>
              <a:cs typeface="Arial"/>
            </a:endParaRPr>
          </a:p>
          <a:p>
            <a:pPr marL="475615" indent="-232410">
              <a:spcBef>
                <a:spcPts val="1200"/>
              </a:spcBef>
              <a:buChar char="•"/>
              <a:tabLst>
                <a:tab pos="475615" algn="l"/>
                <a:tab pos="476250" algn="l"/>
              </a:tabLst>
            </a:pPr>
            <a:r>
              <a:rPr dirty="0">
                <a:latin typeface="Arial"/>
                <a:cs typeface="Arial"/>
              </a:rPr>
              <a:t>No </a:t>
            </a:r>
            <a:r>
              <a:rPr spc="-5" dirty="0">
                <a:latin typeface="Arial"/>
                <a:cs typeface="Arial"/>
              </a:rPr>
              <a:t>issues </a:t>
            </a:r>
            <a:r>
              <a:rPr spc="-15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setting timestamps (this especially </a:t>
            </a:r>
            <a:r>
              <a:rPr spc="-10" dirty="0">
                <a:latin typeface="Arial"/>
                <a:cs typeface="Arial"/>
              </a:rPr>
              <a:t>applies </a:t>
            </a:r>
            <a:r>
              <a:rPr spc="-5" dirty="0">
                <a:latin typeface="Arial"/>
                <a:cs typeface="Arial"/>
              </a:rPr>
              <a:t>of </a:t>
            </a:r>
            <a:r>
              <a:rPr spc="-15" dirty="0">
                <a:latin typeface="Arial"/>
                <a:cs typeface="Arial"/>
              </a:rPr>
              <a:t>your </a:t>
            </a:r>
            <a:r>
              <a:rPr spc="-5" dirty="0">
                <a:latin typeface="Arial"/>
                <a:cs typeface="Arial"/>
              </a:rPr>
              <a:t>datastore</a:t>
            </a:r>
            <a:r>
              <a:rPr spc="25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endParaRPr>
              <a:latin typeface="Arial"/>
              <a:cs typeface="Arial"/>
            </a:endParaRPr>
          </a:p>
          <a:p>
            <a:pPr marL="475615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on a </a:t>
            </a:r>
            <a:r>
              <a:rPr spc="-10" dirty="0">
                <a:latin typeface="Arial"/>
                <a:cs typeface="Arial"/>
              </a:rPr>
              <a:t>network</a:t>
            </a:r>
            <a:r>
              <a:rPr spc="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storage).</a:t>
            </a:r>
            <a:endParaRPr>
              <a:latin typeface="Arial"/>
              <a:cs typeface="Arial"/>
            </a:endParaRPr>
          </a:p>
          <a:p>
            <a:pPr marL="475615" indent="-232410">
              <a:spcBef>
                <a:spcPts val="1200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Date and </a:t>
            </a:r>
            <a:r>
              <a:rPr dirty="0">
                <a:latin typeface="Arial"/>
                <a:cs typeface="Arial"/>
              </a:rPr>
              <a:t>time </a:t>
            </a:r>
            <a:r>
              <a:rPr spc="-5" dirty="0">
                <a:latin typeface="Arial"/>
                <a:cs typeface="Arial"/>
              </a:rPr>
              <a:t>is in </a:t>
            </a:r>
            <a:r>
              <a:rPr spc="-10" dirty="0">
                <a:latin typeface="Arial"/>
                <a:cs typeface="Arial"/>
              </a:rPr>
              <a:t>sync between network </a:t>
            </a:r>
            <a:r>
              <a:rPr spc="-5" dirty="0">
                <a:latin typeface="Arial"/>
                <a:cs typeface="Arial"/>
              </a:rPr>
              <a:t>storage and </a:t>
            </a:r>
            <a:r>
              <a:rPr dirty="0">
                <a:latin typeface="Arial"/>
                <a:cs typeface="Arial"/>
              </a:rPr>
              <a:t>CQ</a:t>
            </a:r>
            <a:r>
              <a:rPr spc="17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server</a:t>
            </a:r>
            <a:endParaRPr>
              <a:latin typeface="Arial"/>
              <a:cs typeface="Arial"/>
            </a:endParaRPr>
          </a:p>
          <a:p>
            <a:pPr marL="475615" indent="-232410">
              <a:spcBef>
                <a:spcPts val="1200"/>
              </a:spcBef>
              <a:buChar char="•"/>
              <a:tabLst>
                <a:tab pos="475615" algn="l"/>
                <a:tab pos="476250" algn="l"/>
              </a:tabLst>
            </a:pPr>
            <a:r>
              <a:rPr dirty="0">
                <a:latin typeface="Arial"/>
                <a:cs typeface="Arial"/>
              </a:rPr>
              <a:t>CQ5.3 </a:t>
            </a:r>
            <a:r>
              <a:rPr spc="-5" dirty="0">
                <a:latin typeface="Arial"/>
                <a:cs typeface="Arial"/>
              </a:rPr>
              <a:t>or </a:t>
            </a:r>
            <a:r>
              <a:rPr dirty="0">
                <a:latin typeface="Arial"/>
                <a:cs typeface="Arial"/>
              </a:rPr>
              <a:t>5.4 </a:t>
            </a:r>
            <a:r>
              <a:rPr spc="-15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CRX2.2 </a:t>
            </a:r>
            <a:r>
              <a:rPr dirty="0">
                <a:latin typeface="Arial"/>
                <a:cs typeface="Arial"/>
              </a:rPr>
              <a:t>- at </a:t>
            </a:r>
            <a:r>
              <a:rPr spc="-5" dirty="0">
                <a:latin typeface="Arial"/>
                <a:cs typeface="Arial"/>
              </a:rPr>
              <a:t>least hotfix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2.2.0.70.</a:t>
            </a:r>
            <a:endParaRPr>
              <a:latin typeface="Arial"/>
              <a:cs typeface="Arial"/>
            </a:endParaRPr>
          </a:p>
          <a:p>
            <a:pPr marL="475615" indent="-232410">
              <a:spcBef>
                <a:spcPts val="1200"/>
              </a:spcBef>
              <a:buChar char="•"/>
              <a:tabLst>
                <a:tab pos="475615" algn="l"/>
                <a:tab pos="476250" algn="l"/>
              </a:tabLst>
            </a:pPr>
            <a:r>
              <a:rPr spc="-5" dirty="0">
                <a:latin typeface="Arial"/>
                <a:cs typeface="Arial"/>
              </a:rPr>
              <a:t>CQ5.6.1 </a:t>
            </a:r>
            <a:r>
              <a:rPr dirty="0">
                <a:latin typeface="Arial"/>
                <a:cs typeface="Arial"/>
              </a:rPr>
              <a:t>- </a:t>
            </a:r>
            <a:r>
              <a:rPr spc="-5" dirty="0">
                <a:latin typeface="Arial"/>
                <a:cs typeface="Arial"/>
              </a:rPr>
              <a:t>do </a:t>
            </a:r>
            <a:r>
              <a:rPr b="1" spc="-5" dirty="0">
                <a:latin typeface="Arial"/>
                <a:cs typeface="Arial"/>
              </a:rPr>
              <a:t>*NOT* </a:t>
            </a:r>
            <a:r>
              <a:rPr spc="-5" dirty="0">
                <a:latin typeface="Arial"/>
                <a:cs typeface="Arial"/>
              </a:rPr>
              <a:t>use stopDataStoreGarbageCollection </a:t>
            </a:r>
            <a:r>
              <a:rPr dirty="0">
                <a:latin typeface="Arial"/>
                <a:cs typeface="Arial"/>
              </a:rPr>
              <a:t>in JMX to stop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the</a:t>
            </a:r>
            <a:endParaRPr>
              <a:latin typeface="Arial"/>
              <a:cs typeface="Arial"/>
            </a:endParaRPr>
          </a:p>
          <a:p>
            <a:pPr marL="475615"/>
            <a:r>
              <a:rPr dirty="0">
                <a:latin typeface="Arial"/>
                <a:cs typeface="Arial"/>
              </a:rPr>
              <a:t>GC</a:t>
            </a:r>
            <a:r>
              <a:rPr spc="-5" dirty="0">
                <a:latin typeface="Arial"/>
                <a:cs typeface="Arial"/>
              </a:rPr>
              <a:t> process.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7D21-4957-4887-A383-477F66AC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612F3-A371-4659-938B-A0E9DF50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09A36-4276-4E22-87E9-DE031B5F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086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77000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380999"/>
                  </a:moveTo>
                  <a:lnTo>
                    <a:pt x="9144000" y="3809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80999"/>
                  </a:lnTo>
                  <a:close/>
                </a:path>
              </a:pathLst>
            </a:custGeom>
            <a:solidFill>
              <a:srgbClr val="374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88908" y="6723888"/>
              <a:ext cx="184785" cy="60960"/>
            </a:xfrm>
            <a:custGeom>
              <a:avLst/>
              <a:gdLst/>
              <a:ahLst/>
              <a:cxnLst/>
              <a:rect l="l" t="t" r="r" b="b"/>
              <a:pathLst>
                <a:path w="184784" h="60959">
                  <a:moveTo>
                    <a:pt x="36576" y="60960"/>
                  </a:moveTo>
                  <a:lnTo>
                    <a:pt x="33820" y="46647"/>
                  </a:lnTo>
                  <a:lnTo>
                    <a:pt x="32232" y="38404"/>
                  </a:lnTo>
                  <a:lnTo>
                    <a:pt x="27139" y="11912"/>
                  </a:lnTo>
                  <a:lnTo>
                    <a:pt x="25146" y="1524"/>
                  </a:lnTo>
                  <a:lnTo>
                    <a:pt x="22733" y="1524"/>
                  </a:lnTo>
                  <a:lnTo>
                    <a:pt x="22733" y="38404"/>
                  </a:lnTo>
                  <a:lnTo>
                    <a:pt x="14097" y="38404"/>
                  </a:lnTo>
                  <a:lnTo>
                    <a:pt x="16510" y="25514"/>
                  </a:lnTo>
                  <a:lnTo>
                    <a:pt x="18669" y="11912"/>
                  </a:lnTo>
                  <a:lnTo>
                    <a:pt x="20701" y="25514"/>
                  </a:lnTo>
                  <a:lnTo>
                    <a:pt x="22733" y="38404"/>
                  </a:lnTo>
                  <a:lnTo>
                    <a:pt x="22733" y="1524"/>
                  </a:lnTo>
                  <a:lnTo>
                    <a:pt x="12827" y="1524"/>
                  </a:lnTo>
                  <a:lnTo>
                    <a:pt x="0" y="60960"/>
                  </a:lnTo>
                  <a:lnTo>
                    <a:pt x="10414" y="60960"/>
                  </a:lnTo>
                  <a:lnTo>
                    <a:pt x="13081" y="46647"/>
                  </a:lnTo>
                  <a:lnTo>
                    <a:pt x="23749" y="46647"/>
                  </a:lnTo>
                  <a:lnTo>
                    <a:pt x="26543" y="60960"/>
                  </a:lnTo>
                  <a:lnTo>
                    <a:pt x="36576" y="60960"/>
                  </a:lnTo>
                  <a:close/>
                </a:path>
                <a:path w="184784" h="60959">
                  <a:moveTo>
                    <a:pt x="71628" y="60261"/>
                  </a:moveTo>
                  <a:lnTo>
                    <a:pt x="71462" y="55321"/>
                  </a:lnTo>
                  <a:lnTo>
                    <a:pt x="71374" y="52501"/>
                  </a:lnTo>
                  <a:lnTo>
                    <a:pt x="71259" y="48983"/>
                  </a:lnTo>
                  <a:lnTo>
                    <a:pt x="71247" y="26085"/>
                  </a:lnTo>
                  <a:lnTo>
                    <a:pt x="71247" y="21501"/>
                  </a:lnTo>
                  <a:lnTo>
                    <a:pt x="71247" y="0"/>
                  </a:lnTo>
                  <a:lnTo>
                    <a:pt x="60706" y="0"/>
                  </a:lnTo>
                  <a:lnTo>
                    <a:pt x="60706" y="21501"/>
                  </a:lnTo>
                  <a:lnTo>
                    <a:pt x="60706" y="31724"/>
                  </a:lnTo>
                  <a:lnTo>
                    <a:pt x="55753" y="52501"/>
                  </a:lnTo>
                  <a:lnTo>
                    <a:pt x="54737" y="52158"/>
                  </a:lnTo>
                  <a:lnTo>
                    <a:pt x="50927" y="44754"/>
                  </a:lnTo>
                  <a:lnTo>
                    <a:pt x="50546" y="42291"/>
                  </a:lnTo>
                  <a:lnTo>
                    <a:pt x="50165" y="39471"/>
                  </a:lnTo>
                  <a:lnTo>
                    <a:pt x="50546" y="34188"/>
                  </a:lnTo>
                  <a:lnTo>
                    <a:pt x="50927" y="32067"/>
                  </a:lnTo>
                  <a:lnTo>
                    <a:pt x="56134" y="26085"/>
                  </a:lnTo>
                  <a:lnTo>
                    <a:pt x="56896" y="26085"/>
                  </a:lnTo>
                  <a:lnTo>
                    <a:pt x="57912" y="26428"/>
                  </a:lnTo>
                  <a:lnTo>
                    <a:pt x="58928" y="27838"/>
                  </a:lnTo>
                  <a:lnTo>
                    <a:pt x="60071" y="29603"/>
                  </a:lnTo>
                  <a:lnTo>
                    <a:pt x="60706" y="31724"/>
                  </a:lnTo>
                  <a:lnTo>
                    <a:pt x="60706" y="21501"/>
                  </a:lnTo>
                  <a:lnTo>
                    <a:pt x="60325" y="21501"/>
                  </a:lnTo>
                  <a:lnTo>
                    <a:pt x="59309" y="19735"/>
                  </a:lnTo>
                  <a:lnTo>
                    <a:pt x="57912" y="18326"/>
                  </a:lnTo>
                  <a:lnTo>
                    <a:pt x="55753" y="17627"/>
                  </a:lnTo>
                  <a:lnTo>
                    <a:pt x="53340" y="17272"/>
                  </a:lnTo>
                  <a:lnTo>
                    <a:pt x="50546" y="17627"/>
                  </a:lnTo>
                  <a:lnTo>
                    <a:pt x="39624" y="39116"/>
                  </a:lnTo>
                  <a:lnTo>
                    <a:pt x="40005" y="43700"/>
                  </a:lnTo>
                  <a:lnTo>
                    <a:pt x="51181" y="60960"/>
                  </a:lnTo>
                  <a:lnTo>
                    <a:pt x="54356" y="60960"/>
                  </a:lnTo>
                  <a:lnTo>
                    <a:pt x="55753" y="60617"/>
                  </a:lnTo>
                  <a:lnTo>
                    <a:pt x="58293" y="59550"/>
                  </a:lnTo>
                  <a:lnTo>
                    <a:pt x="60325" y="57797"/>
                  </a:lnTo>
                  <a:lnTo>
                    <a:pt x="61722" y="55321"/>
                  </a:lnTo>
                  <a:lnTo>
                    <a:pt x="62484" y="60261"/>
                  </a:lnTo>
                  <a:lnTo>
                    <a:pt x="71628" y="60261"/>
                  </a:lnTo>
                  <a:close/>
                </a:path>
                <a:path w="184784" h="60959">
                  <a:moveTo>
                    <a:pt x="108204" y="39624"/>
                  </a:moveTo>
                  <a:lnTo>
                    <a:pt x="105384" y="26212"/>
                  </a:lnTo>
                  <a:lnTo>
                    <a:pt x="104013" y="23799"/>
                  </a:lnTo>
                  <a:lnTo>
                    <a:pt x="101473" y="21386"/>
                  </a:lnTo>
                  <a:lnTo>
                    <a:pt x="99060" y="19672"/>
                  </a:lnTo>
                  <a:lnTo>
                    <a:pt x="97193" y="19062"/>
                  </a:lnTo>
                  <a:lnTo>
                    <a:pt x="97193" y="44792"/>
                  </a:lnTo>
                  <a:lnTo>
                    <a:pt x="96266" y="48577"/>
                  </a:lnTo>
                  <a:lnTo>
                    <a:pt x="95885" y="50647"/>
                  </a:lnTo>
                  <a:lnTo>
                    <a:pt x="94869" y="52019"/>
                  </a:lnTo>
                  <a:lnTo>
                    <a:pt x="93726" y="52705"/>
                  </a:lnTo>
                  <a:lnTo>
                    <a:pt x="92329" y="53047"/>
                  </a:lnTo>
                  <a:lnTo>
                    <a:pt x="90678" y="52705"/>
                  </a:lnTo>
                  <a:lnTo>
                    <a:pt x="89535" y="52019"/>
                  </a:lnTo>
                  <a:lnTo>
                    <a:pt x="88519" y="50647"/>
                  </a:lnTo>
                  <a:lnTo>
                    <a:pt x="87757" y="48920"/>
                  </a:lnTo>
                  <a:lnTo>
                    <a:pt x="87503" y="46850"/>
                  </a:lnTo>
                  <a:lnTo>
                    <a:pt x="87122" y="44792"/>
                  </a:lnTo>
                  <a:lnTo>
                    <a:pt x="86741" y="39624"/>
                  </a:lnTo>
                  <a:lnTo>
                    <a:pt x="87122" y="35153"/>
                  </a:lnTo>
                  <a:lnTo>
                    <a:pt x="87503" y="32740"/>
                  </a:lnTo>
                  <a:lnTo>
                    <a:pt x="87757" y="30683"/>
                  </a:lnTo>
                  <a:lnTo>
                    <a:pt x="88519" y="28956"/>
                  </a:lnTo>
                  <a:lnTo>
                    <a:pt x="89535" y="27241"/>
                  </a:lnTo>
                  <a:lnTo>
                    <a:pt x="90678" y="26555"/>
                  </a:lnTo>
                  <a:lnTo>
                    <a:pt x="92075" y="26212"/>
                  </a:lnTo>
                  <a:lnTo>
                    <a:pt x="93726" y="26555"/>
                  </a:lnTo>
                  <a:lnTo>
                    <a:pt x="94869" y="27241"/>
                  </a:lnTo>
                  <a:lnTo>
                    <a:pt x="95504" y="28956"/>
                  </a:lnTo>
                  <a:lnTo>
                    <a:pt x="96266" y="30683"/>
                  </a:lnTo>
                  <a:lnTo>
                    <a:pt x="96901" y="32740"/>
                  </a:lnTo>
                  <a:lnTo>
                    <a:pt x="97167" y="34467"/>
                  </a:lnTo>
                  <a:lnTo>
                    <a:pt x="97193" y="44792"/>
                  </a:lnTo>
                  <a:lnTo>
                    <a:pt x="97193" y="19062"/>
                  </a:lnTo>
                  <a:lnTo>
                    <a:pt x="95885" y="18630"/>
                  </a:lnTo>
                  <a:lnTo>
                    <a:pt x="92329" y="18288"/>
                  </a:lnTo>
                  <a:lnTo>
                    <a:pt x="89154" y="18630"/>
                  </a:lnTo>
                  <a:lnTo>
                    <a:pt x="76200" y="39624"/>
                  </a:lnTo>
                  <a:lnTo>
                    <a:pt x="76581" y="44450"/>
                  </a:lnTo>
                  <a:lnTo>
                    <a:pt x="92075" y="60960"/>
                  </a:lnTo>
                  <a:lnTo>
                    <a:pt x="94869" y="60960"/>
                  </a:lnTo>
                  <a:lnTo>
                    <a:pt x="104648" y="53733"/>
                  </a:lnTo>
                  <a:lnTo>
                    <a:pt x="105105" y="53047"/>
                  </a:lnTo>
                  <a:lnTo>
                    <a:pt x="105791" y="52019"/>
                  </a:lnTo>
                  <a:lnTo>
                    <a:pt x="106426" y="49949"/>
                  </a:lnTo>
                  <a:lnTo>
                    <a:pt x="107188" y="47891"/>
                  </a:lnTo>
                  <a:lnTo>
                    <a:pt x="107442" y="45478"/>
                  </a:lnTo>
                  <a:lnTo>
                    <a:pt x="107823" y="42722"/>
                  </a:lnTo>
                  <a:lnTo>
                    <a:pt x="108204" y="39624"/>
                  </a:lnTo>
                  <a:close/>
                </a:path>
                <a:path w="184784" h="60959">
                  <a:moveTo>
                    <a:pt x="146304" y="38061"/>
                  </a:moveTo>
                  <a:lnTo>
                    <a:pt x="145923" y="33832"/>
                  </a:lnTo>
                  <a:lnTo>
                    <a:pt x="144653" y="26085"/>
                  </a:lnTo>
                  <a:lnTo>
                    <a:pt x="143256" y="23266"/>
                  </a:lnTo>
                  <a:lnTo>
                    <a:pt x="142544" y="22199"/>
                  </a:lnTo>
                  <a:lnTo>
                    <a:pt x="141605" y="20789"/>
                  </a:lnTo>
                  <a:lnTo>
                    <a:pt x="139573" y="18681"/>
                  </a:lnTo>
                  <a:lnTo>
                    <a:pt x="137287" y="17627"/>
                  </a:lnTo>
                  <a:lnTo>
                    <a:pt x="136271" y="17272"/>
                  </a:lnTo>
                  <a:lnTo>
                    <a:pt x="135890" y="17272"/>
                  </a:lnTo>
                  <a:lnTo>
                    <a:pt x="135890" y="44399"/>
                  </a:lnTo>
                  <a:lnTo>
                    <a:pt x="135255" y="46875"/>
                  </a:lnTo>
                  <a:lnTo>
                    <a:pt x="130556" y="52501"/>
                  </a:lnTo>
                  <a:lnTo>
                    <a:pt x="129540" y="52158"/>
                  </a:lnTo>
                  <a:lnTo>
                    <a:pt x="128524" y="51447"/>
                  </a:lnTo>
                  <a:lnTo>
                    <a:pt x="127254" y="50038"/>
                  </a:lnTo>
                  <a:lnTo>
                    <a:pt x="126492" y="47929"/>
                  </a:lnTo>
                  <a:lnTo>
                    <a:pt x="126238" y="46875"/>
                  </a:lnTo>
                  <a:lnTo>
                    <a:pt x="126238" y="33477"/>
                  </a:lnTo>
                  <a:lnTo>
                    <a:pt x="130556" y="26085"/>
                  </a:lnTo>
                  <a:lnTo>
                    <a:pt x="131953" y="26428"/>
                  </a:lnTo>
                  <a:lnTo>
                    <a:pt x="132969" y="27139"/>
                  </a:lnTo>
                  <a:lnTo>
                    <a:pt x="133858" y="28194"/>
                  </a:lnTo>
                  <a:lnTo>
                    <a:pt x="134874" y="29603"/>
                  </a:lnTo>
                  <a:lnTo>
                    <a:pt x="135255" y="31369"/>
                  </a:lnTo>
                  <a:lnTo>
                    <a:pt x="135788" y="33477"/>
                  </a:lnTo>
                  <a:lnTo>
                    <a:pt x="135890" y="44399"/>
                  </a:lnTo>
                  <a:lnTo>
                    <a:pt x="135890" y="17272"/>
                  </a:lnTo>
                  <a:lnTo>
                    <a:pt x="134620" y="17272"/>
                  </a:lnTo>
                  <a:lnTo>
                    <a:pt x="131953" y="17627"/>
                  </a:lnTo>
                  <a:lnTo>
                    <a:pt x="129921" y="18326"/>
                  </a:lnTo>
                  <a:lnTo>
                    <a:pt x="127889" y="20091"/>
                  </a:lnTo>
                  <a:lnTo>
                    <a:pt x="126238" y="22199"/>
                  </a:lnTo>
                  <a:lnTo>
                    <a:pt x="126238" y="0"/>
                  </a:lnTo>
                  <a:lnTo>
                    <a:pt x="116205" y="0"/>
                  </a:lnTo>
                  <a:lnTo>
                    <a:pt x="116103" y="51447"/>
                  </a:lnTo>
                  <a:lnTo>
                    <a:pt x="115824" y="60261"/>
                  </a:lnTo>
                  <a:lnTo>
                    <a:pt x="124206" y="60261"/>
                  </a:lnTo>
                  <a:lnTo>
                    <a:pt x="124841" y="55321"/>
                  </a:lnTo>
                  <a:lnTo>
                    <a:pt x="125222" y="55321"/>
                  </a:lnTo>
                  <a:lnTo>
                    <a:pt x="126873" y="57797"/>
                  </a:lnTo>
                  <a:lnTo>
                    <a:pt x="128524" y="59905"/>
                  </a:lnTo>
                  <a:lnTo>
                    <a:pt x="130556" y="60617"/>
                  </a:lnTo>
                  <a:lnTo>
                    <a:pt x="133223" y="60960"/>
                  </a:lnTo>
                  <a:lnTo>
                    <a:pt x="135890" y="60617"/>
                  </a:lnTo>
                  <a:lnTo>
                    <a:pt x="138303" y="59550"/>
                  </a:lnTo>
                  <a:lnTo>
                    <a:pt x="140589" y="57797"/>
                  </a:lnTo>
                  <a:lnTo>
                    <a:pt x="142240" y="55321"/>
                  </a:lnTo>
                  <a:lnTo>
                    <a:pt x="143662" y="52501"/>
                  </a:lnTo>
                  <a:lnTo>
                    <a:pt x="144018" y="51803"/>
                  </a:lnTo>
                  <a:lnTo>
                    <a:pt x="145288" y="47929"/>
                  </a:lnTo>
                  <a:lnTo>
                    <a:pt x="145923" y="43345"/>
                  </a:lnTo>
                  <a:lnTo>
                    <a:pt x="146304" y="38061"/>
                  </a:lnTo>
                  <a:close/>
                </a:path>
                <a:path w="184784" h="60959">
                  <a:moveTo>
                    <a:pt x="184404" y="37757"/>
                  </a:moveTo>
                  <a:lnTo>
                    <a:pt x="184251" y="36042"/>
                  </a:lnTo>
                  <a:lnTo>
                    <a:pt x="184023" y="33312"/>
                  </a:lnTo>
                  <a:lnTo>
                    <a:pt x="183388" y="29552"/>
                  </a:lnTo>
                  <a:lnTo>
                    <a:pt x="182372" y="26492"/>
                  </a:lnTo>
                  <a:lnTo>
                    <a:pt x="182143" y="26149"/>
                  </a:lnTo>
                  <a:lnTo>
                    <a:pt x="180594" y="23749"/>
                  </a:lnTo>
                  <a:lnTo>
                    <a:pt x="178562" y="21361"/>
                  </a:lnTo>
                  <a:lnTo>
                    <a:pt x="176403" y="19659"/>
                  </a:lnTo>
                  <a:lnTo>
                    <a:pt x="174752" y="19113"/>
                  </a:lnTo>
                  <a:lnTo>
                    <a:pt x="174752" y="36042"/>
                  </a:lnTo>
                  <a:lnTo>
                    <a:pt x="163957" y="36042"/>
                  </a:lnTo>
                  <a:lnTo>
                    <a:pt x="164719" y="32626"/>
                  </a:lnTo>
                  <a:lnTo>
                    <a:pt x="165354" y="29222"/>
                  </a:lnTo>
                  <a:lnTo>
                    <a:pt x="167132" y="26822"/>
                  </a:lnTo>
                  <a:lnTo>
                    <a:pt x="168529" y="26149"/>
                  </a:lnTo>
                  <a:lnTo>
                    <a:pt x="170942" y="26149"/>
                  </a:lnTo>
                  <a:lnTo>
                    <a:pt x="174752" y="36042"/>
                  </a:lnTo>
                  <a:lnTo>
                    <a:pt x="174752" y="19113"/>
                  </a:lnTo>
                  <a:lnTo>
                    <a:pt x="173355" y="18630"/>
                  </a:lnTo>
                  <a:lnTo>
                    <a:pt x="170180" y="18288"/>
                  </a:lnTo>
                  <a:lnTo>
                    <a:pt x="167132" y="18973"/>
                  </a:lnTo>
                  <a:lnTo>
                    <a:pt x="153924" y="40487"/>
                  </a:lnTo>
                  <a:lnTo>
                    <a:pt x="154305" y="44919"/>
                  </a:lnTo>
                  <a:lnTo>
                    <a:pt x="171196" y="60960"/>
                  </a:lnTo>
                  <a:lnTo>
                    <a:pt x="177419" y="60286"/>
                  </a:lnTo>
                  <a:lnTo>
                    <a:pt x="180213" y="59601"/>
                  </a:lnTo>
                  <a:lnTo>
                    <a:pt x="182372" y="58915"/>
                  </a:lnTo>
                  <a:lnTo>
                    <a:pt x="181279" y="53111"/>
                  </a:lnTo>
                  <a:lnTo>
                    <a:pt x="180975" y="51409"/>
                  </a:lnTo>
                  <a:lnTo>
                    <a:pt x="177419" y="52425"/>
                  </a:lnTo>
                  <a:lnTo>
                    <a:pt x="173355" y="53111"/>
                  </a:lnTo>
                  <a:lnTo>
                    <a:pt x="171196" y="52768"/>
                  </a:lnTo>
                  <a:lnTo>
                    <a:pt x="163957" y="43218"/>
                  </a:lnTo>
                  <a:lnTo>
                    <a:pt x="184023" y="43218"/>
                  </a:lnTo>
                  <a:lnTo>
                    <a:pt x="184099" y="40487"/>
                  </a:lnTo>
                  <a:lnTo>
                    <a:pt x="184404" y="37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5859" y="6528816"/>
              <a:ext cx="204216" cy="1661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4968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2409444"/>
              <a:ext cx="3982720" cy="1019810"/>
            </a:xfrm>
            <a:custGeom>
              <a:avLst/>
              <a:gdLst/>
              <a:ahLst/>
              <a:cxnLst/>
              <a:rect l="l" t="t" r="r" b="b"/>
              <a:pathLst>
                <a:path w="3982720" h="1019810">
                  <a:moveTo>
                    <a:pt x="3472434" y="0"/>
                  </a:moveTo>
                  <a:lnTo>
                    <a:pt x="0" y="0"/>
                  </a:lnTo>
                  <a:lnTo>
                    <a:pt x="0" y="1019555"/>
                  </a:lnTo>
                  <a:lnTo>
                    <a:pt x="3472434" y="1019555"/>
                  </a:lnTo>
                  <a:lnTo>
                    <a:pt x="3982212" y="509777"/>
                  </a:lnTo>
                  <a:lnTo>
                    <a:pt x="3472434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0" y="2561238"/>
            <a:ext cx="9144000" cy="716222"/>
          </a:xfrm>
          <a:prstGeom prst="rect">
            <a:avLst/>
          </a:prstGeom>
          <a:ln w="6096">
            <a:solidFill>
              <a:srgbClr val="00A3E3"/>
            </a:solidFill>
          </a:ln>
        </p:spPr>
        <p:txBody>
          <a:bodyPr vert="horz" wrap="square" lIns="0" tIns="221615" rIns="0" bIns="0" rtlCol="0" anchor="ctr">
            <a:spAutoFit/>
          </a:bodyPr>
          <a:lstStyle/>
          <a:p>
            <a:pPr marL="214629">
              <a:lnSpc>
                <a:spcPct val="100000"/>
              </a:lnSpc>
              <a:spcBef>
                <a:spcPts val="1745"/>
              </a:spcBef>
              <a:tabLst>
                <a:tab pos="4187190" algn="l"/>
              </a:tabLst>
            </a:pP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DEMONSTRATION	</a:t>
            </a:r>
            <a:r>
              <a:rPr sz="2400" spc="-5" dirty="0"/>
              <a:t>How </a:t>
            </a:r>
            <a:r>
              <a:rPr sz="2400" dirty="0"/>
              <a:t>to run </a:t>
            </a:r>
            <a:r>
              <a:rPr sz="2400" spc="-5" dirty="0"/>
              <a:t>DataStore</a:t>
            </a:r>
            <a:r>
              <a:rPr sz="2400" spc="-10" dirty="0"/>
              <a:t> </a:t>
            </a:r>
            <a:r>
              <a:rPr sz="2400" dirty="0"/>
              <a:t>GC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310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177990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DataStore</a:t>
            </a:r>
            <a:r>
              <a:rPr sz="2200" spc="-4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DADDDF"/>
                </a:solidFill>
                <a:latin typeface="Arial"/>
                <a:cs typeface="Arial"/>
              </a:rPr>
              <a:t>GC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311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1341" y="953517"/>
            <a:ext cx="8518525" cy="3865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116580"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This error means </a:t>
            </a:r>
            <a:r>
              <a:rPr sz="1600" spc="-10" dirty="0">
                <a:latin typeface="Arial"/>
                <a:cs typeface="Arial"/>
              </a:rPr>
              <a:t>you </a:t>
            </a:r>
            <a:r>
              <a:rPr sz="1600" spc="-5" dirty="0">
                <a:latin typeface="Arial"/>
                <a:cs typeface="Arial"/>
              </a:rPr>
              <a:t>are missing a file from </a:t>
            </a:r>
            <a:r>
              <a:rPr sz="1600" spc="-10" dirty="0">
                <a:latin typeface="Arial"/>
                <a:cs typeface="Arial"/>
              </a:rPr>
              <a:t>your </a:t>
            </a:r>
            <a:r>
              <a:rPr sz="1600" spc="-5" dirty="0">
                <a:latin typeface="Arial"/>
                <a:cs typeface="Arial"/>
              </a:rPr>
              <a:t>datastore:  “DataStoreException: Record not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found”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1200"/>
              </a:spcBef>
            </a:pPr>
            <a:r>
              <a:rPr sz="1600" spc="-5" dirty="0">
                <a:latin typeface="Arial"/>
                <a:cs typeface="Arial"/>
              </a:rPr>
              <a:t>If </a:t>
            </a:r>
            <a:r>
              <a:rPr sz="1600" spc="-10" dirty="0">
                <a:latin typeface="Arial"/>
                <a:cs typeface="Arial"/>
              </a:rPr>
              <a:t>you </a:t>
            </a:r>
            <a:r>
              <a:rPr sz="1600" spc="-5" dirty="0">
                <a:latin typeface="Arial"/>
                <a:cs typeface="Arial"/>
              </a:rPr>
              <a:t>see that error then do not run datastore gc until </a:t>
            </a:r>
            <a:r>
              <a:rPr sz="1600" spc="-10" dirty="0">
                <a:latin typeface="Arial"/>
                <a:cs typeface="Arial"/>
              </a:rPr>
              <a:t>you </a:t>
            </a:r>
            <a:r>
              <a:rPr sz="1600" spc="-5" dirty="0">
                <a:latin typeface="Arial"/>
                <a:cs typeface="Arial"/>
              </a:rPr>
              <a:t>have restored the missing</a:t>
            </a:r>
            <a:r>
              <a:rPr sz="1600" spc="3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files.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1600" spc="-1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identify all missing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files:</a:t>
            </a:r>
            <a:endParaRPr sz="1600">
              <a:latin typeface="Arial"/>
              <a:cs typeface="Arial"/>
            </a:endParaRPr>
          </a:p>
          <a:p>
            <a:pPr marL="475615" indent="-232410">
              <a:spcBef>
                <a:spcPts val="595"/>
              </a:spcBef>
              <a:buChar char="•"/>
              <a:tabLst>
                <a:tab pos="475615" algn="l"/>
                <a:tab pos="476250" algn="l"/>
              </a:tabLst>
            </a:pPr>
            <a:r>
              <a:rPr sz="1400" dirty="0">
                <a:latin typeface="Arial"/>
                <a:cs typeface="Arial"/>
              </a:rPr>
              <a:t>Go to </a:t>
            </a:r>
            <a:r>
              <a:rPr sz="1400" spc="-5" dirty="0">
                <a:latin typeface="Arial"/>
                <a:cs typeface="Arial"/>
              </a:rPr>
              <a:t>/crx/explorer/index.jsp </a:t>
            </a:r>
            <a:r>
              <a:rPr sz="1400" dirty="0">
                <a:latin typeface="Arial"/>
                <a:cs typeface="Arial"/>
              </a:rPr>
              <a:t>and login as admin </a:t>
            </a:r>
            <a:r>
              <a:rPr sz="1400" spc="-5" dirty="0">
                <a:latin typeface="Arial"/>
                <a:cs typeface="Arial"/>
              </a:rPr>
              <a:t>(/crx/index.jsp </a:t>
            </a:r>
            <a:r>
              <a:rPr sz="1400" dirty="0">
                <a:latin typeface="Arial"/>
                <a:cs typeface="Arial"/>
              </a:rPr>
              <a:t>CQ5.4 and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earlier).</a:t>
            </a:r>
            <a:endParaRPr sz="1400">
              <a:latin typeface="Arial"/>
              <a:cs typeface="Arial"/>
            </a:endParaRPr>
          </a:p>
          <a:p>
            <a:pPr marL="475615" indent="-232410">
              <a:spcBef>
                <a:spcPts val="600"/>
              </a:spcBef>
              <a:buChar char="•"/>
              <a:tabLst>
                <a:tab pos="475615" algn="l"/>
                <a:tab pos="476250" algn="l"/>
              </a:tabLst>
            </a:pPr>
            <a:r>
              <a:rPr sz="1400" spc="-5" dirty="0">
                <a:latin typeface="Arial"/>
                <a:cs typeface="Arial"/>
              </a:rPr>
              <a:t>Browse </a:t>
            </a:r>
            <a:r>
              <a:rPr sz="1400" dirty="0">
                <a:latin typeface="Arial"/>
                <a:cs typeface="Arial"/>
              </a:rPr>
              <a:t>to "Repository </a:t>
            </a:r>
            <a:r>
              <a:rPr sz="1400" spc="-5" dirty="0">
                <a:latin typeface="Arial"/>
                <a:cs typeface="Arial"/>
              </a:rPr>
              <a:t>Configuration" </a:t>
            </a:r>
            <a:r>
              <a:rPr sz="1400" dirty="0">
                <a:latin typeface="Arial"/>
                <a:cs typeface="Arial"/>
              </a:rPr>
              <a:t>=&gt; "Check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Repository”.</a:t>
            </a:r>
            <a:endParaRPr sz="1400">
              <a:latin typeface="Arial"/>
              <a:cs typeface="Arial"/>
            </a:endParaRPr>
          </a:p>
          <a:p>
            <a:pPr marL="475615" indent="-232410">
              <a:spcBef>
                <a:spcPts val="605"/>
              </a:spcBef>
              <a:buChar char="•"/>
              <a:tabLst>
                <a:tab pos="475615" algn="l"/>
                <a:tab pos="476250" algn="l"/>
              </a:tabLst>
            </a:pPr>
            <a:r>
              <a:rPr sz="1400" dirty="0">
                <a:latin typeface="Arial"/>
                <a:cs typeface="Arial"/>
              </a:rPr>
              <a:t>Check the </a:t>
            </a:r>
            <a:r>
              <a:rPr sz="1400" spc="-5" dirty="0">
                <a:latin typeface="Arial"/>
                <a:cs typeface="Arial"/>
              </a:rPr>
              <a:t>"Data </a:t>
            </a:r>
            <a:r>
              <a:rPr sz="1400" dirty="0">
                <a:latin typeface="Arial"/>
                <a:cs typeface="Arial"/>
              </a:rPr>
              <a:t>store </a:t>
            </a:r>
            <a:r>
              <a:rPr sz="1400" spc="-5" dirty="0">
                <a:latin typeface="Arial"/>
                <a:cs typeface="Arial"/>
              </a:rPr>
              <a:t>consistency </a:t>
            </a:r>
            <a:r>
              <a:rPr sz="1400" dirty="0">
                <a:latin typeface="Arial"/>
                <a:cs typeface="Arial"/>
              </a:rPr>
              <a:t>check"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box.</a:t>
            </a:r>
            <a:endParaRPr sz="1400">
              <a:latin typeface="Arial"/>
              <a:cs typeface="Arial"/>
            </a:endParaRPr>
          </a:p>
          <a:p>
            <a:pPr marL="475615" indent="-232410">
              <a:spcBef>
                <a:spcPts val="595"/>
              </a:spcBef>
              <a:buChar char="•"/>
              <a:tabLst>
                <a:tab pos="475615" algn="l"/>
                <a:tab pos="476250" algn="l"/>
              </a:tabLst>
            </a:pPr>
            <a:r>
              <a:rPr sz="1400" spc="-5" dirty="0">
                <a:latin typeface="Arial"/>
                <a:cs typeface="Arial"/>
              </a:rPr>
              <a:t>Click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“Run”</a:t>
            </a:r>
            <a:endParaRPr sz="1400">
              <a:latin typeface="Arial"/>
              <a:cs typeface="Arial"/>
            </a:endParaRPr>
          </a:p>
          <a:p>
            <a:pPr marL="475615" indent="-232410">
              <a:spcBef>
                <a:spcPts val="600"/>
              </a:spcBef>
              <a:buChar char="•"/>
              <a:tabLst>
                <a:tab pos="475615" algn="l"/>
                <a:tab pos="476250" algn="l"/>
              </a:tabLst>
            </a:pPr>
            <a:r>
              <a:rPr sz="1400" spc="-5" dirty="0">
                <a:latin typeface="Arial"/>
                <a:cs typeface="Arial"/>
              </a:rPr>
              <a:t>This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output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nodes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referencing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missing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along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 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missing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file.</a:t>
            </a:r>
            <a:endParaRPr sz="1400">
              <a:latin typeface="Arial"/>
              <a:cs typeface="Arial"/>
            </a:endParaRPr>
          </a:p>
          <a:p>
            <a:pPr marL="475615" marR="5080" indent="-231775">
              <a:spcBef>
                <a:spcPts val="605"/>
              </a:spcBef>
              <a:buChar char="•"/>
              <a:tabLst>
                <a:tab pos="475615" algn="l"/>
                <a:tab pos="476250" algn="l"/>
              </a:tabLst>
            </a:pPr>
            <a:r>
              <a:rPr sz="1400" dirty="0">
                <a:latin typeface="Arial"/>
                <a:cs typeface="Arial"/>
              </a:rPr>
              <a:t>Since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unique,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you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copy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missing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other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AEM</a:t>
            </a:r>
            <a:r>
              <a:rPr sz="1400" spc="-5" dirty="0">
                <a:latin typeface="Arial"/>
                <a:cs typeface="Arial"/>
              </a:rPr>
              <a:t> (CQ)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instances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  the </a:t>
            </a:r>
            <a:r>
              <a:rPr sz="1400" spc="-5" dirty="0">
                <a:latin typeface="Arial"/>
                <a:cs typeface="Arial"/>
              </a:rPr>
              <a:t>same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file.</a:t>
            </a:r>
            <a:endParaRPr sz="1400">
              <a:latin typeface="Arial"/>
              <a:cs typeface="Arial"/>
            </a:endParaRPr>
          </a:p>
          <a:p>
            <a:pPr marL="12700">
              <a:spcBef>
                <a:spcPts val="1205"/>
              </a:spcBef>
            </a:pPr>
            <a:r>
              <a:rPr sz="1600" spc="-5" dirty="0">
                <a:latin typeface="Arial"/>
                <a:cs typeface="Arial"/>
              </a:rPr>
              <a:t>See this article for more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details:</a:t>
            </a:r>
            <a:endParaRPr sz="1600">
              <a:latin typeface="Arial"/>
              <a:cs typeface="Arial"/>
            </a:endParaRPr>
          </a:p>
          <a:p>
            <a:pPr marL="475615" indent="-232410">
              <a:spcBef>
                <a:spcPts val="595"/>
              </a:spcBef>
              <a:buChar char="•"/>
              <a:tabLst>
                <a:tab pos="475615" algn="l"/>
                <a:tab pos="476250" algn="l"/>
              </a:tabLst>
            </a:pPr>
            <a:r>
              <a:rPr sz="1400" spc="-5" dirty="0">
                <a:latin typeface="Arial"/>
                <a:cs typeface="Arial"/>
                <a:hlinkClick r:id="rId2"/>
              </a:rPr>
              <a:t>http://helpx.adobe.com/crx/kb/DataStoreGarbageCollection.html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77000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380999"/>
                  </a:moveTo>
                  <a:lnTo>
                    <a:pt x="9144000" y="3809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80999"/>
                  </a:lnTo>
                  <a:close/>
                </a:path>
              </a:pathLst>
            </a:custGeom>
            <a:solidFill>
              <a:srgbClr val="374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88908" y="6723888"/>
              <a:ext cx="184785" cy="60960"/>
            </a:xfrm>
            <a:custGeom>
              <a:avLst/>
              <a:gdLst/>
              <a:ahLst/>
              <a:cxnLst/>
              <a:rect l="l" t="t" r="r" b="b"/>
              <a:pathLst>
                <a:path w="184784" h="60959">
                  <a:moveTo>
                    <a:pt x="36576" y="60960"/>
                  </a:moveTo>
                  <a:lnTo>
                    <a:pt x="33820" y="46647"/>
                  </a:lnTo>
                  <a:lnTo>
                    <a:pt x="32232" y="38404"/>
                  </a:lnTo>
                  <a:lnTo>
                    <a:pt x="27139" y="11912"/>
                  </a:lnTo>
                  <a:lnTo>
                    <a:pt x="25146" y="1524"/>
                  </a:lnTo>
                  <a:lnTo>
                    <a:pt x="22733" y="1524"/>
                  </a:lnTo>
                  <a:lnTo>
                    <a:pt x="22733" y="38404"/>
                  </a:lnTo>
                  <a:lnTo>
                    <a:pt x="14097" y="38404"/>
                  </a:lnTo>
                  <a:lnTo>
                    <a:pt x="16510" y="25514"/>
                  </a:lnTo>
                  <a:lnTo>
                    <a:pt x="18669" y="11912"/>
                  </a:lnTo>
                  <a:lnTo>
                    <a:pt x="20701" y="25514"/>
                  </a:lnTo>
                  <a:lnTo>
                    <a:pt x="22733" y="38404"/>
                  </a:lnTo>
                  <a:lnTo>
                    <a:pt x="22733" y="1524"/>
                  </a:lnTo>
                  <a:lnTo>
                    <a:pt x="12827" y="1524"/>
                  </a:lnTo>
                  <a:lnTo>
                    <a:pt x="0" y="60960"/>
                  </a:lnTo>
                  <a:lnTo>
                    <a:pt x="10414" y="60960"/>
                  </a:lnTo>
                  <a:lnTo>
                    <a:pt x="13081" y="46647"/>
                  </a:lnTo>
                  <a:lnTo>
                    <a:pt x="23749" y="46647"/>
                  </a:lnTo>
                  <a:lnTo>
                    <a:pt x="26543" y="60960"/>
                  </a:lnTo>
                  <a:lnTo>
                    <a:pt x="36576" y="60960"/>
                  </a:lnTo>
                  <a:close/>
                </a:path>
                <a:path w="184784" h="60959">
                  <a:moveTo>
                    <a:pt x="71628" y="60261"/>
                  </a:moveTo>
                  <a:lnTo>
                    <a:pt x="71462" y="55321"/>
                  </a:lnTo>
                  <a:lnTo>
                    <a:pt x="71374" y="52501"/>
                  </a:lnTo>
                  <a:lnTo>
                    <a:pt x="71259" y="48983"/>
                  </a:lnTo>
                  <a:lnTo>
                    <a:pt x="71247" y="26085"/>
                  </a:lnTo>
                  <a:lnTo>
                    <a:pt x="71247" y="21501"/>
                  </a:lnTo>
                  <a:lnTo>
                    <a:pt x="71247" y="0"/>
                  </a:lnTo>
                  <a:lnTo>
                    <a:pt x="60706" y="0"/>
                  </a:lnTo>
                  <a:lnTo>
                    <a:pt x="60706" y="21501"/>
                  </a:lnTo>
                  <a:lnTo>
                    <a:pt x="60706" y="31724"/>
                  </a:lnTo>
                  <a:lnTo>
                    <a:pt x="55753" y="52501"/>
                  </a:lnTo>
                  <a:lnTo>
                    <a:pt x="54737" y="52158"/>
                  </a:lnTo>
                  <a:lnTo>
                    <a:pt x="50927" y="44754"/>
                  </a:lnTo>
                  <a:lnTo>
                    <a:pt x="50546" y="42291"/>
                  </a:lnTo>
                  <a:lnTo>
                    <a:pt x="50165" y="39471"/>
                  </a:lnTo>
                  <a:lnTo>
                    <a:pt x="50546" y="34188"/>
                  </a:lnTo>
                  <a:lnTo>
                    <a:pt x="50927" y="32067"/>
                  </a:lnTo>
                  <a:lnTo>
                    <a:pt x="56134" y="26085"/>
                  </a:lnTo>
                  <a:lnTo>
                    <a:pt x="56896" y="26085"/>
                  </a:lnTo>
                  <a:lnTo>
                    <a:pt x="57912" y="26428"/>
                  </a:lnTo>
                  <a:lnTo>
                    <a:pt x="58928" y="27838"/>
                  </a:lnTo>
                  <a:lnTo>
                    <a:pt x="60071" y="29603"/>
                  </a:lnTo>
                  <a:lnTo>
                    <a:pt x="60706" y="31724"/>
                  </a:lnTo>
                  <a:lnTo>
                    <a:pt x="60706" y="21501"/>
                  </a:lnTo>
                  <a:lnTo>
                    <a:pt x="60325" y="21501"/>
                  </a:lnTo>
                  <a:lnTo>
                    <a:pt x="59309" y="19735"/>
                  </a:lnTo>
                  <a:lnTo>
                    <a:pt x="57912" y="18326"/>
                  </a:lnTo>
                  <a:lnTo>
                    <a:pt x="55753" y="17627"/>
                  </a:lnTo>
                  <a:lnTo>
                    <a:pt x="53340" y="17272"/>
                  </a:lnTo>
                  <a:lnTo>
                    <a:pt x="50546" y="17627"/>
                  </a:lnTo>
                  <a:lnTo>
                    <a:pt x="39624" y="39116"/>
                  </a:lnTo>
                  <a:lnTo>
                    <a:pt x="40005" y="43700"/>
                  </a:lnTo>
                  <a:lnTo>
                    <a:pt x="51181" y="60960"/>
                  </a:lnTo>
                  <a:lnTo>
                    <a:pt x="54356" y="60960"/>
                  </a:lnTo>
                  <a:lnTo>
                    <a:pt x="55753" y="60617"/>
                  </a:lnTo>
                  <a:lnTo>
                    <a:pt x="58293" y="59550"/>
                  </a:lnTo>
                  <a:lnTo>
                    <a:pt x="60325" y="57797"/>
                  </a:lnTo>
                  <a:lnTo>
                    <a:pt x="61722" y="55321"/>
                  </a:lnTo>
                  <a:lnTo>
                    <a:pt x="62484" y="60261"/>
                  </a:lnTo>
                  <a:lnTo>
                    <a:pt x="71628" y="60261"/>
                  </a:lnTo>
                  <a:close/>
                </a:path>
                <a:path w="184784" h="60959">
                  <a:moveTo>
                    <a:pt x="108204" y="39624"/>
                  </a:moveTo>
                  <a:lnTo>
                    <a:pt x="105384" y="26212"/>
                  </a:lnTo>
                  <a:lnTo>
                    <a:pt x="104013" y="23799"/>
                  </a:lnTo>
                  <a:lnTo>
                    <a:pt x="101473" y="21386"/>
                  </a:lnTo>
                  <a:lnTo>
                    <a:pt x="99060" y="19672"/>
                  </a:lnTo>
                  <a:lnTo>
                    <a:pt x="97193" y="19062"/>
                  </a:lnTo>
                  <a:lnTo>
                    <a:pt x="97193" y="44792"/>
                  </a:lnTo>
                  <a:lnTo>
                    <a:pt x="96266" y="48577"/>
                  </a:lnTo>
                  <a:lnTo>
                    <a:pt x="95885" y="50647"/>
                  </a:lnTo>
                  <a:lnTo>
                    <a:pt x="94869" y="52019"/>
                  </a:lnTo>
                  <a:lnTo>
                    <a:pt x="93726" y="52705"/>
                  </a:lnTo>
                  <a:lnTo>
                    <a:pt x="92329" y="53047"/>
                  </a:lnTo>
                  <a:lnTo>
                    <a:pt x="90678" y="52705"/>
                  </a:lnTo>
                  <a:lnTo>
                    <a:pt x="89535" y="52019"/>
                  </a:lnTo>
                  <a:lnTo>
                    <a:pt x="88519" y="50647"/>
                  </a:lnTo>
                  <a:lnTo>
                    <a:pt x="87757" y="48920"/>
                  </a:lnTo>
                  <a:lnTo>
                    <a:pt x="87503" y="46850"/>
                  </a:lnTo>
                  <a:lnTo>
                    <a:pt x="87122" y="44792"/>
                  </a:lnTo>
                  <a:lnTo>
                    <a:pt x="86741" y="39624"/>
                  </a:lnTo>
                  <a:lnTo>
                    <a:pt x="87122" y="35153"/>
                  </a:lnTo>
                  <a:lnTo>
                    <a:pt x="87503" y="32740"/>
                  </a:lnTo>
                  <a:lnTo>
                    <a:pt x="87757" y="30683"/>
                  </a:lnTo>
                  <a:lnTo>
                    <a:pt x="88519" y="28956"/>
                  </a:lnTo>
                  <a:lnTo>
                    <a:pt x="89535" y="27241"/>
                  </a:lnTo>
                  <a:lnTo>
                    <a:pt x="90678" y="26555"/>
                  </a:lnTo>
                  <a:lnTo>
                    <a:pt x="92075" y="26212"/>
                  </a:lnTo>
                  <a:lnTo>
                    <a:pt x="93726" y="26555"/>
                  </a:lnTo>
                  <a:lnTo>
                    <a:pt x="94869" y="27241"/>
                  </a:lnTo>
                  <a:lnTo>
                    <a:pt x="95504" y="28956"/>
                  </a:lnTo>
                  <a:lnTo>
                    <a:pt x="96266" y="30683"/>
                  </a:lnTo>
                  <a:lnTo>
                    <a:pt x="96901" y="32740"/>
                  </a:lnTo>
                  <a:lnTo>
                    <a:pt x="97167" y="34467"/>
                  </a:lnTo>
                  <a:lnTo>
                    <a:pt x="97193" y="44792"/>
                  </a:lnTo>
                  <a:lnTo>
                    <a:pt x="97193" y="19062"/>
                  </a:lnTo>
                  <a:lnTo>
                    <a:pt x="95885" y="18630"/>
                  </a:lnTo>
                  <a:lnTo>
                    <a:pt x="92329" y="18288"/>
                  </a:lnTo>
                  <a:lnTo>
                    <a:pt x="89154" y="18630"/>
                  </a:lnTo>
                  <a:lnTo>
                    <a:pt x="76200" y="39624"/>
                  </a:lnTo>
                  <a:lnTo>
                    <a:pt x="76581" y="44450"/>
                  </a:lnTo>
                  <a:lnTo>
                    <a:pt x="92075" y="60960"/>
                  </a:lnTo>
                  <a:lnTo>
                    <a:pt x="94869" y="60960"/>
                  </a:lnTo>
                  <a:lnTo>
                    <a:pt x="104648" y="53733"/>
                  </a:lnTo>
                  <a:lnTo>
                    <a:pt x="105105" y="53047"/>
                  </a:lnTo>
                  <a:lnTo>
                    <a:pt x="105791" y="52019"/>
                  </a:lnTo>
                  <a:lnTo>
                    <a:pt x="106426" y="49949"/>
                  </a:lnTo>
                  <a:lnTo>
                    <a:pt x="107188" y="47891"/>
                  </a:lnTo>
                  <a:lnTo>
                    <a:pt x="107442" y="45478"/>
                  </a:lnTo>
                  <a:lnTo>
                    <a:pt x="107823" y="42722"/>
                  </a:lnTo>
                  <a:lnTo>
                    <a:pt x="108204" y="39624"/>
                  </a:lnTo>
                  <a:close/>
                </a:path>
                <a:path w="184784" h="60959">
                  <a:moveTo>
                    <a:pt x="146304" y="38061"/>
                  </a:moveTo>
                  <a:lnTo>
                    <a:pt x="145923" y="33832"/>
                  </a:lnTo>
                  <a:lnTo>
                    <a:pt x="144653" y="26085"/>
                  </a:lnTo>
                  <a:lnTo>
                    <a:pt x="143256" y="23266"/>
                  </a:lnTo>
                  <a:lnTo>
                    <a:pt x="142544" y="22199"/>
                  </a:lnTo>
                  <a:lnTo>
                    <a:pt x="141605" y="20789"/>
                  </a:lnTo>
                  <a:lnTo>
                    <a:pt x="139573" y="18681"/>
                  </a:lnTo>
                  <a:lnTo>
                    <a:pt x="137287" y="17627"/>
                  </a:lnTo>
                  <a:lnTo>
                    <a:pt x="136271" y="17272"/>
                  </a:lnTo>
                  <a:lnTo>
                    <a:pt x="135890" y="17272"/>
                  </a:lnTo>
                  <a:lnTo>
                    <a:pt x="135890" y="44399"/>
                  </a:lnTo>
                  <a:lnTo>
                    <a:pt x="135255" y="46875"/>
                  </a:lnTo>
                  <a:lnTo>
                    <a:pt x="130556" y="52501"/>
                  </a:lnTo>
                  <a:lnTo>
                    <a:pt x="129540" y="52158"/>
                  </a:lnTo>
                  <a:lnTo>
                    <a:pt x="128524" y="51447"/>
                  </a:lnTo>
                  <a:lnTo>
                    <a:pt x="127254" y="50038"/>
                  </a:lnTo>
                  <a:lnTo>
                    <a:pt x="126492" y="47929"/>
                  </a:lnTo>
                  <a:lnTo>
                    <a:pt x="126238" y="46875"/>
                  </a:lnTo>
                  <a:lnTo>
                    <a:pt x="126238" y="33477"/>
                  </a:lnTo>
                  <a:lnTo>
                    <a:pt x="130556" y="26085"/>
                  </a:lnTo>
                  <a:lnTo>
                    <a:pt x="131953" y="26428"/>
                  </a:lnTo>
                  <a:lnTo>
                    <a:pt x="132969" y="27139"/>
                  </a:lnTo>
                  <a:lnTo>
                    <a:pt x="133858" y="28194"/>
                  </a:lnTo>
                  <a:lnTo>
                    <a:pt x="134874" y="29603"/>
                  </a:lnTo>
                  <a:lnTo>
                    <a:pt x="135255" y="31369"/>
                  </a:lnTo>
                  <a:lnTo>
                    <a:pt x="135788" y="33477"/>
                  </a:lnTo>
                  <a:lnTo>
                    <a:pt x="135890" y="44399"/>
                  </a:lnTo>
                  <a:lnTo>
                    <a:pt x="135890" y="17272"/>
                  </a:lnTo>
                  <a:lnTo>
                    <a:pt x="134620" y="17272"/>
                  </a:lnTo>
                  <a:lnTo>
                    <a:pt x="131953" y="17627"/>
                  </a:lnTo>
                  <a:lnTo>
                    <a:pt x="129921" y="18326"/>
                  </a:lnTo>
                  <a:lnTo>
                    <a:pt x="127889" y="20091"/>
                  </a:lnTo>
                  <a:lnTo>
                    <a:pt x="126238" y="22199"/>
                  </a:lnTo>
                  <a:lnTo>
                    <a:pt x="126238" y="0"/>
                  </a:lnTo>
                  <a:lnTo>
                    <a:pt x="116205" y="0"/>
                  </a:lnTo>
                  <a:lnTo>
                    <a:pt x="116103" y="51447"/>
                  </a:lnTo>
                  <a:lnTo>
                    <a:pt x="115824" y="60261"/>
                  </a:lnTo>
                  <a:lnTo>
                    <a:pt x="124206" y="60261"/>
                  </a:lnTo>
                  <a:lnTo>
                    <a:pt x="124841" y="55321"/>
                  </a:lnTo>
                  <a:lnTo>
                    <a:pt x="125222" y="55321"/>
                  </a:lnTo>
                  <a:lnTo>
                    <a:pt x="126873" y="57797"/>
                  </a:lnTo>
                  <a:lnTo>
                    <a:pt x="128524" y="59905"/>
                  </a:lnTo>
                  <a:lnTo>
                    <a:pt x="130556" y="60617"/>
                  </a:lnTo>
                  <a:lnTo>
                    <a:pt x="133223" y="60960"/>
                  </a:lnTo>
                  <a:lnTo>
                    <a:pt x="135890" y="60617"/>
                  </a:lnTo>
                  <a:lnTo>
                    <a:pt x="138303" y="59550"/>
                  </a:lnTo>
                  <a:lnTo>
                    <a:pt x="140589" y="57797"/>
                  </a:lnTo>
                  <a:lnTo>
                    <a:pt x="142240" y="55321"/>
                  </a:lnTo>
                  <a:lnTo>
                    <a:pt x="143662" y="52501"/>
                  </a:lnTo>
                  <a:lnTo>
                    <a:pt x="144018" y="51803"/>
                  </a:lnTo>
                  <a:lnTo>
                    <a:pt x="145288" y="47929"/>
                  </a:lnTo>
                  <a:lnTo>
                    <a:pt x="145923" y="43345"/>
                  </a:lnTo>
                  <a:lnTo>
                    <a:pt x="146304" y="38061"/>
                  </a:lnTo>
                  <a:close/>
                </a:path>
                <a:path w="184784" h="60959">
                  <a:moveTo>
                    <a:pt x="184404" y="37757"/>
                  </a:moveTo>
                  <a:lnTo>
                    <a:pt x="184251" y="36042"/>
                  </a:lnTo>
                  <a:lnTo>
                    <a:pt x="184023" y="33312"/>
                  </a:lnTo>
                  <a:lnTo>
                    <a:pt x="183388" y="29552"/>
                  </a:lnTo>
                  <a:lnTo>
                    <a:pt x="182372" y="26492"/>
                  </a:lnTo>
                  <a:lnTo>
                    <a:pt x="182143" y="26149"/>
                  </a:lnTo>
                  <a:lnTo>
                    <a:pt x="180594" y="23749"/>
                  </a:lnTo>
                  <a:lnTo>
                    <a:pt x="178562" y="21361"/>
                  </a:lnTo>
                  <a:lnTo>
                    <a:pt x="176403" y="19659"/>
                  </a:lnTo>
                  <a:lnTo>
                    <a:pt x="174752" y="19113"/>
                  </a:lnTo>
                  <a:lnTo>
                    <a:pt x="174752" y="36042"/>
                  </a:lnTo>
                  <a:lnTo>
                    <a:pt x="163957" y="36042"/>
                  </a:lnTo>
                  <a:lnTo>
                    <a:pt x="164719" y="32626"/>
                  </a:lnTo>
                  <a:lnTo>
                    <a:pt x="165354" y="29222"/>
                  </a:lnTo>
                  <a:lnTo>
                    <a:pt x="167132" y="26822"/>
                  </a:lnTo>
                  <a:lnTo>
                    <a:pt x="168529" y="26149"/>
                  </a:lnTo>
                  <a:lnTo>
                    <a:pt x="170942" y="26149"/>
                  </a:lnTo>
                  <a:lnTo>
                    <a:pt x="174752" y="36042"/>
                  </a:lnTo>
                  <a:lnTo>
                    <a:pt x="174752" y="19113"/>
                  </a:lnTo>
                  <a:lnTo>
                    <a:pt x="173355" y="18630"/>
                  </a:lnTo>
                  <a:lnTo>
                    <a:pt x="170180" y="18288"/>
                  </a:lnTo>
                  <a:lnTo>
                    <a:pt x="167132" y="18973"/>
                  </a:lnTo>
                  <a:lnTo>
                    <a:pt x="153924" y="40487"/>
                  </a:lnTo>
                  <a:lnTo>
                    <a:pt x="154305" y="44919"/>
                  </a:lnTo>
                  <a:lnTo>
                    <a:pt x="171196" y="60960"/>
                  </a:lnTo>
                  <a:lnTo>
                    <a:pt x="177419" y="60286"/>
                  </a:lnTo>
                  <a:lnTo>
                    <a:pt x="180213" y="59601"/>
                  </a:lnTo>
                  <a:lnTo>
                    <a:pt x="182372" y="58915"/>
                  </a:lnTo>
                  <a:lnTo>
                    <a:pt x="181279" y="53111"/>
                  </a:lnTo>
                  <a:lnTo>
                    <a:pt x="180975" y="51409"/>
                  </a:lnTo>
                  <a:lnTo>
                    <a:pt x="177419" y="52425"/>
                  </a:lnTo>
                  <a:lnTo>
                    <a:pt x="173355" y="53111"/>
                  </a:lnTo>
                  <a:lnTo>
                    <a:pt x="171196" y="52768"/>
                  </a:lnTo>
                  <a:lnTo>
                    <a:pt x="163957" y="43218"/>
                  </a:lnTo>
                  <a:lnTo>
                    <a:pt x="184023" y="43218"/>
                  </a:lnTo>
                  <a:lnTo>
                    <a:pt x="184099" y="40487"/>
                  </a:lnTo>
                  <a:lnTo>
                    <a:pt x="184404" y="37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5859" y="6528816"/>
              <a:ext cx="204216" cy="1661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4968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62200" y="634434"/>
            <a:ext cx="10515600" cy="786947"/>
          </a:xfrm>
          <a:prstGeom prst="rect">
            <a:avLst/>
          </a:prstGeom>
        </p:spPr>
        <p:txBody>
          <a:bodyPr vert="horz" wrap="square" lIns="0" tIns="53975" rIns="0" bIns="0" rtlCol="0" anchor="ctr">
            <a:spAutoFit/>
          </a:bodyPr>
          <a:lstStyle/>
          <a:p>
            <a:pPr marL="3757295" marR="5080">
              <a:lnSpc>
                <a:spcPts val="2590"/>
              </a:lnSpc>
              <a:spcBef>
                <a:spcPts val="425"/>
              </a:spcBef>
            </a:pPr>
            <a:r>
              <a:rPr spc="-5" dirty="0"/>
              <a:t>How </a:t>
            </a:r>
            <a:r>
              <a:rPr dirty="0"/>
              <a:t>to run</a:t>
            </a:r>
            <a:r>
              <a:rPr spc="-75" dirty="0"/>
              <a:t> </a:t>
            </a:r>
            <a:r>
              <a:rPr spc="-5" dirty="0"/>
              <a:t>DataStore  Consistency Check</a:t>
            </a:r>
          </a:p>
        </p:txBody>
      </p:sp>
      <p:sp>
        <p:nvSpPr>
          <p:cNvPr id="8" name="object 8"/>
          <p:cNvSpPr/>
          <p:nvPr/>
        </p:nvSpPr>
        <p:spPr>
          <a:xfrm>
            <a:off x="1524000" y="2409444"/>
            <a:ext cx="3982720" cy="1019810"/>
          </a:xfrm>
          <a:custGeom>
            <a:avLst/>
            <a:gdLst/>
            <a:ahLst/>
            <a:cxnLst/>
            <a:rect l="l" t="t" r="r" b="b"/>
            <a:pathLst>
              <a:path w="3982720" h="1019810">
                <a:moveTo>
                  <a:pt x="3472434" y="0"/>
                </a:moveTo>
                <a:lnTo>
                  <a:pt x="0" y="0"/>
                </a:lnTo>
                <a:lnTo>
                  <a:pt x="0" y="1019555"/>
                </a:lnTo>
                <a:lnTo>
                  <a:pt x="3472434" y="1019555"/>
                </a:lnTo>
                <a:lnTo>
                  <a:pt x="3982212" y="509777"/>
                </a:lnTo>
                <a:lnTo>
                  <a:pt x="3472434" y="0"/>
                </a:lnTo>
                <a:close/>
              </a:path>
            </a:pathLst>
          </a:custGeom>
          <a:solidFill>
            <a:srgbClr val="00A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39189" y="2574163"/>
            <a:ext cx="29940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7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ONS</a:t>
            </a:r>
            <a:r>
              <a:rPr sz="27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700" spc="-2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4000" y="2409444"/>
            <a:ext cx="9144000" cy="1019810"/>
          </a:xfrm>
          <a:custGeom>
            <a:avLst/>
            <a:gdLst/>
            <a:ahLst/>
            <a:cxnLst/>
            <a:rect l="l" t="t" r="r" b="b"/>
            <a:pathLst>
              <a:path w="9144000" h="1019810">
                <a:moveTo>
                  <a:pt x="0" y="1019555"/>
                </a:moveTo>
                <a:lnTo>
                  <a:pt x="9144000" y="1019555"/>
                </a:lnTo>
                <a:lnTo>
                  <a:pt x="9144000" y="0"/>
                </a:lnTo>
                <a:lnTo>
                  <a:pt x="0" y="0"/>
                </a:lnTo>
                <a:lnTo>
                  <a:pt x="0" y="1019555"/>
                </a:lnTo>
                <a:close/>
              </a:path>
            </a:pathLst>
          </a:custGeom>
          <a:ln w="6095">
            <a:solidFill>
              <a:srgbClr val="00A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312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3715" y="1737422"/>
            <a:ext cx="3413125" cy="272125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FAAF34"/>
                </a:solidFill>
                <a:latin typeface="Arial"/>
                <a:cs typeface="Arial"/>
              </a:rPr>
              <a:t>Tar </a:t>
            </a:r>
            <a:r>
              <a:rPr spc="-5" dirty="0">
                <a:solidFill>
                  <a:srgbClr val="FAAF34"/>
                </a:solidFill>
                <a:latin typeface="Arial"/>
                <a:cs typeface="Arial"/>
              </a:rPr>
              <a:t>Persistence</a:t>
            </a:r>
            <a:r>
              <a:rPr spc="60" dirty="0">
                <a:solidFill>
                  <a:srgbClr val="FAAF34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AAF34"/>
                </a:solidFill>
                <a:latin typeface="Arial"/>
                <a:cs typeface="Arial"/>
              </a:rPr>
              <a:t>Manager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FAAF34"/>
                </a:solidFill>
                <a:latin typeface="Arial"/>
                <a:cs typeface="Arial"/>
              </a:rPr>
              <a:t>Optimization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313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284734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Part 2: </a:t>
            </a:r>
            <a:r>
              <a:rPr sz="2200" spc="-45" dirty="0">
                <a:solidFill>
                  <a:srgbClr val="DADDDF"/>
                </a:solidFill>
                <a:latin typeface="Arial"/>
                <a:cs typeface="Arial"/>
              </a:rPr>
              <a:t>Topics</a:t>
            </a:r>
            <a:r>
              <a:rPr sz="2200" spc="-5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Covered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314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1340" y="1016253"/>
            <a:ext cx="6239510" cy="3564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-45" dirty="0">
                <a:solidFill>
                  <a:srgbClr val="00A3E3"/>
                </a:solidFill>
                <a:latin typeface="Arial"/>
                <a:cs typeface="Arial"/>
              </a:rPr>
              <a:t>TarPM</a:t>
            </a:r>
            <a:r>
              <a:rPr sz="2000" spc="-35" dirty="0">
                <a:solidFill>
                  <a:srgbClr val="00A3E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A3E3"/>
                </a:solidFill>
                <a:latin typeface="Arial"/>
                <a:cs typeface="Arial"/>
              </a:rPr>
              <a:t>Optimization</a:t>
            </a:r>
            <a:endParaRPr sz="2000">
              <a:latin typeface="Arial"/>
              <a:cs typeface="Arial"/>
            </a:endParaRPr>
          </a:p>
          <a:p>
            <a:pPr marL="645160" indent="-169545">
              <a:spcBef>
                <a:spcPts val="1215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What is the </a:t>
            </a:r>
            <a:r>
              <a:rPr sz="1600" spc="-40" dirty="0">
                <a:latin typeface="Arial"/>
                <a:cs typeface="Arial"/>
              </a:rPr>
              <a:t>TarPM </a:t>
            </a:r>
            <a:r>
              <a:rPr sz="1600" spc="-5" dirty="0">
                <a:latin typeface="Arial"/>
                <a:cs typeface="Arial"/>
              </a:rPr>
              <a:t>&amp; </a:t>
            </a:r>
            <a:r>
              <a:rPr sz="1600" spc="-40" dirty="0">
                <a:latin typeface="Arial"/>
                <a:cs typeface="Arial"/>
              </a:rPr>
              <a:t>TarPM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optimization?</a:t>
            </a:r>
            <a:endParaRPr sz="1600">
              <a:latin typeface="Arial"/>
              <a:cs typeface="Arial"/>
            </a:endParaRPr>
          </a:p>
          <a:p>
            <a:pPr marL="645160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Best practices for maintaining AEM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Instances</a:t>
            </a:r>
            <a:endParaRPr sz="1600">
              <a:latin typeface="Arial"/>
              <a:cs typeface="Arial"/>
            </a:endParaRPr>
          </a:p>
          <a:p>
            <a:pPr marL="645160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20" dirty="0">
                <a:latin typeface="Arial"/>
                <a:cs typeface="Arial"/>
              </a:rPr>
              <a:t>Tips </a:t>
            </a:r>
            <a:r>
              <a:rPr sz="1600" spc="-5" dirty="0">
                <a:latin typeface="Arial"/>
                <a:cs typeface="Arial"/>
              </a:rPr>
              <a:t>and tricks for proactive things to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monitor</a:t>
            </a:r>
            <a:endParaRPr sz="1600">
              <a:latin typeface="Arial"/>
              <a:cs typeface="Arial"/>
            </a:endParaRPr>
          </a:p>
          <a:p>
            <a:pPr marL="645160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20" dirty="0">
                <a:latin typeface="Arial"/>
                <a:cs typeface="Arial"/>
              </a:rPr>
              <a:t>Tips </a:t>
            </a:r>
            <a:r>
              <a:rPr sz="1600" spc="-5" dirty="0">
                <a:latin typeface="Arial"/>
                <a:cs typeface="Arial"/>
              </a:rPr>
              <a:t>and tricks for reducing downtime &amp; Speed up the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1185"/>
              </a:spcBef>
            </a:pPr>
            <a:r>
              <a:rPr sz="2000" spc="-5" dirty="0">
                <a:solidFill>
                  <a:srgbClr val="00A3E3"/>
                </a:solidFill>
                <a:latin typeface="Arial"/>
                <a:cs typeface="Arial"/>
              </a:rPr>
              <a:t>Workflow</a:t>
            </a:r>
            <a:r>
              <a:rPr sz="2000" spc="-45" dirty="0">
                <a:solidFill>
                  <a:srgbClr val="00A3E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A3E3"/>
                </a:solidFill>
                <a:latin typeface="Arial"/>
                <a:cs typeface="Arial"/>
              </a:rPr>
              <a:t>Monitoring</a:t>
            </a:r>
            <a:endParaRPr sz="2000">
              <a:latin typeface="Arial"/>
              <a:cs typeface="Arial"/>
            </a:endParaRPr>
          </a:p>
          <a:p>
            <a:pPr marL="645160" indent="-169545">
              <a:spcBef>
                <a:spcPts val="1215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Supported Features</a:t>
            </a:r>
            <a:endParaRPr sz="1600">
              <a:latin typeface="Arial"/>
              <a:cs typeface="Arial"/>
            </a:endParaRPr>
          </a:p>
          <a:p>
            <a:pPr marL="645160" indent="-169545">
              <a:spcBef>
                <a:spcPts val="1205"/>
              </a:spcBef>
              <a:buChar char="-"/>
              <a:tabLst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Best practices for maintaining AEM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Instances.</a:t>
            </a:r>
            <a:endParaRPr sz="1600">
              <a:latin typeface="Arial"/>
              <a:cs typeface="Arial"/>
            </a:endParaRPr>
          </a:p>
          <a:p>
            <a:pPr marL="645160" indent="-169545">
              <a:spcBef>
                <a:spcPts val="1200"/>
              </a:spcBef>
              <a:buChar char="-"/>
              <a:tabLst>
                <a:tab pos="645160" algn="l"/>
              </a:tabLst>
            </a:pPr>
            <a:r>
              <a:rPr sz="1600" spc="-20" dirty="0">
                <a:latin typeface="Arial"/>
                <a:cs typeface="Arial"/>
              </a:rPr>
              <a:t>Tips </a:t>
            </a:r>
            <a:r>
              <a:rPr sz="1600" spc="-5" dirty="0">
                <a:latin typeface="Arial"/>
                <a:cs typeface="Arial"/>
              </a:rPr>
              <a:t>and tricks for proactive things to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monitor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2366773"/>
            <a:ext cx="9144000" cy="4491355"/>
            <a:chOff x="0" y="2366772"/>
            <a:chExt cx="9144000" cy="4491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5771" y="3700272"/>
              <a:ext cx="2822448" cy="28087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43422" y="4216145"/>
              <a:ext cx="2327275" cy="2022475"/>
            </a:xfrm>
            <a:custGeom>
              <a:avLst/>
              <a:gdLst/>
              <a:ahLst/>
              <a:cxnLst/>
              <a:rect l="l" t="t" r="r" b="b"/>
              <a:pathLst>
                <a:path w="2327275" h="2022475">
                  <a:moveTo>
                    <a:pt x="2327148" y="252730"/>
                  </a:moveTo>
                  <a:lnTo>
                    <a:pt x="2306942" y="205613"/>
                  </a:lnTo>
                  <a:lnTo>
                    <a:pt x="2272182" y="175755"/>
                  </a:lnTo>
                  <a:lnTo>
                    <a:pt x="2221649" y="147447"/>
                  </a:lnTo>
                  <a:lnTo>
                    <a:pt x="2156434" y="120891"/>
                  </a:lnTo>
                  <a:lnTo>
                    <a:pt x="2118664" y="108343"/>
                  </a:lnTo>
                  <a:lnTo>
                    <a:pt x="2077631" y="96342"/>
                  </a:lnTo>
                  <a:lnTo>
                    <a:pt x="2033485" y="84886"/>
                  </a:lnTo>
                  <a:lnTo>
                    <a:pt x="1986343" y="74028"/>
                  </a:lnTo>
                  <a:lnTo>
                    <a:pt x="1936343" y="63792"/>
                  </a:lnTo>
                  <a:lnTo>
                    <a:pt x="1883625" y="54203"/>
                  </a:lnTo>
                  <a:lnTo>
                    <a:pt x="1828342" y="45288"/>
                  </a:lnTo>
                  <a:lnTo>
                    <a:pt x="1770608" y="37084"/>
                  </a:lnTo>
                  <a:lnTo>
                    <a:pt x="1710563" y="29616"/>
                  </a:lnTo>
                  <a:lnTo>
                    <a:pt x="1648358" y="22923"/>
                  </a:lnTo>
                  <a:lnTo>
                    <a:pt x="1584109" y="17018"/>
                  </a:lnTo>
                  <a:lnTo>
                    <a:pt x="1517967" y="11938"/>
                  </a:lnTo>
                  <a:lnTo>
                    <a:pt x="1450073" y="7721"/>
                  </a:lnTo>
                  <a:lnTo>
                    <a:pt x="1380540" y="4394"/>
                  </a:lnTo>
                  <a:lnTo>
                    <a:pt x="1309522" y="1981"/>
                  </a:lnTo>
                  <a:lnTo>
                    <a:pt x="1237157" y="508"/>
                  </a:lnTo>
                  <a:lnTo>
                    <a:pt x="1163574" y="0"/>
                  </a:lnTo>
                  <a:lnTo>
                    <a:pt x="1089977" y="508"/>
                  </a:lnTo>
                  <a:lnTo>
                    <a:pt x="1017612" y="1981"/>
                  </a:lnTo>
                  <a:lnTo>
                    <a:pt x="946594" y="4394"/>
                  </a:lnTo>
                  <a:lnTo>
                    <a:pt x="877062" y="7721"/>
                  </a:lnTo>
                  <a:lnTo>
                    <a:pt x="809167" y="11938"/>
                  </a:lnTo>
                  <a:lnTo>
                    <a:pt x="743026" y="17018"/>
                  </a:lnTo>
                  <a:lnTo>
                    <a:pt x="678776" y="22923"/>
                  </a:lnTo>
                  <a:lnTo>
                    <a:pt x="616572" y="29616"/>
                  </a:lnTo>
                  <a:lnTo>
                    <a:pt x="556526" y="37084"/>
                  </a:lnTo>
                  <a:lnTo>
                    <a:pt x="498792" y="45288"/>
                  </a:lnTo>
                  <a:lnTo>
                    <a:pt x="443509" y="54203"/>
                  </a:lnTo>
                  <a:lnTo>
                    <a:pt x="390791" y="63792"/>
                  </a:lnTo>
                  <a:lnTo>
                    <a:pt x="340804" y="74028"/>
                  </a:lnTo>
                  <a:lnTo>
                    <a:pt x="293649" y="84886"/>
                  </a:lnTo>
                  <a:lnTo>
                    <a:pt x="249504" y="96342"/>
                  </a:lnTo>
                  <a:lnTo>
                    <a:pt x="208470" y="108343"/>
                  </a:lnTo>
                  <a:lnTo>
                    <a:pt x="170700" y="120891"/>
                  </a:lnTo>
                  <a:lnTo>
                    <a:pt x="105486" y="147447"/>
                  </a:lnTo>
                  <a:lnTo>
                    <a:pt x="54952" y="175755"/>
                  </a:lnTo>
                  <a:lnTo>
                    <a:pt x="20193" y="205613"/>
                  </a:lnTo>
                  <a:lnTo>
                    <a:pt x="0" y="252730"/>
                  </a:lnTo>
                  <a:lnTo>
                    <a:pt x="0" y="1769554"/>
                  </a:lnTo>
                  <a:lnTo>
                    <a:pt x="20193" y="1816696"/>
                  </a:lnTo>
                  <a:lnTo>
                    <a:pt x="54952" y="1846554"/>
                  </a:lnTo>
                  <a:lnTo>
                    <a:pt x="105486" y="1874888"/>
                  </a:lnTo>
                  <a:lnTo>
                    <a:pt x="170700" y="1901444"/>
                  </a:lnTo>
                  <a:lnTo>
                    <a:pt x="208470" y="1913991"/>
                  </a:lnTo>
                  <a:lnTo>
                    <a:pt x="249504" y="1925993"/>
                  </a:lnTo>
                  <a:lnTo>
                    <a:pt x="293649" y="1937448"/>
                  </a:lnTo>
                  <a:lnTo>
                    <a:pt x="340804" y="1948307"/>
                  </a:lnTo>
                  <a:lnTo>
                    <a:pt x="390791" y="1958555"/>
                  </a:lnTo>
                  <a:lnTo>
                    <a:pt x="443509" y="1968144"/>
                  </a:lnTo>
                  <a:lnTo>
                    <a:pt x="498792" y="1977059"/>
                  </a:lnTo>
                  <a:lnTo>
                    <a:pt x="556526" y="1985264"/>
                  </a:lnTo>
                  <a:lnTo>
                    <a:pt x="616572" y="1992731"/>
                  </a:lnTo>
                  <a:lnTo>
                    <a:pt x="678776" y="1999437"/>
                  </a:lnTo>
                  <a:lnTo>
                    <a:pt x="743026" y="2005342"/>
                  </a:lnTo>
                  <a:lnTo>
                    <a:pt x="809167" y="2010410"/>
                  </a:lnTo>
                  <a:lnTo>
                    <a:pt x="877062" y="2014639"/>
                  </a:lnTo>
                  <a:lnTo>
                    <a:pt x="946594" y="2017966"/>
                  </a:lnTo>
                  <a:lnTo>
                    <a:pt x="1017612" y="2020379"/>
                  </a:lnTo>
                  <a:lnTo>
                    <a:pt x="1089977" y="2021852"/>
                  </a:lnTo>
                  <a:lnTo>
                    <a:pt x="1163574" y="2022348"/>
                  </a:lnTo>
                  <a:lnTo>
                    <a:pt x="1237157" y="2021852"/>
                  </a:lnTo>
                  <a:lnTo>
                    <a:pt x="1309522" y="2020379"/>
                  </a:lnTo>
                  <a:lnTo>
                    <a:pt x="1380540" y="2017966"/>
                  </a:lnTo>
                  <a:lnTo>
                    <a:pt x="1450073" y="2014639"/>
                  </a:lnTo>
                  <a:lnTo>
                    <a:pt x="1517967" y="2010410"/>
                  </a:lnTo>
                  <a:lnTo>
                    <a:pt x="1584109" y="2005342"/>
                  </a:lnTo>
                  <a:lnTo>
                    <a:pt x="1648358" y="1999437"/>
                  </a:lnTo>
                  <a:lnTo>
                    <a:pt x="1710563" y="1992731"/>
                  </a:lnTo>
                  <a:lnTo>
                    <a:pt x="1770608" y="1985264"/>
                  </a:lnTo>
                  <a:lnTo>
                    <a:pt x="1828342" y="1977059"/>
                  </a:lnTo>
                  <a:lnTo>
                    <a:pt x="1883625" y="1968144"/>
                  </a:lnTo>
                  <a:lnTo>
                    <a:pt x="1936343" y="1958555"/>
                  </a:lnTo>
                  <a:lnTo>
                    <a:pt x="1986343" y="1948307"/>
                  </a:lnTo>
                  <a:lnTo>
                    <a:pt x="2033485" y="1937448"/>
                  </a:lnTo>
                  <a:lnTo>
                    <a:pt x="2077631" y="1925993"/>
                  </a:lnTo>
                  <a:lnTo>
                    <a:pt x="2118664" y="1913991"/>
                  </a:lnTo>
                  <a:lnTo>
                    <a:pt x="2156434" y="1901444"/>
                  </a:lnTo>
                  <a:lnTo>
                    <a:pt x="2221649" y="1874888"/>
                  </a:lnTo>
                  <a:lnTo>
                    <a:pt x="2272182" y="1846554"/>
                  </a:lnTo>
                  <a:lnTo>
                    <a:pt x="2306942" y="1816696"/>
                  </a:lnTo>
                  <a:lnTo>
                    <a:pt x="2327148" y="1769554"/>
                  </a:lnTo>
                  <a:lnTo>
                    <a:pt x="2327148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3421" y="4216145"/>
              <a:ext cx="2327275" cy="2022475"/>
            </a:xfrm>
            <a:custGeom>
              <a:avLst/>
              <a:gdLst/>
              <a:ahLst/>
              <a:cxnLst/>
              <a:rect l="l" t="t" r="r" b="b"/>
              <a:pathLst>
                <a:path w="2327275" h="2022475">
                  <a:moveTo>
                    <a:pt x="2327148" y="252729"/>
                  </a:moveTo>
                  <a:lnTo>
                    <a:pt x="2306954" y="299894"/>
                  </a:lnTo>
                  <a:lnTo>
                    <a:pt x="2272189" y="329765"/>
                  </a:lnTo>
                  <a:lnTo>
                    <a:pt x="2221655" y="358102"/>
                  </a:lnTo>
                  <a:lnTo>
                    <a:pt x="2156443" y="384669"/>
                  </a:lnTo>
                  <a:lnTo>
                    <a:pt x="2118673" y="397214"/>
                  </a:lnTo>
                  <a:lnTo>
                    <a:pt x="2077642" y="409229"/>
                  </a:lnTo>
                  <a:lnTo>
                    <a:pt x="2033487" y="420682"/>
                  </a:lnTo>
                  <a:lnTo>
                    <a:pt x="1986343" y="431545"/>
                  </a:lnTo>
                  <a:lnTo>
                    <a:pt x="1936348" y="441789"/>
                  </a:lnTo>
                  <a:lnTo>
                    <a:pt x="1883637" y="451382"/>
                  </a:lnTo>
                  <a:lnTo>
                    <a:pt x="1828347" y="460297"/>
                  </a:lnTo>
                  <a:lnTo>
                    <a:pt x="1770613" y="468503"/>
                  </a:lnTo>
                  <a:lnTo>
                    <a:pt x="1710574" y="475970"/>
                  </a:lnTo>
                  <a:lnTo>
                    <a:pt x="1648364" y="482670"/>
                  </a:lnTo>
                  <a:lnTo>
                    <a:pt x="1584119" y="488573"/>
                  </a:lnTo>
                  <a:lnTo>
                    <a:pt x="1517978" y="493648"/>
                  </a:lnTo>
                  <a:lnTo>
                    <a:pt x="1450074" y="497867"/>
                  </a:lnTo>
                  <a:lnTo>
                    <a:pt x="1380546" y="501200"/>
                  </a:lnTo>
                  <a:lnTo>
                    <a:pt x="1309529" y="503617"/>
                  </a:lnTo>
                  <a:lnTo>
                    <a:pt x="1237159" y="505089"/>
                  </a:lnTo>
                  <a:lnTo>
                    <a:pt x="1163574" y="505586"/>
                  </a:lnTo>
                  <a:lnTo>
                    <a:pt x="1089988" y="505089"/>
                  </a:lnTo>
                  <a:lnTo>
                    <a:pt x="1017618" y="503617"/>
                  </a:lnTo>
                  <a:lnTo>
                    <a:pt x="946601" y="501200"/>
                  </a:lnTo>
                  <a:lnTo>
                    <a:pt x="877073" y="497867"/>
                  </a:lnTo>
                  <a:lnTo>
                    <a:pt x="809169" y="493648"/>
                  </a:lnTo>
                  <a:lnTo>
                    <a:pt x="743028" y="488573"/>
                  </a:lnTo>
                  <a:lnTo>
                    <a:pt x="678783" y="482670"/>
                  </a:lnTo>
                  <a:lnTo>
                    <a:pt x="616573" y="475970"/>
                  </a:lnTo>
                  <a:lnTo>
                    <a:pt x="556534" y="468503"/>
                  </a:lnTo>
                  <a:lnTo>
                    <a:pt x="498800" y="460297"/>
                  </a:lnTo>
                  <a:lnTo>
                    <a:pt x="443510" y="451382"/>
                  </a:lnTo>
                  <a:lnTo>
                    <a:pt x="390799" y="441789"/>
                  </a:lnTo>
                  <a:lnTo>
                    <a:pt x="340804" y="431545"/>
                  </a:lnTo>
                  <a:lnTo>
                    <a:pt x="293660" y="420682"/>
                  </a:lnTo>
                  <a:lnTo>
                    <a:pt x="249505" y="409229"/>
                  </a:lnTo>
                  <a:lnTo>
                    <a:pt x="208474" y="397214"/>
                  </a:lnTo>
                  <a:lnTo>
                    <a:pt x="170704" y="384669"/>
                  </a:lnTo>
                  <a:lnTo>
                    <a:pt x="105492" y="358102"/>
                  </a:lnTo>
                  <a:lnTo>
                    <a:pt x="54958" y="329765"/>
                  </a:lnTo>
                  <a:lnTo>
                    <a:pt x="20193" y="299894"/>
                  </a:lnTo>
                  <a:lnTo>
                    <a:pt x="0" y="252729"/>
                  </a:lnTo>
                  <a:lnTo>
                    <a:pt x="2289" y="236747"/>
                  </a:lnTo>
                  <a:lnTo>
                    <a:pt x="35536" y="190503"/>
                  </a:lnTo>
                  <a:lnTo>
                    <a:pt x="78322" y="161388"/>
                  </a:lnTo>
                  <a:lnTo>
                    <a:pt x="136331" y="133922"/>
                  </a:lnTo>
                  <a:lnTo>
                    <a:pt x="208474" y="108342"/>
                  </a:lnTo>
                  <a:lnTo>
                    <a:pt x="249505" y="96333"/>
                  </a:lnTo>
                  <a:lnTo>
                    <a:pt x="293660" y="84884"/>
                  </a:lnTo>
                  <a:lnTo>
                    <a:pt x="340804" y="74025"/>
                  </a:lnTo>
                  <a:lnTo>
                    <a:pt x="390799" y="63785"/>
                  </a:lnTo>
                  <a:lnTo>
                    <a:pt x="443510" y="54194"/>
                  </a:lnTo>
                  <a:lnTo>
                    <a:pt x="498800" y="45282"/>
                  </a:lnTo>
                  <a:lnTo>
                    <a:pt x="556534" y="37078"/>
                  </a:lnTo>
                  <a:lnTo>
                    <a:pt x="616573" y="29612"/>
                  </a:lnTo>
                  <a:lnTo>
                    <a:pt x="678783" y="22913"/>
                  </a:lnTo>
                  <a:lnTo>
                    <a:pt x="743028" y="17012"/>
                  </a:lnTo>
                  <a:lnTo>
                    <a:pt x="809169" y="11937"/>
                  </a:lnTo>
                  <a:lnTo>
                    <a:pt x="877073" y="7718"/>
                  </a:lnTo>
                  <a:lnTo>
                    <a:pt x="946601" y="4386"/>
                  </a:lnTo>
                  <a:lnTo>
                    <a:pt x="1017618" y="1969"/>
                  </a:lnTo>
                  <a:lnTo>
                    <a:pt x="1089988" y="497"/>
                  </a:lnTo>
                  <a:lnTo>
                    <a:pt x="1163574" y="0"/>
                  </a:lnTo>
                  <a:lnTo>
                    <a:pt x="1237159" y="497"/>
                  </a:lnTo>
                  <a:lnTo>
                    <a:pt x="1309529" y="1969"/>
                  </a:lnTo>
                  <a:lnTo>
                    <a:pt x="1380546" y="4386"/>
                  </a:lnTo>
                  <a:lnTo>
                    <a:pt x="1450074" y="7718"/>
                  </a:lnTo>
                  <a:lnTo>
                    <a:pt x="1517978" y="11937"/>
                  </a:lnTo>
                  <a:lnTo>
                    <a:pt x="1584119" y="17012"/>
                  </a:lnTo>
                  <a:lnTo>
                    <a:pt x="1648364" y="22913"/>
                  </a:lnTo>
                  <a:lnTo>
                    <a:pt x="1710574" y="29612"/>
                  </a:lnTo>
                  <a:lnTo>
                    <a:pt x="1770613" y="37078"/>
                  </a:lnTo>
                  <a:lnTo>
                    <a:pt x="1828347" y="45282"/>
                  </a:lnTo>
                  <a:lnTo>
                    <a:pt x="1883637" y="54194"/>
                  </a:lnTo>
                  <a:lnTo>
                    <a:pt x="1936348" y="63785"/>
                  </a:lnTo>
                  <a:lnTo>
                    <a:pt x="1986343" y="74025"/>
                  </a:lnTo>
                  <a:lnTo>
                    <a:pt x="2033487" y="84884"/>
                  </a:lnTo>
                  <a:lnTo>
                    <a:pt x="2077642" y="96333"/>
                  </a:lnTo>
                  <a:lnTo>
                    <a:pt x="2118673" y="108342"/>
                  </a:lnTo>
                  <a:lnTo>
                    <a:pt x="2156443" y="120882"/>
                  </a:lnTo>
                  <a:lnTo>
                    <a:pt x="2221655" y="147435"/>
                  </a:lnTo>
                  <a:lnTo>
                    <a:pt x="2272189" y="175754"/>
                  </a:lnTo>
                  <a:lnTo>
                    <a:pt x="2306954" y="205604"/>
                  </a:lnTo>
                  <a:lnTo>
                    <a:pt x="2327148" y="252729"/>
                  </a:lnTo>
                  <a:close/>
                </a:path>
                <a:path w="2327275" h="2022475">
                  <a:moveTo>
                    <a:pt x="2327148" y="252729"/>
                  </a:moveTo>
                  <a:lnTo>
                    <a:pt x="2327148" y="1769554"/>
                  </a:lnTo>
                  <a:lnTo>
                    <a:pt x="2324858" y="1785541"/>
                  </a:lnTo>
                  <a:lnTo>
                    <a:pt x="2291611" y="1831797"/>
                  </a:lnTo>
                  <a:lnTo>
                    <a:pt x="2248825" y="1860919"/>
                  </a:lnTo>
                  <a:lnTo>
                    <a:pt x="2190816" y="1888392"/>
                  </a:lnTo>
                  <a:lnTo>
                    <a:pt x="2118673" y="1913979"/>
                  </a:lnTo>
                  <a:lnTo>
                    <a:pt x="2077642" y="1925991"/>
                  </a:lnTo>
                  <a:lnTo>
                    <a:pt x="2033487" y="1937443"/>
                  </a:lnTo>
                  <a:lnTo>
                    <a:pt x="1986343" y="1948305"/>
                  </a:lnTo>
                  <a:lnTo>
                    <a:pt x="1936348" y="1958547"/>
                  </a:lnTo>
                  <a:lnTo>
                    <a:pt x="1883637" y="1968140"/>
                  </a:lnTo>
                  <a:lnTo>
                    <a:pt x="1828347" y="1977055"/>
                  </a:lnTo>
                  <a:lnTo>
                    <a:pt x="1770613" y="1985260"/>
                  </a:lnTo>
                  <a:lnTo>
                    <a:pt x="1710574" y="1992728"/>
                  </a:lnTo>
                  <a:lnTo>
                    <a:pt x="1648364" y="1999428"/>
                  </a:lnTo>
                  <a:lnTo>
                    <a:pt x="1584119" y="2005331"/>
                  </a:lnTo>
                  <a:lnTo>
                    <a:pt x="1517978" y="2010407"/>
                  </a:lnTo>
                  <a:lnTo>
                    <a:pt x="1450074" y="2014627"/>
                  </a:lnTo>
                  <a:lnTo>
                    <a:pt x="1380546" y="2017960"/>
                  </a:lnTo>
                  <a:lnTo>
                    <a:pt x="1309529" y="2020378"/>
                  </a:lnTo>
                  <a:lnTo>
                    <a:pt x="1237159" y="2021850"/>
                  </a:lnTo>
                  <a:lnTo>
                    <a:pt x="1163574" y="2022347"/>
                  </a:lnTo>
                  <a:lnTo>
                    <a:pt x="1089988" y="2021850"/>
                  </a:lnTo>
                  <a:lnTo>
                    <a:pt x="1017618" y="2020378"/>
                  </a:lnTo>
                  <a:lnTo>
                    <a:pt x="946601" y="2017960"/>
                  </a:lnTo>
                  <a:lnTo>
                    <a:pt x="877073" y="2014627"/>
                  </a:lnTo>
                  <a:lnTo>
                    <a:pt x="809169" y="2010407"/>
                  </a:lnTo>
                  <a:lnTo>
                    <a:pt x="743028" y="2005331"/>
                  </a:lnTo>
                  <a:lnTo>
                    <a:pt x="678783" y="1999428"/>
                  </a:lnTo>
                  <a:lnTo>
                    <a:pt x="616573" y="1992728"/>
                  </a:lnTo>
                  <a:lnTo>
                    <a:pt x="556534" y="1985260"/>
                  </a:lnTo>
                  <a:lnTo>
                    <a:pt x="498800" y="1977055"/>
                  </a:lnTo>
                  <a:lnTo>
                    <a:pt x="443510" y="1968140"/>
                  </a:lnTo>
                  <a:lnTo>
                    <a:pt x="390799" y="1958547"/>
                  </a:lnTo>
                  <a:lnTo>
                    <a:pt x="340804" y="1948305"/>
                  </a:lnTo>
                  <a:lnTo>
                    <a:pt x="293660" y="1937443"/>
                  </a:lnTo>
                  <a:lnTo>
                    <a:pt x="249505" y="1925991"/>
                  </a:lnTo>
                  <a:lnTo>
                    <a:pt x="208474" y="1913979"/>
                  </a:lnTo>
                  <a:lnTo>
                    <a:pt x="170704" y="1901436"/>
                  </a:lnTo>
                  <a:lnTo>
                    <a:pt x="105492" y="1874877"/>
                  </a:lnTo>
                  <a:lnTo>
                    <a:pt x="54958" y="1846550"/>
                  </a:lnTo>
                  <a:lnTo>
                    <a:pt x="20193" y="1816692"/>
                  </a:lnTo>
                  <a:lnTo>
                    <a:pt x="0" y="1769554"/>
                  </a:lnTo>
                  <a:lnTo>
                    <a:pt x="0" y="252729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366772"/>
              <a:ext cx="2912364" cy="20177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4649723"/>
              <a:ext cx="2688336" cy="1684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2655" y="4625339"/>
              <a:ext cx="2688336" cy="170840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199136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What is</a:t>
            </a:r>
            <a:r>
              <a:rPr sz="2200" spc="-10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DADDDF"/>
                </a:solidFill>
                <a:latin typeface="Arial"/>
                <a:cs typeface="Arial"/>
              </a:rPr>
              <a:t>TarPM?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3265" y="2318131"/>
            <a:ext cx="359537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&lt;cq_home&gt;/crx-quickstart/repository/workspaces/crx.defa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30923" y="2289049"/>
            <a:ext cx="2998470" cy="2756535"/>
            <a:chOff x="5106923" y="2289048"/>
            <a:chExt cx="2998470" cy="275653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5607" y="2718816"/>
              <a:ext cx="393191" cy="5501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6285" y="2745486"/>
              <a:ext cx="224154" cy="382905"/>
            </a:xfrm>
            <a:custGeom>
              <a:avLst/>
              <a:gdLst/>
              <a:ahLst/>
              <a:cxnLst/>
              <a:rect l="l" t="t" r="r" b="b"/>
              <a:pathLst>
                <a:path w="224154" h="382905">
                  <a:moveTo>
                    <a:pt x="0" y="0"/>
                  </a:moveTo>
                  <a:lnTo>
                    <a:pt x="0" y="382650"/>
                  </a:lnTo>
                  <a:lnTo>
                    <a:pt x="224027" y="38265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9551" y="2906268"/>
              <a:ext cx="440436" cy="4419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6923" y="2289048"/>
              <a:ext cx="455675" cy="4556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5607" y="3101340"/>
              <a:ext cx="397763" cy="7086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36285" y="3128010"/>
              <a:ext cx="229870" cy="540385"/>
            </a:xfrm>
            <a:custGeom>
              <a:avLst/>
              <a:gdLst/>
              <a:ahLst/>
              <a:cxnLst/>
              <a:rect l="l" t="t" r="r" b="b"/>
              <a:pathLst>
                <a:path w="229870" h="540385">
                  <a:moveTo>
                    <a:pt x="0" y="0"/>
                  </a:moveTo>
                  <a:lnTo>
                    <a:pt x="0" y="540131"/>
                  </a:lnTo>
                  <a:lnTo>
                    <a:pt x="229488" y="540131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4123" y="3447288"/>
              <a:ext cx="441960" cy="4404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34505" y="4807458"/>
              <a:ext cx="1771014" cy="238125"/>
            </a:xfrm>
            <a:custGeom>
              <a:avLst/>
              <a:gdLst/>
              <a:ahLst/>
              <a:cxnLst/>
              <a:rect l="l" t="t" r="r" b="b"/>
              <a:pathLst>
                <a:path w="1771015" h="238125">
                  <a:moveTo>
                    <a:pt x="1770888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1770888" y="237744"/>
                  </a:lnTo>
                  <a:lnTo>
                    <a:pt x="1770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753350" y="2930779"/>
            <a:ext cx="1564640" cy="840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data_00000.tar</a:t>
            </a:r>
            <a:endParaRPr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>
              <a:latin typeface="Arial"/>
              <a:cs typeface="Arial"/>
            </a:endParaRPr>
          </a:p>
          <a:p>
            <a:pPr marL="17780"/>
            <a:r>
              <a:rPr spc="-10" dirty="0">
                <a:latin typeface="Arial"/>
                <a:cs typeface="Arial"/>
              </a:rPr>
              <a:t>data_00001.tar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58505" y="4807458"/>
            <a:ext cx="1771014" cy="243656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2110">
              <a:lnSpc>
                <a:spcPts val="1870"/>
              </a:lnSpc>
            </a:pPr>
            <a:r>
              <a:rPr spc="-5" dirty="0">
                <a:latin typeface="Arial"/>
                <a:cs typeface="Arial"/>
              </a:rPr>
              <a:t>Bundle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01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50885" y="5133595"/>
            <a:ext cx="1771014" cy="238125"/>
          </a:xfrm>
          <a:custGeom>
            <a:avLst/>
            <a:gdLst/>
            <a:ahLst/>
            <a:cxnLst/>
            <a:rect l="l" t="t" r="r" b="b"/>
            <a:pathLst>
              <a:path w="1771015" h="238125">
                <a:moveTo>
                  <a:pt x="1770888" y="0"/>
                </a:moveTo>
                <a:lnTo>
                  <a:pt x="0" y="0"/>
                </a:lnTo>
                <a:lnTo>
                  <a:pt x="0" y="237743"/>
                </a:lnTo>
                <a:lnTo>
                  <a:pt x="1770888" y="237743"/>
                </a:lnTo>
                <a:lnTo>
                  <a:pt x="1770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850885" y="5133594"/>
            <a:ext cx="1771014" cy="243656"/>
          </a:xfrm>
          <a:prstGeom prst="rect">
            <a:avLst/>
          </a:prstGeom>
          <a:ln w="25907">
            <a:solidFill>
              <a:srgbClr val="C1D72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1475">
              <a:lnSpc>
                <a:spcPts val="1870"/>
              </a:lnSpc>
            </a:pPr>
            <a:r>
              <a:rPr spc="-5" dirty="0">
                <a:latin typeface="Arial"/>
                <a:cs typeface="Arial"/>
              </a:rPr>
              <a:t>Bundle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02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50885" y="5467351"/>
            <a:ext cx="1771014" cy="238125"/>
          </a:xfrm>
          <a:custGeom>
            <a:avLst/>
            <a:gdLst/>
            <a:ahLst/>
            <a:cxnLst/>
            <a:rect l="l" t="t" r="r" b="b"/>
            <a:pathLst>
              <a:path w="1771015" h="238125">
                <a:moveTo>
                  <a:pt x="1770888" y="0"/>
                </a:moveTo>
                <a:lnTo>
                  <a:pt x="0" y="0"/>
                </a:lnTo>
                <a:lnTo>
                  <a:pt x="0" y="237744"/>
                </a:lnTo>
                <a:lnTo>
                  <a:pt x="1770888" y="237744"/>
                </a:lnTo>
                <a:lnTo>
                  <a:pt x="1770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850885" y="5467350"/>
            <a:ext cx="1771014" cy="243656"/>
          </a:xfrm>
          <a:prstGeom prst="rect">
            <a:avLst/>
          </a:prstGeom>
          <a:ln w="25907">
            <a:solidFill>
              <a:srgbClr val="FAAF3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1475">
              <a:lnSpc>
                <a:spcPts val="1870"/>
              </a:lnSpc>
            </a:pPr>
            <a:r>
              <a:rPr spc="-5" dirty="0">
                <a:latin typeface="Arial"/>
                <a:cs typeface="Arial"/>
              </a:rPr>
              <a:t>Bundle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03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63078" y="5828539"/>
            <a:ext cx="1772920" cy="238125"/>
          </a:xfrm>
          <a:custGeom>
            <a:avLst/>
            <a:gdLst/>
            <a:ahLst/>
            <a:cxnLst/>
            <a:rect l="l" t="t" r="r" b="b"/>
            <a:pathLst>
              <a:path w="1772920" h="238125">
                <a:moveTo>
                  <a:pt x="1772412" y="0"/>
                </a:moveTo>
                <a:lnTo>
                  <a:pt x="0" y="0"/>
                </a:lnTo>
                <a:lnTo>
                  <a:pt x="0" y="237744"/>
                </a:lnTo>
                <a:lnTo>
                  <a:pt x="1772412" y="237744"/>
                </a:lnTo>
                <a:lnTo>
                  <a:pt x="1772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63078" y="5828538"/>
            <a:ext cx="1772920" cy="243656"/>
          </a:xfrm>
          <a:prstGeom prst="rect">
            <a:avLst/>
          </a:prstGeom>
          <a:ln w="25907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1870"/>
              </a:lnSpc>
            </a:pPr>
            <a:r>
              <a:rPr spc="-5" dirty="0">
                <a:latin typeface="Arial"/>
                <a:cs typeface="Arial"/>
              </a:rPr>
              <a:t>Bundle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04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81073" y="2988055"/>
            <a:ext cx="4772025" cy="2037080"/>
            <a:chOff x="957072" y="2988055"/>
            <a:chExt cx="4772025" cy="203708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7072" y="3656075"/>
              <a:ext cx="4536948" cy="12420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50892" y="3890772"/>
              <a:ext cx="877824" cy="84124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281936" y="3105530"/>
              <a:ext cx="3197860" cy="508634"/>
            </a:xfrm>
            <a:custGeom>
              <a:avLst/>
              <a:gdLst/>
              <a:ahLst/>
              <a:cxnLst/>
              <a:rect l="l" t="t" r="r" b="b"/>
              <a:pathLst>
                <a:path w="3197860" h="508635">
                  <a:moveTo>
                    <a:pt x="10159" y="0"/>
                  </a:moveTo>
                  <a:lnTo>
                    <a:pt x="0" y="79629"/>
                  </a:lnTo>
                  <a:lnTo>
                    <a:pt x="3080766" y="468503"/>
                  </a:lnTo>
                  <a:lnTo>
                    <a:pt x="3075686" y="508381"/>
                  </a:lnTo>
                  <a:lnTo>
                    <a:pt x="3197860" y="442849"/>
                  </a:lnTo>
                  <a:lnTo>
                    <a:pt x="3095879" y="348996"/>
                  </a:lnTo>
                  <a:lnTo>
                    <a:pt x="3090799" y="388874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7902" y="2988055"/>
              <a:ext cx="1475261" cy="32156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9642" y="3783679"/>
              <a:ext cx="1267079" cy="3751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15560" y="4305934"/>
              <a:ext cx="586231" cy="71894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937105" y="976377"/>
            <a:ext cx="84137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Arial"/>
                <a:cs typeface="Arial"/>
              </a:rPr>
              <a:t>CRX Stores nodes and properties as one entity (bundle) in data </a:t>
            </a:r>
            <a:r>
              <a:rPr dirty="0">
                <a:latin typeface="Arial"/>
                <a:cs typeface="Arial"/>
              </a:rPr>
              <a:t>tar </a:t>
            </a:r>
            <a:r>
              <a:rPr spc="-5" dirty="0">
                <a:latin typeface="Arial"/>
                <a:cs typeface="Arial"/>
              </a:rPr>
              <a:t>file using </a:t>
            </a:r>
            <a:r>
              <a:rPr spc="-65" dirty="0">
                <a:latin typeface="Arial"/>
                <a:cs typeface="Arial"/>
              </a:rPr>
              <a:t>Tar  </a:t>
            </a:r>
            <a:r>
              <a:rPr spc="-5" dirty="0">
                <a:latin typeface="Arial"/>
                <a:cs typeface="Arial"/>
              </a:rPr>
              <a:t>Persistance Manager </a:t>
            </a:r>
            <a:r>
              <a:rPr spc="-50" dirty="0">
                <a:latin typeface="Arial"/>
                <a:cs typeface="Arial"/>
              </a:rPr>
              <a:t>(Tar</a:t>
            </a:r>
            <a:r>
              <a:rPr spc="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PM).</a:t>
            </a:r>
            <a:endParaRPr>
              <a:latin typeface="Arial"/>
              <a:cs typeface="Arial"/>
            </a:endParaRPr>
          </a:p>
          <a:p>
            <a:pPr>
              <a:spcBef>
                <a:spcPts val="30"/>
              </a:spcBef>
              <a:buChar char="•"/>
            </a:pPr>
            <a:endParaRPr sz="1850">
              <a:latin typeface="Arial"/>
              <a:cs typeface="Arial"/>
            </a:endParaRPr>
          </a:p>
          <a:p>
            <a:pPr marL="299085" indent="-287020">
              <a:buChar char="•"/>
              <a:tabLst>
                <a:tab pos="299085" algn="l"/>
                <a:tab pos="299720" algn="l"/>
              </a:tabLst>
            </a:pPr>
            <a:r>
              <a:rPr spc="-70" dirty="0">
                <a:solidFill>
                  <a:srgbClr val="404040"/>
                </a:solidFill>
                <a:latin typeface="Arial"/>
                <a:cs typeface="Arial"/>
              </a:rPr>
              <a:t>Tar </a:t>
            </a:r>
            <a:r>
              <a:rPr spc="-5" dirty="0">
                <a:solidFill>
                  <a:srgbClr val="404040"/>
                </a:solidFill>
                <a:latin typeface="Arial"/>
                <a:cs typeface="Arial"/>
              </a:rPr>
              <a:t>PM model is </a:t>
            </a:r>
            <a:r>
              <a:rPr spc="-10" dirty="0">
                <a:solidFill>
                  <a:srgbClr val="404040"/>
                </a:solidFill>
                <a:latin typeface="Arial"/>
                <a:cs typeface="Arial"/>
              </a:rPr>
              <a:t>append</a:t>
            </a:r>
            <a:r>
              <a:rPr spc="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404040"/>
                </a:solidFill>
                <a:latin typeface="Arial"/>
                <a:cs typeface="Arial"/>
              </a:rPr>
              <a:t>only.</a:t>
            </a:r>
            <a:endParaRPr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315</a:t>
            </a:fld>
            <a:endParaRPr dirty="0"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362394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What is </a:t>
            </a:r>
            <a:r>
              <a:rPr sz="2200" spc="-55" dirty="0">
                <a:solidFill>
                  <a:srgbClr val="DADDDF"/>
                </a:solidFill>
                <a:latin typeface="Arial"/>
                <a:cs typeface="Arial"/>
              </a:rPr>
              <a:t>TarPM</a:t>
            </a:r>
            <a:r>
              <a:rPr sz="2200" spc="-2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Optimization?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96479" y="2535173"/>
            <a:ext cx="2085339" cy="2726690"/>
          </a:xfrm>
          <a:custGeom>
            <a:avLst/>
            <a:gdLst/>
            <a:ahLst/>
            <a:cxnLst/>
            <a:rect l="l" t="t" r="r" b="b"/>
            <a:pathLst>
              <a:path w="2085340" h="2726690">
                <a:moveTo>
                  <a:pt x="2084831" y="163702"/>
                </a:moveTo>
                <a:lnTo>
                  <a:pt x="2059702" y="199550"/>
                </a:lnTo>
                <a:lnTo>
                  <a:pt x="2016708" y="221971"/>
                </a:lnTo>
                <a:lnTo>
                  <a:pt x="1954603" y="242914"/>
                </a:lnTo>
                <a:lnTo>
                  <a:pt x="1916887" y="252752"/>
                </a:lnTo>
                <a:lnTo>
                  <a:pt x="1874998" y="262126"/>
                </a:lnTo>
                <a:lnTo>
                  <a:pt x="1829138" y="271003"/>
                </a:lnTo>
                <a:lnTo>
                  <a:pt x="1779508" y="279352"/>
                </a:lnTo>
                <a:lnTo>
                  <a:pt x="1726309" y="287141"/>
                </a:lnTo>
                <a:lnTo>
                  <a:pt x="1669744" y="294339"/>
                </a:lnTo>
                <a:lnTo>
                  <a:pt x="1610013" y="300914"/>
                </a:lnTo>
                <a:lnTo>
                  <a:pt x="1547319" y="306835"/>
                </a:lnTo>
                <a:lnTo>
                  <a:pt x="1481863" y="312068"/>
                </a:lnTo>
                <a:lnTo>
                  <a:pt x="1413847" y="316584"/>
                </a:lnTo>
                <a:lnTo>
                  <a:pt x="1343472" y="320349"/>
                </a:lnTo>
                <a:lnTo>
                  <a:pt x="1270940" y="323333"/>
                </a:lnTo>
                <a:lnTo>
                  <a:pt x="1196452" y="325504"/>
                </a:lnTo>
                <a:lnTo>
                  <a:pt x="1120210" y="326830"/>
                </a:lnTo>
                <a:lnTo>
                  <a:pt x="1042416" y="327278"/>
                </a:lnTo>
                <a:lnTo>
                  <a:pt x="964621" y="326830"/>
                </a:lnTo>
                <a:lnTo>
                  <a:pt x="888379" y="325504"/>
                </a:lnTo>
                <a:lnTo>
                  <a:pt x="813891" y="323333"/>
                </a:lnTo>
                <a:lnTo>
                  <a:pt x="741359" y="320349"/>
                </a:lnTo>
                <a:lnTo>
                  <a:pt x="670984" y="316584"/>
                </a:lnTo>
                <a:lnTo>
                  <a:pt x="602968" y="312068"/>
                </a:lnTo>
                <a:lnTo>
                  <a:pt x="537512" y="306835"/>
                </a:lnTo>
                <a:lnTo>
                  <a:pt x="474818" y="300914"/>
                </a:lnTo>
                <a:lnTo>
                  <a:pt x="415087" y="294339"/>
                </a:lnTo>
                <a:lnTo>
                  <a:pt x="358522" y="287141"/>
                </a:lnTo>
                <a:lnTo>
                  <a:pt x="305323" y="279352"/>
                </a:lnTo>
                <a:lnTo>
                  <a:pt x="255693" y="271003"/>
                </a:lnTo>
                <a:lnTo>
                  <a:pt x="209833" y="262126"/>
                </a:lnTo>
                <a:lnTo>
                  <a:pt x="167944" y="252752"/>
                </a:lnTo>
                <a:lnTo>
                  <a:pt x="130228" y="242914"/>
                </a:lnTo>
                <a:lnTo>
                  <a:pt x="68123" y="221971"/>
                </a:lnTo>
                <a:lnTo>
                  <a:pt x="25129" y="199550"/>
                </a:lnTo>
                <a:lnTo>
                  <a:pt x="0" y="163702"/>
                </a:lnTo>
                <a:lnTo>
                  <a:pt x="2859" y="151483"/>
                </a:lnTo>
                <a:lnTo>
                  <a:pt x="44136" y="116418"/>
                </a:lnTo>
                <a:lnTo>
                  <a:pt x="96887" y="94684"/>
                </a:lnTo>
                <a:lnTo>
                  <a:pt x="167944" y="74559"/>
                </a:lnTo>
                <a:lnTo>
                  <a:pt x="209833" y="65179"/>
                </a:lnTo>
                <a:lnTo>
                  <a:pt x="255693" y="56296"/>
                </a:lnTo>
                <a:lnTo>
                  <a:pt x="305323" y="47942"/>
                </a:lnTo>
                <a:lnTo>
                  <a:pt x="358522" y="40149"/>
                </a:lnTo>
                <a:lnTo>
                  <a:pt x="415087" y="32947"/>
                </a:lnTo>
                <a:lnTo>
                  <a:pt x="474818" y="26370"/>
                </a:lnTo>
                <a:lnTo>
                  <a:pt x="537512" y="20448"/>
                </a:lnTo>
                <a:lnTo>
                  <a:pt x="602968" y="15212"/>
                </a:lnTo>
                <a:lnTo>
                  <a:pt x="670984" y="10696"/>
                </a:lnTo>
                <a:lnTo>
                  <a:pt x="741359" y="6929"/>
                </a:lnTo>
                <a:lnTo>
                  <a:pt x="813891" y="3945"/>
                </a:lnTo>
                <a:lnTo>
                  <a:pt x="888379" y="1774"/>
                </a:lnTo>
                <a:lnTo>
                  <a:pt x="964621" y="448"/>
                </a:lnTo>
                <a:lnTo>
                  <a:pt x="1042416" y="0"/>
                </a:lnTo>
                <a:lnTo>
                  <a:pt x="1120210" y="448"/>
                </a:lnTo>
                <a:lnTo>
                  <a:pt x="1196452" y="1774"/>
                </a:lnTo>
                <a:lnTo>
                  <a:pt x="1270940" y="3945"/>
                </a:lnTo>
                <a:lnTo>
                  <a:pt x="1343472" y="6929"/>
                </a:lnTo>
                <a:lnTo>
                  <a:pt x="1413847" y="10696"/>
                </a:lnTo>
                <a:lnTo>
                  <a:pt x="1481863" y="15212"/>
                </a:lnTo>
                <a:lnTo>
                  <a:pt x="1547319" y="20448"/>
                </a:lnTo>
                <a:lnTo>
                  <a:pt x="1610013" y="26370"/>
                </a:lnTo>
                <a:lnTo>
                  <a:pt x="1669744" y="32947"/>
                </a:lnTo>
                <a:lnTo>
                  <a:pt x="1726309" y="40149"/>
                </a:lnTo>
                <a:lnTo>
                  <a:pt x="1779508" y="47942"/>
                </a:lnTo>
                <a:lnTo>
                  <a:pt x="1829138" y="56296"/>
                </a:lnTo>
                <a:lnTo>
                  <a:pt x="1874998" y="65179"/>
                </a:lnTo>
                <a:lnTo>
                  <a:pt x="1916887" y="74559"/>
                </a:lnTo>
                <a:lnTo>
                  <a:pt x="1954603" y="84404"/>
                </a:lnTo>
                <a:lnTo>
                  <a:pt x="2016708" y="105366"/>
                </a:lnTo>
                <a:lnTo>
                  <a:pt x="2059702" y="127810"/>
                </a:lnTo>
                <a:lnTo>
                  <a:pt x="2084831" y="163702"/>
                </a:lnTo>
                <a:close/>
              </a:path>
              <a:path w="2085340" h="2726690">
                <a:moveTo>
                  <a:pt x="2084831" y="163702"/>
                </a:moveTo>
                <a:lnTo>
                  <a:pt x="2084831" y="2562733"/>
                </a:lnTo>
                <a:lnTo>
                  <a:pt x="2081972" y="2574952"/>
                </a:lnTo>
                <a:lnTo>
                  <a:pt x="2040695" y="2610017"/>
                </a:lnTo>
                <a:lnTo>
                  <a:pt x="1987944" y="2631751"/>
                </a:lnTo>
                <a:lnTo>
                  <a:pt x="1916887" y="2651876"/>
                </a:lnTo>
                <a:lnTo>
                  <a:pt x="1874998" y="2661256"/>
                </a:lnTo>
                <a:lnTo>
                  <a:pt x="1829138" y="2670139"/>
                </a:lnTo>
                <a:lnTo>
                  <a:pt x="1779508" y="2678493"/>
                </a:lnTo>
                <a:lnTo>
                  <a:pt x="1726309" y="2686286"/>
                </a:lnTo>
                <a:lnTo>
                  <a:pt x="1669744" y="2693488"/>
                </a:lnTo>
                <a:lnTo>
                  <a:pt x="1610013" y="2700065"/>
                </a:lnTo>
                <a:lnTo>
                  <a:pt x="1547319" y="2705987"/>
                </a:lnTo>
                <a:lnTo>
                  <a:pt x="1481863" y="2711223"/>
                </a:lnTo>
                <a:lnTo>
                  <a:pt x="1413847" y="2715739"/>
                </a:lnTo>
                <a:lnTo>
                  <a:pt x="1343472" y="2719506"/>
                </a:lnTo>
                <a:lnTo>
                  <a:pt x="1270940" y="2722490"/>
                </a:lnTo>
                <a:lnTo>
                  <a:pt x="1196452" y="2724661"/>
                </a:lnTo>
                <a:lnTo>
                  <a:pt x="1120210" y="2725987"/>
                </a:lnTo>
                <a:lnTo>
                  <a:pt x="1042416" y="2726436"/>
                </a:lnTo>
                <a:lnTo>
                  <a:pt x="964621" y="2725987"/>
                </a:lnTo>
                <a:lnTo>
                  <a:pt x="888379" y="2724661"/>
                </a:lnTo>
                <a:lnTo>
                  <a:pt x="813891" y="2722490"/>
                </a:lnTo>
                <a:lnTo>
                  <a:pt x="741359" y="2719506"/>
                </a:lnTo>
                <a:lnTo>
                  <a:pt x="670984" y="2715739"/>
                </a:lnTo>
                <a:lnTo>
                  <a:pt x="602968" y="2711223"/>
                </a:lnTo>
                <a:lnTo>
                  <a:pt x="537512" y="2705987"/>
                </a:lnTo>
                <a:lnTo>
                  <a:pt x="474818" y="2700065"/>
                </a:lnTo>
                <a:lnTo>
                  <a:pt x="415087" y="2693488"/>
                </a:lnTo>
                <a:lnTo>
                  <a:pt x="358522" y="2686286"/>
                </a:lnTo>
                <a:lnTo>
                  <a:pt x="305323" y="2678493"/>
                </a:lnTo>
                <a:lnTo>
                  <a:pt x="255693" y="2670139"/>
                </a:lnTo>
                <a:lnTo>
                  <a:pt x="209833" y="2661256"/>
                </a:lnTo>
                <a:lnTo>
                  <a:pt x="167944" y="2651876"/>
                </a:lnTo>
                <a:lnTo>
                  <a:pt x="130228" y="2642031"/>
                </a:lnTo>
                <a:lnTo>
                  <a:pt x="68123" y="2621069"/>
                </a:lnTo>
                <a:lnTo>
                  <a:pt x="25129" y="2598625"/>
                </a:lnTo>
                <a:lnTo>
                  <a:pt x="0" y="2562733"/>
                </a:lnTo>
                <a:lnTo>
                  <a:pt x="0" y="16370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54973" y="3096005"/>
            <a:ext cx="1771014" cy="318036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17195">
              <a:spcBef>
                <a:spcPts val="320"/>
              </a:spcBef>
            </a:pPr>
            <a:r>
              <a:rPr spc="-5" dirty="0">
                <a:latin typeface="Arial"/>
                <a:cs typeface="Arial"/>
              </a:rPr>
              <a:t>bundle03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4973" y="3612642"/>
            <a:ext cx="1771014" cy="318677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417195">
              <a:spcBef>
                <a:spcPts val="325"/>
              </a:spcBef>
            </a:pPr>
            <a:r>
              <a:rPr spc="-5" dirty="0">
                <a:latin typeface="Arial"/>
                <a:cs typeface="Arial"/>
              </a:rPr>
              <a:t>bundle04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4973" y="4176521"/>
            <a:ext cx="1771014" cy="319318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424815">
              <a:spcBef>
                <a:spcPts val="330"/>
              </a:spcBef>
            </a:pPr>
            <a:r>
              <a:rPr spc="-25" dirty="0">
                <a:latin typeface="Arial"/>
                <a:cs typeface="Arial"/>
              </a:rPr>
              <a:t>bundle11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54973" y="4741926"/>
            <a:ext cx="1771014" cy="318036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17195">
              <a:spcBef>
                <a:spcPts val="320"/>
              </a:spcBef>
            </a:pPr>
            <a:r>
              <a:rPr spc="-5" dirty="0">
                <a:latin typeface="Arial"/>
                <a:cs typeface="Arial"/>
              </a:rPr>
              <a:t>bundle14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79943" y="2539746"/>
            <a:ext cx="155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ta</a:t>
            </a:r>
            <a:r>
              <a:rPr spc="-15" dirty="0">
                <a:latin typeface="Arial"/>
                <a:cs typeface="Arial"/>
              </a:rPr>
              <a:t>_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dirty="0">
                <a:latin typeface="Arial"/>
                <a:cs typeface="Arial"/>
              </a:rPr>
              <a:t>3</a:t>
            </a:r>
            <a:r>
              <a:rPr spc="-5" dirty="0">
                <a:latin typeface="Arial"/>
                <a:cs typeface="Arial"/>
              </a:rPr>
              <a:t>.</a:t>
            </a:r>
            <a:r>
              <a:rPr dirty="0">
                <a:latin typeface="Arial"/>
                <a:cs typeface="Arial"/>
              </a:rPr>
              <a:t>tar</a:t>
            </a:r>
            <a:endParaRPr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0511" y="3172967"/>
            <a:ext cx="2811780" cy="138684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49949" y="3476626"/>
            <a:ext cx="115633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2540" algn="ctr">
              <a:spcBef>
                <a:spcPts val="105"/>
              </a:spcBef>
            </a:pPr>
            <a:r>
              <a:rPr sz="1400" b="1" spc="-55" dirty="0">
                <a:latin typeface="Arial"/>
                <a:cs typeface="Arial"/>
              </a:rPr>
              <a:t>TAR  </a:t>
            </a:r>
            <a:r>
              <a:rPr sz="1400" b="1" dirty="0">
                <a:latin typeface="Arial"/>
                <a:cs typeface="Arial"/>
              </a:rPr>
              <a:t>OP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15" dirty="0">
                <a:latin typeface="Arial"/>
                <a:cs typeface="Arial"/>
              </a:rPr>
              <a:t>M</a:t>
            </a:r>
            <a:r>
              <a:rPr sz="1400" b="1" spc="-10" dirty="0">
                <a:latin typeface="Arial"/>
                <a:cs typeface="Arial"/>
              </a:rPr>
              <a:t>IZ</a:t>
            </a:r>
            <a:r>
              <a:rPr sz="1400" b="1" spc="-15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IO  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77832" y="1752536"/>
            <a:ext cx="2352040" cy="2161540"/>
            <a:chOff x="1453832" y="1752536"/>
            <a:chExt cx="2352040" cy="2161540"/>
          </a:xfrm>
        </p:grpSpPr>
        <p:sp>
          <p:nvSpPr>
            <p:cNvPr id="12" name="object 12"/>
            <p:cNvSpPr/>
            <p:nvPr/>
          </p:nvSpPr>
          <p:spPr>
            <a:xfrm>
              <a:off x="1466849" y="1765553"/>
              <a:ext cx="2326005" cy="2135505"/>
            </a:xfrm>
            <a:custGeom>
              <a:avLst/>
              <a:gdLst/>
              <a:ahLst/>
              <a:cxnLst/>
              <a:rect l="l" t="t" r="r" b="b"/>
              <a:pathLst>
                <a:path w="2326004" h="2135504">
                  <a:moveTo>
                    <a:pt x="2325624" y="167640"/>
                  </a:moveTo>
                  <a:lnTo>
                    <a:pt x="2303824" y="200072"/>
                  </a:lnTo>
                  <a:lnTo>
                    <a:pt x="2266346" y="220564"/>
                  </a:lnTo>
                  <a:lnTo>
                    <a:pt x="2211942" y="239945"/>
                  </a:lnTo>
                  <a:lnTo>
                    <a:pt x="2141836" y="258037"/>
                  </a:lnTo>
                  <a:lnTo>
                    <a:pt x="2101279" y="266545"/>
                  </a:lnTo>
                  <a:lnTo>
                    <a:pt x="2057255" y="274665"/>
                  </a:lnTo>
                  <a:lnTo>
                    <a:pt x="2009919" y="282373"/>
                  </a:lnTo>
                  <a:lnTo>
                    <a:pt x="1959424" y="289650"/>
                  </a:lnTo>
                  <a:lnTo>
                    <a:pt x="1905923" y="296471"/>
                  </a:lnTo>
                  <a:lnTo>
                    <a:pt x="1849569" y="302815"/>
                  </a:lnTo>
                  <a:lnTo>
                    <a:pt x="1790514" y="308660"/>
                  </a:lnTo>
                  <a:lnTo>
                    <a:pt x="1728914" y="313984"/>
                  </a:lnTo>
                  <a:lnTo>
                    <a:pt x="1664920" y="318765"/>
                  </a:lnTo>
                  <a:lnTo>
                    <a:pt x="1598685" y="322980"/>
                  </a:lnTo>
                  <a:lnTo>
                    <a:pt x="1530364" y="326607"/>
                  </a:lnTo>
                  <a:lnTo>
                    <a:pt x="1460108" y="329624"/>
                  </a:lnTo>
                  <a:lnTo>
                    <a:pt x="1388072" y="332010"/>
                  </a:lnTo>
                  <a:lnTo>
                    <a:pt x="1314409" y="333741"/>
                  </a:lnTo>
                  <a:lnTo>
                    <a:pt x="1239271" y="334796"/>
                  </a:lnTo>
                  <a:lnTo>
                    <a:pt x="1162812" y="335153"/>
                  </a:lnTo>
                  <a:lnTo>
                    <a:pt x="1086352" y="334796"/>
                  </a:lnTo>
                  <a:lnTo>
                    <a:pt x="1011214" y="333741"/>
                  </a:lnTo>
                  <a:lnTo>
                    <a:pt x="937551" y="332010"/>
                  </a:lnTo>
                  <a:lnTo>
                    <a:pt x="865515" y="329624"/>
                  </a:lnTo>
                  <a:lnTo>
                    <a:pt x="795259" y="326607"/>
                  </a:lnTo>
                  <a:lnTo>
                    <a:pt x="726938" y="322980"/>
                  </a:lnTo>
                  <a:lnTo>
                    <a:pt x="660703" y="318765"/>
                  </a:lnTo>
                  <a:lnTo>
                    <a:pt x="596709" y="313984"/>
                  </a:lnTo>
                  <a:lnTo>
                    <a:pt x="535109" y="308660"/>
                  </a:lnTo>
                  <a:lnTo>
                    <a:pt x="476054" y="302815"/>
                  </a:lnTo>
                  <a:lnTo>
                    <a:pt x="419700" y="296471"/>
                  </a:lnTo>
                  <a:lnTo>
                    <a:pt x="366199" y="289650"/>
                  </a:lnTo>
                  <a:lnTo>
                    <a:pt x="315704" y="282373"/>
                  </a:lnTo>
                  <a:lnTo>
                    <a:pt x="268368" y="274665"/>
                  </a:lnTo>
                  <a:lnTo>
                    <a:pt x="224344" y="266545"/>
                  </a:lnTo>
                  <a:lnTo>
                    <a:pt x="183787" y="258037"/>
                  </a:lnTo>
                  <a:lnTo>
                    <a:pt x="113681" y="239945"/>
                  </a:lnTo>
                  <a:lnTo>
                    <a:pt x="59277" y="220564"/>
                  </a:lnTo>
                  <a:lnTo>
                    <a:pt x="21799" y="200072"/>
                  </a:lnTo>
                  <a:lnTo>
                    <a:pt x="0" y="167640"/>
                  </a:lnTo>
                  <a:lnTo>
                    <a:pt x="2473" y="156617"/>
                  </a:lnTo>
                  <a:lnTo>
                    <a:pt x="38346" y="124781"/>
                  </a:lnTo>
                  <a:lnTo>
                    <a:pt x="84440" y="104804"/>
                  </a:lnTo>
                  <a:lnTo>
                    <a:pt x="146848" y="86029"/>
                  </a:lnTo>
                  <a:lnTo>
                    <a:pt x="224344" y="68634"/>
                  </a:lnTo>
                  <a:lnTo>
                    <a:pt x="268368" y="60510"/>
                  </a:lnTo>
                  <a:lnTo>
                    <a:pt x="315704" y="52796"/>
                  </a:lnTo>
                  <a:lnTo>
                    <a:pt x="366199" y="45516"/>
                  </a:lnTo>
                  <a:lnTo>
                    <a:pt x="419700" y="38692"/>
                  </a:lnTo>
                  <a:lnTo>
                    <a:pt x="476054" y="32345"/>
                  </a:lnTo>
                  <a:lnTo>
                    <a:pt x="535109" y="26497"/>
                  </a:lnTo>
                  <a:lnTo>
                    <a:pt x="596709" y="21172"/>
                  </a:lnTo>
                  <a:lnTo>
                    <a:pt x="660703" y="16390"/>
                  </a:lnTo>
                  <a:lnTo>
                    <a:pt x="726938" y="12174"/>
                  </a:lnTo>
                  <a:lnTo>
                    <a:pt x="795259" y="8546"/>
                  </a:lnTo>
                  <a:lnTo>
                    <a:pt x="865515" y="5528"/>
                  </a:lnTo>
                  <a:lnTo>
                    <a:pt x="937551" y="3143"/>
                  </a:lnTo>
                  <a:lnTo>
                    <a:pt x="1011214" y="1411"/>
                  </a:lnTo>
                  <a:lnTo>
                    <a:pt x="1086352" y="356"/>
                  </a:lnTo>
                  <a:lnTo>
                    <a:pt x="1162812" y="0"/>
                  </a:lnTo>
                  <a:lnTo>
                    <a:pt x="1239271" y="356"/>
                  </a:lnTo>
                  <a:lnTo>
                    <a:pt x="1314409" y="1411"/>
                  </a:lnTo>
                  <a:lnTo>
                    <a:pt x="1388072" y="3143"/>
                  </a:lnTo>
                  <a:lnTo>
                    <a:pt x="1460108" y="5528"/>
                  </a:lnTo>
                  <a:lnTo>
                    <a:pt x="1530364" y="8546"/>
                  </a:lnTo>
                  <a:lnTo>
                    <a:pt x="1598685" y="12174"/>
                  </a:lnTo>
                  <a:lnTo>
                    <a:pt x="1664920" y="16390"/>
                  </a:lnTo>
                  <a:lnTo>
                    <a:pt x="1728914" y="21172"/>
                  </a:lnTo>
                  <a:lnTo>
                    <a:pt x="1790514" y="26497"/>
                  </a:lnTo>
                  <a:lnTo>
                    <a:pt x="1849569" y="32345"/>
                  </a:lnTo>
                  <a:lnTo>
                    <a:pt x="1905923" y="38692"/>
                  </a:lnTo>
                  <a:lnTo>
                    <a:pt x="1959424" y="45516"/>
                  </a:lnTo>
                  <a:lnTo>
                    <a:pt x="2009919" y="52796"/>
                  </a:lnTo>
                  <a:lnTo>
                    <a:pt x="2057255" y="60510"/>
                  </a:lnTo>
                  <a:lnTo>
                    <a:pt x="2101279" y="68634"/>
                  </a:lnTo>
                  <a:lnTo>
                    <a:pt x="2141836" y="77148"/>
                  </a:lnTo>
                  <a:lnTo>
                    <a:pt x="2211942" y="95255"/>
                  </a:lnTo>
                  <a:lnTo>
                    <a:pt x="2266346" y="114653"/>
                  </a:lnTo>
                  <a:lnTo>
                    <a:pt x="2303824" y="135166"/>
                  </a:lnTo>
                  <a:lnTo>
                    <a:pt x="2325624" y="167640"/>
                  </a:lnTo>
                  <a:close/>
                </a:path>
                <a:path w="2326004" h="2135504">
                  <a:moveTo>
                    <a:pt x="2325624" y="167640"/>
                  </a:moveTo>
                  <a:lnTo>
                    <a:pt x="2325624" y="1967484"/>
                  </a:lnTo>
                  <a:lnTo>
                    <a:pt x="2323150" y="1978506"/>
                  </a:lnTo>
                  <a:lnTo>
                    <a:pt x="2287277" y="2010342"/>
                  </a:lnTo>
                  <a:lnTo>
                    <a:pt x="2241183" y="2030319"/>
                  </a:lnTo>
                  <a:lnTo>
                    <a:pt x="2178775" y="2049094"/>
                  </a:lnTo>
                  <a:lnTo>
                    <a:pt x="2101279" y="2066489"/>
                  </a:lnTo>
                  <a:lnTo>
                    <a:pt x="2057255" y="2074613"/>
                  </a:lnTo>
                  <a:lnTo>
                    <a:pt x="2009919" y="2082327"/>
                  </a:lnTo>
                  <a:lnTo>
                    <a:pt x="1959424" y="2089607"/>
                  </a:lnTo>
                  <a:lnTo>
                    <a:pt x="1905923" y="2096431"/>
                  </a:lnTo>
                  <a:lnTo>
                    <a:pt x="1849569" y="2102778"/>
                  </a:lnTo>
                  <a:lnTo>
                    <a:pt x="1790514" y="2108626"/>
                  </a:lnTo>
                  <a:lnTo>
                    <a:pt x="1728914" y="2113951"/>
                  </a:lnTo>
                  <a:lnTo>
                    <a:pt x="1664920" y="2118733"/>
                  </a:lnTo>
                  <a:lnTo>
                    <a:pt x="1598685" y="2122949"/>
                  </a:lnTo>
                  <a:lnTo>
                    <a:pt x="1530364" y="2126577"/>
                  </a:lnTo>
                  <a:lnTo>
                    <a:pt x="1460108" y="2129595"/>
                  </a:lnTo>
                  <a:lnTo>
                    <a:pt x="1388072" y="2131980"/>
                  </a:lnTo>
                  <a:lnTo>
                    <a:pt x="1314409" y="2133712"/>
                  </a:lnTo>
                  <a:lnTo>
                    <a:pt x="1239271" y="2134767"/>
                  </a:lnTo>
                  <a:lnTo>
                    <a:pt x="1162812" y="2135124"/>
                  </a:lnTo>
                  <a:lnTo>
                    <a:pt x="1086352" y="2134767"/>
                  </a:lnTo>
                  <a:lnTo>
                    <a:pt x="1011214" y="2133712"/>
                  </a:lnTo>
                  <a:lnTo>
                    <a:pt x="937551" y="2131980"/>
                  </a:lnTo>
                  <a:lnTo>
                    <a:pt x="865515" y="2129595"/>
                  </a:lnTo>
                  <a:lnTo>
                    <a:pt x="795259" y="2126577"/>
                  </a:lnTo>
                  <a:lnTo>
                    <a:pt x="726938" y="2122949"/>
                  </a:lnTo>
                  <a:lnTo>
                    <a:pt x="660703" y="2118733"/>
                  </a:lnTo>
                  <a:lnTo>
                    <a:pt x="596709" y="2113951"/>
                  </a:lnTo>
                  <a:lnTo>
                    <a:pt x="535109" y="2108626"/>
                  </a:lnTo>
                  <a:lnTo>
                    <a:pt x="476054" y="2102778"/>
                  </a:lnTo>
                  <a:lnTo>
                    <a:pt x="419700" y="2096431"/>
                  </a:lnTo>
                  <a:lnTo>
                    <a:pt x="366199" y="2089607"/>
                  </a:lnTo>
                  <a:lnTo>
                    <a:pt x="315704" y="2082327"/>
                  </a:lnTo>
                  <a:lnTo>
                    <a:pt x="268368" y="2074613"/>
                  </a:lnTo>
                  <a:lnTo>
                    <a:pt x="224344" y="2066489"/>
                  </a:lnTo>
                  <a:lnTo>
                    <a:pt x="183787" y="2057975"/>
                  </a:lnTo>
                  <a:lnTo>
                    <a:pt x="113681" y="2039868"/>
                  </a:lnTo>
                  <a:lnTo>
                    <a:pt x="59277" y="2020470"/>
                  </a:lnTo>
                  <a:lnTo>
                    <a:pt x="21799" y="1999957"/>
                  </a:lnTo>
                  <a:lnTo>
                    <a:pt x="0" y="1967484"/>
                  </a:lnTo>
                  <a:lnTo>
                    <a:pt x="0" y="16764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54885" y="2181605"/>
              <a:ext cx="1771014" cy="692150"/>
            </a:xfrm>
            <a:custGeom>
              <a:avLst/>
              <a:gdLst/>
              <a:ahLst/>
              <a:cxnLst/>
              <a:rect l="l" t="t" r="r" b="b"/>
              <a:pathLst>
                <a:path w="1771014" h="692150">
                  <a:moveTo>
                    <a:pt x="0" y="288036"/>
                  </a:moveTo>
                  <a:lnTo>
                    <a:pt x="1770888" y="288036"/>
                  </a:lnTo>
                  <a:lnTo>
                    <a:pt x="1770888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  <a:path w="1771014" h="692150">
                  <a:moveTo>
                    <a:pt x="0" y="691896"/>
                  </a:moveTo>
                  <a:lnTo>
                    <a:pt x="1770888" y="691896"/>
                  </a:lnTo>
                  <a:lnTo>
                    <a:pt x="1770888" y="403860"/>
                  </a:lnTo>
                  <a:lnTo>
                    <a:pt x="0" y="403860"/>
                  </a:lnTo>
                  <a:lnTo>
                    <a:pt x="0" y="691896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78885" y="3025902"/>
            <a:ext cx="1771014" cy="278281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416559">
              <a:spcBef>
                <a:spcPts val="10"/>
              </a:spcBef>
            </a:pPr>
            <a:r>
              <a:rPr spc="-5" dirty="0">
                <a:latin typeface="Arial"/>
                <a:cs typeface="Arial"/>
              </a:rPr>
              <a:t>bundle03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78885" y="3467861"/>
            <a:ext cx="1771014" cy="288290"/>
          </a:xfrm>
          <a:custGeom>
            <a:avLst/>
            <a:gdLst/>
            <a:ahLst/>
            <a:cxnLst/>
            <a:rect l="l" t="t" r="r" b="b"/>
            <a:pathLst>
              <a:path w="1771014" h="288289">
                <a:moveTo>
                  <a:pt x="0" y="288036"/>
                </a:moveTo>
                <a:lnTo>
                  <a:pt x="1770888" y="288036"/>
                </a:lnTo>
                <a:lnTo>
                  <a:pt x="1770888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78885" y="3467862"/>
            <a:ext cx="1771014" cy="276999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6559"/>
            <a:r>
              <a:rPr spc="-5" dirty="0">
                <a:latin typeface="Arial"/>
                <a:cs typeface="Arial"/>
              </a:rPr>
              <a:t>bundle04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31340" y="1016253"/>
            <a:ext cx="8352790" cy="1050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3840" marR="5080" indent="-231775">
              <a:spcBef>
                <a:spcPts val="105"/>
              </a:spcBef>
              <a:buChar char="•"/>
              <a:tabLst>
                <a:tab pos="243840" algn="l"/>
                <a:tab pos="244475" algn="l"/>
              </a:tabLst>
            </a:pPr>
            <a:r>
              <a:rPr sz="2000" spc="-75" dirty="0">
                <a:latin typeface="Arial"/>
                <a:cs typeface="Arial"/>
              </a:rPr>
              <a:t>Tar </a:t>
            </a:r>
            <a:r>
              <a:rPr sz="2000" dirty="0">
                <a:latin typeface="Arial"/>
                <a:cs typeface="Arial"/>
              </a:rPr>
              <a:t>Optimization is a process which cleans up the old unreferenced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  to improve the overall performance &amp; reduce disk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usage.</a:t>
            </a:r>
            <a:endParaRPr sz="2000">
              <a:latin typeface="Arial"/>
              <a:cs typeface="Arial"/>
            </a:endParaRPr>
          </a:p>
          <a:p>
            <a:pPr marL="1597660">
              <a:spcBef>
                <a:spcPts val="1100"/>
              </a:spcBef>
            </a:pPr>
            <a:r>
              <a:rPr spc="-5" dirty="0">
                <a:latin typeface="Arial"/>
                <a:cs typeface="Arial"/>
              </a:rPr>
              <a:t>data_00001.tar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10662" y="4144518"/>
            <a:ext cx="2326005" cy="2135505"/>
          </a:xfrm>
          <a:custGeom>
            <a:avLst/>
            <a:gdLst/>
            <a:ahLst/>
            <a:cxnLst/>
            <a:rect l="l" t="t" r="r" b="b"/>
            <a:pathLst>
              <a:path w="2326004" h="2135504">
                <a:moveTo>
                  <a:pt x="2325624" y="167639"/>
                </a:moveTo>
                <a:lnTo>
                  <a:pt x="2303824" y="200072"/>
                </a:lnTo>
                <a:lnTo>
                  <a:pt x="2266346" y="220564"/>
                </a:lnTo>
                <a:lnTo>
                  <a:pt x="2211942" y="239945"/>
                </a:lnTo>
                <a:lnTo>
                  <a:pt x="2141836" y="258037"/>
                </a:lnTo>
                <a:lnTo>
                  <a:pt x="2101279" y="266545"/>
                </a:lnTo>
                <a:lnTo>
                  <a:pt x="2057255" y="274665"/>
                </a:lnTo>
                <a:lnTo>
                  <a:pt x="2009919" y="282373"/>
                </a:lnTo>
                <a:lnTo>
                  <a:pt x="1959424" y="289650"/>
                </a:lnTo>
                <a:lnTo>
                  <a:pt x="1905923" y="296471"/>
                </a:lnTo>
                <a:lnTo>
                  <a:pt x="1849569" y="302815"/>
                </a:lnTo>
                <a:lnTo>
                  <a:pt x="1790514" y="308660"/>
                </a:lnTo>
                <a:lnTo>
                  <a:pt x="1728914" y="313984"/>
                </a:lnTo>
                <a:lnTo>
                  <a:pt x="1664920" y="318765"/>
                </a:lnTo>
                <a:lnTo>
                  <a:pt x="1598685" y="322980"/>
                </a:lnTo>
                <a:lnTo>
                  <a:pt x="1530364" y="326607"/>
                </a:lnTo>
                <a:lnTo>
                  <a:pt x="1460108" y="329624"/>
                </a:lnTo>
                <a:lnTo>
                  <a:pt x="1388072" y="332010"/>
                </a:lnTo>
                <a:lnTo>
                  <a:pt x="1314409" y="333741"/>
                </a:lnTo>
                <a:lnTo>
                  <a:pt x="1239271" y="334796"/>
                </a:lnTo>
                <a:lnTo>
                  <a:pt x="1162812" y="335152"/>
                </a:lnTo>
                <a:lnTo>
                  <a:pt x="1086352" y="334796"/>
                </a:lnTo>
                <a:lnTo>
                  <a:pt x="1011214" y="333741"/>
                </a:lnTo>
                <a:lnTo>
                  <a:pt x="937551" y="332010"/>
                </a:lnTo>
                <a:lnTo>
                  <a:pt x="865515" y="329624"/>
                </a:lnTo>
                <a:lnTo>
                  <a:pt x="795259" y="326607"/>
                </a:lnTo>
                <a:lnTo>
                  <a:pt x="726938" y="322980"/>
                </a:lnTo>
                <a:lnTo>
                  <a:pt x="660703" y="318765"/>
                </a:lnTo>
                <a:lnTo>
                  <a:pt x="596709" y="313984"/>
                </a:lnTo>
                <a:lnTo>
                  <a:pt x="535109" y="308660"/>
                </a:lnTo>
                <a:lnTo>
                  <a:pt x="476054" y="302815"/>
                </a:lnTo>
                <a:lnTo>
                  <a:pt x="419700" y="296471"/>
                </a:lnTo>
                <a:lnTo>
                  <a:pt x="366199" y="289650"/>
                </a:lnTo>
                <a:lnTo>
                  <a:pt x="315704" y="282373"/>
                </a:lnTo>
                <a:lnTo>
                  <a:pt x="268368" y="274665"/>
                </a:lnTo>
                <a:lnTo>
                  <a:pt x="224344" y="266545"/>
                </a:lnTo>
                <a:lnTo>
                  <a:pt x="183787" y="258037"/>
                </a:lnTo>
                <a:lnTo>
                  <a:pt x="113681" y="239945"/>
                </a:lnTo>
                <a:lnTo>
                  <a:pt x="59277" y="220564"/>
                </a:lnTo>
                <a:lnTo>
                  <a:pt x="21799" y="200072"/>
                </a:lnTo>
                <a:lnTo>
                  <a:pt x="0" y="167639"/>
                </a:lnTo>
                <a:lnTo>
                  <a:pt x="2473" y="156617"/>
                </a:lnTo>
                <a:lnTo>
                  <a:pt x="38346" y="124781"/>
                </a:lnTo>
                <a:lnTo>
                  <a:pt x="84440" y="104804"/>
                </a:lnTo>
                <a:lnTo>
                  <a:pt x="146848" y="86029"/>
                </a:lnTo>
                <a:lnTo>
                  <a:pt x="224344" y="68634"/>
                </a:lnTo>
                <a:lnTo>
                  <a:pt x="268368" y="60510"/>
                </a:lnTo>
                <a:lnTo>
                  <a:pt x="315704" y="52796"/>
                </a:lnTo>
                <a:lnTo>
                  <a:pt x="366199" y="45516"/>
                </a:lnTo>
                <a:lnTo>
                  <a:pt x="419700" y="38692"/>
                </a:lnTo>
                <a:lnTo>
                  <a:pt x="476054" y="32345"/>
                </a:lnTo>
                <a:lnTo>
                  <a:pt x="535109" y="26497"/>
                </a:lnTo>
                <a:lnTo>
                  <a:pt x="596709" y="21172"/>
                </a:lnTo>
                <a:lnTo>
                  <a:pt x="660703" y="16390"/>
                </a:lnTo>
                <a:lnTo>
                  <a:pt x="726938" y="12174"/>
                </a:lnTo>
                <a:lnTo>
                  <a:pt x="795259" y="8546"/>
                </a:lnTo>
                <a:lnTo>
                  <a:pt x="865515" y="5528"/>
                </a:lnTo>
                <a:lnTo>
                  <a:pt x="937551" y="3143"/>
                </a:lnTo>
                <a:lnTo>
                  <a:pt x="1011214" y="1411"/>
                </a:lnTo>
                <a:lnTo>
                  <a:pt x="1086352" y="356"/>
                </a:lnTo>
                <a:lnTo>
                  <a:pt x="1162812" y="0"/>
                </a:lnTo>
                <a:lnTo>
                  <a:pt x="1239271" y="356"/>
                </a:lnTo>
                <a:lnTo>
                  <a:pt x="1314409" y="1411"/>
                </a:lnTo>
                <a:lnTo>
                  <a:pt x="1388072" y="3143"/>
                </a:lnTo>
                <a:lnTo>
                  <a:pt x="1460108" y="5528"/>
                </a:lnTo>
                <a:lnTo>
                  <a:pt x="1530364" y="8546"/>
                </a:lnTo>
                <a:lnTo>
                  <a:pt x="1598685" y="12174"/>
                </a:lnTo>
                <a:lnTo>
                  <a:pt x="1664920" y="16390"/>
                </a:lnTo>
                <a:lnTo>
                  <a:pt x="1728914" y="21172"/>
                </a:lnTo>
                <a:lnTo>
                  <a:pt x="1790514" y="26497"/>
                </a:lnTo>
                <a:lnTo>
                  <a:pt x="1849569" y="32345"/>
                </a:lnTo>
                <a:lnTo>
                  <a:pt x="1905923" y="38692"/>
                </a:lnTo>
                <a:lnTo>
                  <a:pt x="1959424" y="45516"/>
                </a:lnTo>
                <a:lnTo>
                  <a:pt x="2009919" y="52796"/>
                </a:lnTo>
                <a:lnTo>
                  <a:pt x="2057255" y="60510"/>
                </a:lnTo>
                <a:lnTo>
                  <a:pt x="2101279" y="68634"/>
                </a:lnTo>
                <a:lnTo>
                  <a:pt x="2141836" y="77148"/>
                </a:lnTo>
                <a:lnTo>
                  <a:pt x="2211942" y="95255"/>
                </a:lnTo>
                <a:lnTo>
                  <a:pt x="2266346" y="114653"/>
                </a:lnTo>
                <a:lnTo>
                  <a:pt x="2303824" y="135166"/>
                </a:lnTo>
                <a:lnTo>
                  <a:pt x="2325624" y="167639"/>
                </a:lnTo>
                <a:close/>
              </a:path>
              <a:path w="2326004" h="2135504">
                <a:moveTo>
                  <a:pt x="2325624" y="167639"/>
                </a:moveTo>
                <a:lnTo>
                  <a:pt x="2325624" y="1967522"/>
                </a:lnTo>
                <a:lnTo>
                  <a:pt x="2323150" y="1978542"/>
                </a:lnTo>
                <a:lnTo>
                  <a:pt x="2287277" y="2010373"/>
                </a:lnTo>
                <a:lnTo>
                  <a:pt x="2241183" y="2030347"/>
                </a:lnTo>
                <a:lnTo>
                  <a:pt x="2178775" y="2049117"/>
                </a:lnTo>
                <a:lnTo>
                  <a:pt x="2101279" y="2066508"/>
                </a:lnTo>
                <a:lnTo>
                  <a:pt x="2057255" y="2074630"/>
                </a:lnTo>
                <a:lnTo>
                  <a:pt x="2009919" y="2082342"/>
                </a:lnTo>
                <a:lnTo>
                  <a:pt x="1959424" y="2089620"/>
                </a:lnTo>
                <a:lnTo>
                  <a:pt x="1905923" y="2096443"/>
                </a:lnTo>
                <a:lnTo>
                  <a:pt x="1849569" y="2102788"/>
                </a:lnTo>
                <a:lnTo>
                  <a:pt x="1790514" y="2108634"/>
                </a:lnTo>
                <a:lnTo>
                  <a:pt x="1728914" y="2113958"/>
                </a:lnTo>
                <a:lnTo>
                  <a:pt x="1664920" y="2118738"/>
                </a:lnTo>
                <a:lnTo>
                  <a:pt x="1598685" y="2122953"/>
                </a:lnTo>
                <a:lnTo>
                  <a:pt x="1530364" y="2126580"/>
                </a:lnTo>
                <a:lnTo>
                  <a:pt x="1460108" y="2129597"/>
                </a:lnTo>
                <a:lnTo>
                  <a:pt x="1388072" y="2131981"/>
                </a:lnTo>
                <a:lnTo>
                  <a:pt x="1314409" y="2133712"/>
                </a:lnTo>
                <a:lnTo>
                  <a:pt x="1239271" y="2134767"/>
                </a:lnTo>
                <a:lnTo>
                  <a:pt x="1162812" y="2135123"/>
                </a:lnTo>
                <a:lnTo>
                  <a:pt x="1086352" y="2134767"/>
                </a:lnTo>
                <a:lnTo>
                  <a:pt x="1011214" y="2133712"/>
                </a:lnTo>
                <a:lnTo>
                  <a:pt x="937551" y="2131981"/>
                </a:lnTo>
                <a:lnTo>
                  <a:pt x="865515" y="2129597"/>
                </a:lnTo>
                <a:lnTo>
                  <a:pt x="795259" y="2126580"/>
                </a:lnTo>
                <a:lnTo>
                  <a:pt x="726938" y="2122953"/>
                </a:lnTo>
                <a:lnTo>
                  <a:pt x="660703" y="2118738"/>
                </a:lnTo>
                <a:lnTo>
                  <a:pt x="596709" y="2113958"/>
                </a:lnTo>
                <a:lnTo>
                  <a:pt x="535109" y="2108634"/>
                </a:lnTo>
                <a:lnTo>
                  <a:pt x="476054" y="2102788"/>
                </a:lnTo>
                <a:lnTo>
                  <a:pt x="419700" y="2096443"/>
                </a:lnTo>
                <a:lnTo>
                  <a:pt x="366199" y="2089620"/>
                </a:lnTo>
                <a:lnTo>
                  <a:pt x="315704" y="2082342"/>
                </a:lnTo>
                <a:lnTo>
                  <a:pt x="268368" y="2074630"/>
                </a:lnTo>
                <a:lnTo>
                  <a:pt x="224344" y="2066508"/>
                </a:lnTo>
                <a:lnTo>
                  <a:pt x="183787" y="2057996"/>
                </a:lnTo>
                <a:lnTo>
                  <a:pt x="113681" y="2039893"/>
                </a:lnTo>
                <a:lnTo>
                  <a:pt x="59277" y="2020499"/>
                </a:lnTo>
                <a:lnTo>
                  <a:pt x="21799" y="1999990"/>
                </a:lnTo>
                <a:lnTo>
                  <a:pt x="0" y="1967522"/>
                </a:lnTo>
                <a:lnTo>
                  <a:pt x="0" y="167639"/>
                </a:lnTo>
              </a:path>
              <a:path w="2326004" h="2135504">
                <a:moveTo>
                  <a:pt x="286512" y="704087"/>
                </a:moveTo>
                <a:lnTo>
                  <a:pt x="2058924" y="704087"/>
                </a:lnTo>
                <a:lnTo>
                  <a:pt x="2058924" y="416051"/>
                </a:lnTo>
                <a:lnTo>
                  <a:pt x="286512" y="416051"/>
                </a:lnTo>
                <a:lnTo>
                  <a:pt x="286512" y="70408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10433" y="4549520"/>
            <a:ext cx="945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bundle11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97173" y="4964429"/>
            <a:ext cx="1772920" cy="730250"/>
          </a:xfrm>
          <a:custGeom>
            <a:avLst/>
            <a:gdLst/>
            <a:ahLst/>
            <a:cxnLst/>
            <a:rect l="l" t="t" r="r" b="b"/>
            <a:pathLst>
              <a:path w="1772920" h="730250">
                <a:moveTo>
                  <a:pt x="0" y="288036"/>
                </a:moveTo>
                <a:lnTo>
                  <a:pt x="1772412" y="288036"/>
                </a:lnTo>
                <a:lnTo>
                  <a:pt x="17724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  <a:path w="1772920" h="730250">
                <a:moveTo>
                  <a:pt x="0" y="729996"/>
                </a:moveTo>
                <a:lnTo>
                  <a:pt x="1772412" y="729996"/>
                </a:lnTo>
                <a:lnTo>
                  <a:pt x="1772412" y="440436"/>
                </a:lnTo>
                <a:lnTo>
                  <a:pt x="0" y="440436"/>
                </a:lnTo>
                <a:lnTo>
                  <a:pt x="0" y="729996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97173" y="5846826"/>
            <a:ext cx="1772920" cy="28829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417830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bundle14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35857" y="4145738"/>
            <a:ext cx="15595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data_00002.tar</a:t>
            </a:r>
            <a:endParaRPr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2856" y="3507436"/>
            <a:ext cx="1380754" cy="114005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924000" y="3706115"/>
            <a:ext cx="568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marR="5080" indent="-10795"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Unu</a:t>
            </a:r>
            <a:r>
              <a:rPr sz="1400" b="1" dirty="0">
                <a:latin typeface="Arial"/>
                <a:cs typeface="Arial"/>
              </a:rPr>
              <a:t>se  d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185416" y="1775460"/>
            <a:ext cx="3091180" cy="2138680"/>
            <a:chOff x="661416" y="1775460"/>
            <a:chExt cx="3091180" cy="213868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16" y="2211324"/>
              <a:ext cx="1286256" cy="15148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39000" y="2353818"/>
              <a:ext cx="1015365" cy="1243965"/>
            </a:xfrm>
            <a:custGeom>
              <a:avLst/>
              <a:gdLst/>
              <a:ahLst/>
              <a:cxnLst/>
              <a:rect l="l" t="t" r="r" b="b"/>
              <a:pathLst>
                <a:path w="1015364" h="1243964">
                  <a:moveTo>
                    <a:pt x="982496" y="39853"/>
                  </a:moveTo>
                  <a:lnTo>
                    <a:pt x="958413" y="48935"/>
                  </a:lnTo>
                  <a:lnTo>
                    <a:pt x="0" y="1227455"/>
                  </a:lnTo>
                  <a:lnTo>
                    <a:pt x="20091" y="1243838"/>
                  </a:lnTo>
                  <a:lnTo>
                    <a:pt x="978543" y="65241"/>
                  </a:lnTo>
                  <a:lnTo>
                    <a:pt x="982496" y="39853"/>
                  </a:lnTo>
                  <a:close/>
                </a:path>
                <a:path w="1015364" h="1243964">
                  <a:moveTo>
                    <a:pt x="1013161" y="11684"/>
                  </a:moveTo>
                  <a:lnTo>
                    <a:pt x="988707" y="11684"/>
                  </a:lnTo>
                  <a:lnTo>
                    <a:pt x="1008773" y="28067"/>
                  </a:lnTo>
                  <a:lnTo>
                    <a:pt x="978543" y="65241"/>
                  </a:lnTo>
                  <a:lnTo>
                    <a:pt x="972070" y="106807"/>
                  </a:lnTo>
                  <a:lnTo>
                    <a:pt x="970927" y="113919"/>
                  </a:lnTo>
                  <a:lnTo>
                    <a:pt x="975753" y="120523"/>
                  </a:lnTo>
                  <a:lnTo>
                    <a:pt x="982865" y="121666"/>
                  </a:lnTo>
                  <a:lnTo>
                    <a:pt x="989977" y="122682"/>
                  </a:lnTo>
                  <a:lnTo>
                    <a:pt x="996581" y="117856"/>
                  </a:lnTo>
                  <a:lnTo>
                    <a:pt x="997597" y="110744"/>
                  </a:lnTo>
                  <a:lnTo>
                    <a:pt x="1013161" y="11684"/>
                  </a:lnTo>
                  <a:close/>
                </a:path>
                <a:path w="1015364" h="1243964">
                  <a:moveTo>
                    <a:pt x="1014996" y="0"/>
                  </a:moveTo>
                  <a:lnTo>
                    <a:pt x="903236" y="42037"/>
                  </a:lnTo>
                  <a:lnTo>
                    <a:pt x="899807" y="49403"/>
                  </a:lnTo>
                  <a:lnTo>
                    <a:pt x="904887" y="62865"/>
                  </a:lnTo>
                  <a:lnTo>
                    <a:pt x="912380" y="66294"/>
                  </a:lnTo>
                  <a:lnTo>
                    <a:pt x="958413" y="48935"/>
                  </a:lnTo>
                  <a:lnTo>
                    <a:pt x="988707" y="11684"/>
                  </a:lnTo>
                  <a:lnTo>
                    <a:pt x="1013161" y="11684"/>
                  </a:lnTo>
                  <a:lnTo>
                    <a:pt x="1014996" y="0"/>
                  </a:lnTo>
                  <a:close/>
                </a:path>
                <a:path w="1015364" h="1243964">
                  <a:moveTo>
                    <a:pt x="996329" y="17907"/>
                  </a:moveTo>
                  <a:lnTo>
                    <a:pt x="985913" y="17907"/>
                  </a:lnTo>
                  <a:lnTo>
                    <a:pt x="1003312" y="32004"/>
                  </a:lnTo>
                  <a:lnTo>
                    <a:pt x="982496" y="39853"/>
                  </a:lnTo>
                  <a:lnTo>
                    <a:pt x="978543" y="65241"/>
                  </a:lnTo>
                  <a:lnTo>
                    <a:pt x="1008773" y="28067"/>
                  </a:lnTo>
                  <a:lnTo>
                    <a:pt x="996329" y="17907"/>
                  </a:lnTo>
                  <a:close/>
                </a:path>
                <a:path w="1015364" h="1243964">
                  <a:moveTo>
                    <a:pt x="988707" y="11684"/>
                  </a:moveTo>
                  <a:lnTo>
                    <a:pt x="958413" y="48935"/>
                  </a:lnTo>
                  <a:lnTo>
                    <a:pt x="982496" y="39853"/>
                  </a:lnTo>
                  <a:lnTo>
                    <a:pt x="985913" y="17907"/>
                  </a:lnTo>
                  <a:lnTo>
                    <a:pt x="996329" y="17907"/>
                  </a:lnTo>
                  <a:lnTo>
                    <a:pt x="988707" y="11684"/>
                  </a:lnTo>
                  <a:close/>
                </a:path>
                <a:path w="1015364" h="1243964">
                  <a:moveTo>
                    <a:pt x="985913" y="17907"/>
                  </a:moveTo>
                  <a:lnTo>
                    <a:pt x="982496" y="39853"/>
                  </a:lnTo>
                  <a:lnTo>
                    <a:pt x="1003312" y="32004"/>
                  </a:lnTo>
                  <a:lnTo>
                    <a:pt x="985913" y="1790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2" y="2574036"/>
              <a:ext cx="1176527" cy="11399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20864" y="2716530"/>
              <a:ext cx="907415" cy="868680"/>
            </a:xfrm>
            <a:custGeom>
              <a:avLst/>
              <a:gdLst/>
              <a:ahLst/>
              <a:cxnLst/>
              <a:rect l="l" t="t" r="r" b="b"/>
              <a:pathLst>
                <a:path w="907414" h="868679">
                  <a:moveTo>
                    <a:pt x="869717" y="35533"/>
                  </a:moveTo>
                  <a:lnTo>
                    <a:pt x="844780" y="41505"/>
                  </a:lnTo>
                  <a:lnTo>
                    <a:pt x="0" y="849503"/>
                  </a:lnTo>
                  <a:lnTo>
                    <a:pt x="17906" y="868299"/>
                  </a:lnTo>
                  <a:lnTo>
                    <a:pt x="862649" y="60215"/>
                  </a:lnTo>
                  <a:lnTo>
                    <a:pt x="869717" y="35533"/>
                  </a:lnTo>
                  <a:close/>
                </a:path>
                <a:path w="907414" h="868679">
                  <a:moveTo>
                    <a:pt x="904444" y="8382"/>
                  </a:moveTo>
                  <a:lnTo>
                    <a:pt x="879411" y="8382"/>
                  </a:lnTo>
                  <a:lnTo>
                    <a:pt x="897318" y="27050"/>
                  </a:lnTo>
                  <a:lnTo>
                    <a:pt x="862649" y="60215"/>
                  </a:lnTo>
                  <a:lnTo>
                    <a:pt x="851090" y="100584"/>
                  </a:lnTo>
                  <a:lnTo>
                    <a:pt x="849058" y="107569"/>
                  </a:lnTo>
                  <a:lnTo>
                    <a:pt x="852995" y="114681"/>
                  </a:lnTo>
                  <a:lnTo>
                    <a:pt x="859980" y="116712"/>
                  </a:lnTo>
                  <a:lnTo>
                    <a:pt x="866838" y="118618"/>
                  </a:lnTo>
                  <a:lnTo>
                    <a:pt x="873950" y="114681"/>
                  </a:lnTo>
                  <a:lnTo>
                    <a:pt x="876055" y="107569"/>
                  </a:lnTo>
                  <a:lnTo>
                    <a:pt x="904444" y="8382"/>
                  </a:lnTo>
                  <a:close/>
                </a:path>
                <a:path w="907414" h="868679">
                  <a:moveTo>
                    <a:pt x="884893" y="14097"/>
                  </a:moveTo>
                  <a:lnTo>
                    <a:pt x="875855" y="14097"/>
                  </a:lnTo>
                  <a:lnTo>
                    <a:pt x="891349" y="30353"/>
                  </a:lnTo>
                  <a:lnTo>
                    <a:pt x="869717" y="35533"/>
                  </a:lnTo>
                  <a:lnTo>
                    <a:pt x="862649" y="60215"/>
                  </a:lnTo>
                  <a:lnTo>
                    <a:pt x="897318" y="27050"/>
                  </a:lnTo>
                  <a:lnTo>
                    <a:pt x="884893" y="14097"/>
                  </a:lnTo>
                  <a:close/>
                </a:path>
                <a:path w="907414" h="868679">
                  <a:moveTo>
                    <a:pt x="906843" y="0"/>
                  </a:moveTo>
                  <a:lnTo>
                    <a:pt x="797750" y="26035"/>
                  </a:lnTo>
                  <a:lnTo>
                    <a:pt x="790892" y="27812"/>
                  </a:lnTo>
                  <a:lnTo>
                    <a:pt x="786574" y="34798"/>
                  </a:lnTo>
                  <a:lnTo>
                    <a:pt x="788225" y="41656"/>
                  </a:lnTo>
                  <a:lnTo>
                    <a:pt x="789876" y="48641"/>
                  </a:lnTo>
                  <a:lnTo>
                    <a:pt x="796861" y="52959"/>
                  </a:lnTo>
                  <a:lnTo>
                    <a:pt x="844780" y="41505"/>
                  </a:lnTo>
                  <a:lnTo>
                    <a:pt x="879411" y="8382"/>
                  </a:lnTo>
                  <a:lnTo>
                    <a:pt x="904444" y="8382"/>
                  </a:lnTo>
                  <a:lnTo>
                    <a:pt x="906843" y="0"/>
                  </a:lnTo>
                  <a:close/>
                </a:path>
                <a:path w="907414" h="868679">
                  <a:moveTo>
                    <a:pt x="879411" y="8382"/>
                  </a:moveTo>
                  <a:lnTo>
                    <a:pt x="844780" y="41505"/>
                  </a:lnTo>
                  <a:lnTo>
                    <a:pt x="869717" y="35533"/>
                  </a:lnTo>
                  <a:lnTo>
                    <a:pt x="875855" y="14097"/>
                  </a:lnTo>
                  <a:lnTo>
                    <a:pt x="884893" y="14097"/>
                  </a:lnTo>
                  <a:lnTo>
                    <a:pt x="879411" y="8382"/>
                  </a:lnTo>
                  <a:close/>
                </a:path>
                <a:path w="907414" h="868679">
                  <a:moveTo>
                    <a:pt x="875855" y="14097"/>
                  </a:moveTo>
                  <a:lnTo>
                    <a:pt x="869717" y="35533"/>
                  </a:lnTo>
                  <a:lnTo>
                    <a:pt x="891349" y="30353"/>
                  </a:lnTo>
                  <a:lnTo>
                    <a:pt x="875855" y="1409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6360" y="1775460"/>
              <a:ext cx="2395728" cy="2138172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2165605" y="4357116"/>
            <a:ext cx="7416165" cy="1684655"/>
            <a:chOff x="641604" y="4357115"/>
            <a:chExt cx="7416165" cy="1684655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652" y="4357115"/>
              <a:ext cx="1275588" cy="9936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21702" y="4383912"/>
              <a:ext cx="1005840" cy="723265"/>
            </a:xfrm>
            <a:custGeom>
              <a:avLst/>
              <a:gdLst/>
              <a:ahLst/>
              <a:cxnLst/>
              <a:rect l="l" t="t" r="r" b="b"/>
              <a:pathLst>
                <a:path w="1005839" h="723264">
                  <a:moveTo>
                    <a:pt x="889292" y="686435"/>
                  </a:moveTo>
                  <a:lnTo>
                    <a:pt x="882942" y="691642"/>
                  </a:lnTo>
                  <a:lnTo>
                    <a:pt x="881672" y="705866"/>
                  </a:lnTo>
                  <a:lnTo>
                    <a:pt x="886879" y="712216"/>
                  </a:lnTo>
                  <a:lnTo>
                    <a:pt x="1005751" y="723138"/>
                  </a:lnTo>
                  <a:lnTo>
                    <a:pt x="1003809" y="718819"/>
                  </a:lnTo>
                  <a:lnTo>
                    <a:pt x="977303" y="718819"/>
                  </a:lnTo>
                  <a:lnTo>
                    <a:pt x="938224" y="690920"/>
                  </a:lnTo>
                  <a:lnTo>
                    <a:pt x="889292" y="686435"/>
                  </a:lnTo>
                  <a:close/>
                </a:path>
                <a:path w="1005839" h="723264">
                  <a:moveTo>
                    <a:pt x="938224" y="690920"/>
                  </a:moveTo>
                  <a:lnTo>
                    <a:pt x="977303" y="718819"/>
                  </a:lnTo>
                  <a:lnTo>
                    <a:pt x="981126" y="713486"/>
                  </a:lnTo>
                  <a:lnTo>
                    <a:pt x="972985" y="713486"/>
                  </a:lnTo>
                  <a:lnTo>
                    <a:pt x="963916" y="693285"/>
                  </a:lnTo>
                  <a:lnTo>
                    <a:pt x="938224" y="690920"/>
                  </a:lnTo>
                  <a:close/>
                </a:path>
                <a:path w="1005839" h="723264">
                  <a:moveTo>
                    <a:pt x="949109" y="611378"/>
                  </a:moveTo>
                  <a:lnTo>
                    <a:pt x="942632" y="614299"/>
                  </a:lnTo>
                  <a:lnTo>
                    <a:pt x="936028" y="617347"/>
                  </a:lnTo>
                  <a:lnTo>
                    <a:pt x="933107" y="624967"/>
                  </a:lnTo>
                  <a:lnTo>
                    <a:pt x="936155" y="631444"/>
                  </a:lnTo>
                  <a:lnTo>
                    <a:pt x="953416" y="669896"/>
                  </a:lnTo>
                  <a:lnTo>
                    <a:pt x="992416" y="697738"/>
                  </a:lnTo>
                  <a:lnTo>
                    <a:pt x="977303" y="718819"/>
                  </a:lnTo>
                  <a:lnTo>
                    <a:pt x="1003809" y="718819"/>
                  </a:lnTo>
                  <a:lnTo>
                    <a:pt x="959777" y="620903"/>
                  </a:lnTo>
                  <a:lnTo>
                    <a:pt x="956856" y="614299"/>
                  </a:lnTo>
                  <a:lnTo>
                    <a:pt x="949109" y="611378"/>
                  </a:lnTo>
                  <a:close/>
                </a:path>
                <a:path w="1005839" h="723264">
                  <a:moveTo>
                    <a:pt x="963916" y="693285"/>
                  </a:moveTo>
                  <a:lnTo>
                    <a:pt x="972985" y="713486"/>
                  </a:lnTo>
                  <a:lnTo>
                    <a:pt x="986066" y="695325"/>
                  </a:lnTo>
                  <a:lnTo>
                    <a:pt x="963916" y="693285"/>
                  </a:lnTo>
                  <a:close/>
                </a:path>
                <a:path w="1005839" h="723264">
                  <a:moveTo>
                    <a:pt x="953416" y="669896"/>
                  </a:moveTo>
                  <a:lnTo>
                    <a:pt x="963916" y="693285"/>
                  </a:lnTo>
                  <a:lnTo>
                    <a:pt x="986066" y="695325"/>
                  </a:lnTo>
                  <a:lnTo>
                    <a:pt x="972985" y="713486"/>
                  </a:lnTo>
                  <a:lnTo>
                    <a:pt x="981126" y="713486"/>
                  </a:lnTo>
                  <a:lnTo>
                    <a:pt x="992416" y="697738"/>
                  </a:lnTo>
                  <a:lnTo>
                    <a:pt x="953416" y="669896"/>
                  </a:lnTo>
                  <a:close/>
                </a:path>
                <a:path w="1005839" h="723264">
                  <a:moveTo>
                    <a:pt x="15062" y="0"/>
                  </a:moveTo>
                  <a:lnTo>
                    <a:pt x="0" y="21081"/>
                  </a:lnTo>
                  <a:lnTo>
                    <a:pt x="938224" y="690920"/>
                  </a:lnTo>
                  <a:lnTo>
                    <a:pt x="963916" y="693285"/>
                  </a:lnTo>
                  <a:lnTo>
                    <a:pt x="953416" y="669896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604" y="4360163"/>
              <a:ext cx="1325880" cy="143408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19632" y="4387341"/>
              <a:ext cx="1054735" cy="1162685"/>
            </a:xfrm>
            <a:custGeom>
              <a:avLst/>
              <a:gdLst/>
              <a:ahLst/>
              <a:cxnLst/>
              <a:rect l="l" t="t" r="r" b="b"/>
              <a:pathLst>
                <a:path w="1054735" h="1162685">
                  <a:moveTo>
                    <a:pt x="948258" y="1101597"/>
                  </a:moveTo>
                  <a:lnTo>
                    <a:pt x="941019" y="1105407"/>
                  </a:lnTo>
                  <a:lnTo>
                    <a:pt x="938860" y="1112265"/>
                  </a:lnTo>
                  <a:lnTo>
                    <a:pt x="936701" y="1118996"/>
                  </a:lnTo>
                  <a:lnTo>
                    <a:pt x="940384" y="1126362"/>
                  </a:lnTo>
                  <a:lnTo>
                    <a:pt x="1054176" y="1162430"/>
                  </a:lnTo>
                  <a:lnTo>
                    <a:pt x="1051985" y="1152016"/>
                  </a:lnTo>
                  <a:lnTo>
                    <a:pt x="1027379" y="1152016"/>
                  </a:lnTo>
                  <a:lnTo>
                    <a:pt x="995187" y="1116461"/>
                  </a:lnTo>
                  <a:lnTo>
                    <a:pt x="948258" y="1101597"/>
                  </a:lnTo>
                  <a:close/>
                </a:path>
                <a:path w="1054735" h="1162685">
                  <a:moveTo>
                    <a:pt x="995187" y="1116461"/>
                  </a:moveTo>
                  <a:lnTo>
                    <a:pt x="1027379" y="1152016"/>
                  </a:lnTo>
                  <a:lnTo>
                    <a:pt x="1033958" y="1146047"/>
                  </a:lnTo>
                  <a:lnTo>
                    <a:pt x="1024204" y="1146047"/>
                  </a:lnTo>
                  <a:lnTo>
                    <a:pt x="1019608" y="1124203"/>
                  </a:lnTo>
                  <a:lnTo>
                    <a:pt x="995187" y="1116461"/>
                  </a:lnTo>
                  <a:close/>
                </a:path>
                <a:path w="1054735" h="1162685">
                  <a:moveTo>
                    <a:pt x="1022680" y="1041145"/>
                  </a:moveTo>
                  <a:lnTo>
                    <a:pt x="1015695" y="1042542"/>
                  </a:lnTo>
                  <a:lnTo>
                    <a:pt x="1008710" y="1044066"/>
                  </a:lnTo>
                  <a:lnTo>
                    <a:pt x="1004265" y="1050924"/>
                  </a:lnTo>
                  <a:lnTo>
                    <a:pt x="1005662" y="1057909"/>
                  </a:lnTo>
                  <a:lnTo>
                    <a:pt x="1014306" y="1099001"/>
                  </a:lnTo>
                  <a:lnTo>
                    <a:pt x="1046556" y="1134617"/>
                  </a:lnTo>
                  <a:lnTo>
                    <a:pt x="1027379" y="1152016"/>
                  </a:lnTo>
                  <a:lnTo>
                    <a:pt x="1051985" y="1152016"/>
                  </a:lnTo>
                  <a:lnTo>
                    <a:pt x="1031062" y="1052575"/>
                  </a:lnTo>
                  <a:lnTo>
                    <a:pt x="1029538" y="1045590"/>
                  </a:lnTo>
                  <a:lnTo>
                    <a:pt x="1022680" y="1041145"/>
                  </a:lnTo>
                  <a:close/>
                </a:path>
                <a:path w="1054735" h="1162685">
                  <a:moveTo>
                    <a:pt x="1019608" y="1124203"/>
                  </a:moveTo>
                  <a:lnTo>
                    <a:pt x="1024204" y="1146047"/>
                  </a:lnTo>
                  <a:lnTo>
                    <a:pt x="1040841" y="1130934"/>
                  </a:lnTo>
                  <a:lnTo>
                    <a:pt x="1019608" y="1124203"/>
                  </a:lnTo>
                  <a:close/>
                </a:path>
                <a:path w="1054735" h="1162685">
                  <a:moveTo>
                    <a:pt x="1014306" y="1099001"/>
                  </a:moveTo>
                  <a:lnTo>
                    <a:pt x="1019608" y="1124203"/>
                  </a:lnTo>
                  <a:lnTo>
                    <a:pt x="1040841" y="1130934"/>
                  </a:lnTo>
                  <a:lnTo>
                    <a:pt x="1024204" y="1146047"/>
                  </a:lnTo>
                  <a:lnTo>
                    <a:pt x="1033958" y="1146047"/>
                  </a:lnTo>
                  <a:lnTo>
                    <a:pt x="1046556" y="1134617"/>
                  </a:lnTo>
                  <a:lnTo>
                    <a:pt x="1014306" y="1099001"/>
                  </a:lnTo>
                  <a:close/>
                </a:path>
                <a:path w="1054735" h="1162685">
                  <a:moveTo>
                    <a:pt x="19202" y="0"/>
                  </a:moveTo>
                  <a:lnTo>
                    <a:pt x="0" y="17271"/>
                  </a:lnTo>
                  <a:lnTo>
                    <a:pt x="995187" y="1116461"/>
                  </a:lnTo>
                  <a:lnTo>
                    <a:pt x="1019608" y="1124203"/>
                  </a:lnTo>
                  <a:lnTo>
                    <a:pt x="1014306" y="1099001"/>
                  </a:lnTo>
                  <a:lnTo>
                    <a:pt x="192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11524" y="5180075"/>
              <a:ext cx="4246245" cy="861694"/>
            </a:xfrm>
            <a:custGeom>
              <a:avLst/>
              <a:gdLst/>
              <a:ahLst/>
              <a:cxnLst/>
              <a:rect l="l" t="t" r="r" b="b"/>
              <a:pathLst>
                <a:path w="4246245" h="861695">
                  <a:moveTo>
                    <a:pt x="2630297" y="32004"/>
                  </a:moveTo>
                  <a:lnTo>
                    <a:pt x="2630297" y="829411"/>
                  </a:lnTo>
                  <a:lnTo>
                    <a:pt x="2632797" y="841870"/>
                  </a:lnTo>
                  <a:lnTo>
                    <a:pt x="2639631" y="852043"/>
                  </a:lnTo>
                  <a:lnTo>
                    <a:pt x="2649799" y="858901"/>
                  </a:lnTo>
                  <a:lnTo>
                    <a:pt x="2662301" y="861415"/>
                  </a:lnTo>
                  <a:lnTo>
                    <a:pt x="4101973" y="861415"/>
                  </a:lnTo>
                  <a:lnTo>
                    <a:pt x="4114474" y="858901"/>
                  </a:lnTo>
                  <a:lnTo>
                    <a:pt x="4124642" y="852043"/>
                  </a:lnTo>
                  <a:lnTo>
                    <a:pt x="4131476" y="841870"/>
                  </a:lnTo>
                  <a:lnTo>
                    <a:pt x="4133977" y="829411"/>
                  </a:lnTo>
                  <a:lnTo>
                    <a:pt x="2694304" y="829411"/>
                  </a:lnTo>
                  <a:lnTo>
                    <a:pt x="2662301" y="797407"/>
                  </a:lnTo>
                  <a:lnTo>
                    <a:pt x="2694304" y="797407"/>
                  </a:lnTo>
                  <a:lnTo>
                    <a:pt x="2694304" y="64008"/>
                  </a:lnTo>
                  <a:lnTo>
                    <a:pt x="2662301" y="64008"/>
                  </a:lnTo>
                  <a:lnTo>
                    <a:pt x="2630297" y="32004"/>
                  </a:lnTo>
                  <a:close/>
                </a:path>
                <a:path w="4246245" h="861695">
                  <a:moveTo>
                    <a:pt x="2694304" y="797407"/>
                  </a:moveTo>
                  <a:lnTo>
                    <a:pt x="2662301" y="797407"/>
                  </a:lnTo>
                  <a:lnTo>
                    <a:pt x="2694304" y="829411"/>
                  </a:lnTo>
                  <a:lnTo>
                    <a:pt x="2694304" y="797407"/>
                  </a:lnTo>
                  <a:close/>
                </a:path>
                <a:path w="4246245" h="861695">
                  <a:moveTo>
                    <a:pt x="4069969" y="797407"/>
                  </a:moveTo>
                  <a:lnTo>
                    <a:pt x="2694304" y="797407"/>
                  </a:lnTo>
                  <a:lnTo>
                    <a:pt x="2694304" y="829411"/>
                  </a:lnTo>
                  <a:lnTo>
                    <a:pt x="4069969" y="829411"/>
                  </a:lnTo>
                  <a:lnTo>
                    <a:pt x="4069969" y="797407"/>
                  </a:lnTo>
                  <a:close/>
                </a:path>
                <a:path w="4246245" h="861695">
                  <a:moveTo>
                    <a:pt x="4102036" y="208134"/>
                  </a:moveTo>
                  <a:lnTo>
                    <a:pt x="4070096" y="262889"/>
                  </a:lnTo>
                  <a:lnTo>
                    <a:pt x="4069969" y="829411"/>
                  </a:lnTo>
                  <a:lnTo>
                    <a:pt x="4101973" y="797407"/>
                  </a:lnTo>
                  <a:lnTo>
                    <a:pt x="4133977" y="797407"/>
                  </a:lnTo>
                  <a:lnTo>
                    <a:pt x="4133977" y="262889"/>
                  </a:lnTo>
                  <a:lnTo>
                    <a:pt x="4102036" y="208134"/>
                  </a:lnTo>
                  <a:close/>
                </a:path>
                <a:path w="4246245" h="861695">
                  <a:moveTo>
                    <a:pt x="4133977" y="797407"/>
                  </a:moveTo>
                  <a:lnTo>
                    <a:pt x="4101973" y="797407"/>
                  </a:lnTo>
                  <a:lnTo>
                    <a:pt x="4069969" y="829411"/>
                  </a:lnTo>
                  <a:lnTo>
                    <a:pt x="4133977" y="829411"/>
                  </a:lnTo>
                  <a:lnTo>
                    <a:pt x="4133977" y="797407"/>
                  </a:lnTo>
                  <a:close/>
                </a:path>
                <a:path w="4246245" h="861695">
                  <a:moveTo>
                    <a:pt x="4101973" y="81153"/>
                  </a:moveTo>
                  <a:lnTo>
                    <a:pt x="3962400" y="320548"/>
                  </a:lnTo>
                  <a:lnTo>
                    <a:pt x="3958292" y="332555"/>
                  </a:lnTo>
                  <a:lnTo>
                    <a:pt x="3959066" y="344789"/>
                  </a:lnTo>
                  <a:lnTo>
                    <a:pt x="3964364" y="355855"/>
                  </a:lnTo>
                  <a:lnTo>
                    <a:pt x="3973829" y="364363"/>
                  </a:lnTo>
                  <a:lnTo>
                    <a:pt x="3985908" y="368450"/>
                  </a:lnTo>
                  <a:lnTo>
                    <a:pt x="3998166" y="367633"/>
                  </a:lnTo>
                  <a:lnTo>
                    <a:pt x="4009209" y="362291"/>
                  </a:lnTo>
                  <a:lnTo>
                    <a:pt x="4017645" y="352806"/>
                  </a:lnTo>
                  <a:lnTo>
                    <a:pt x="4069969" y="263107"/>
                  </a:lnTo>
                  <a:lnTo>
                    <a:pt x="4069969" y="144653"/>
                  </a:lnTo>
                  <a:lnTo>
                    <a:pt x="4139028" y="144653"/>
                  </a:lnTo>
                  <a:lnTo>
                    <a:pt x="4101973" y="81153"/>
                  </a:lnTo>
                  <a:close/>
                </a:path>
                <a:path w="4246245" h="861695">
                  <a:moveTo>
                    <a:pt x="4139028" y="144653"/>
                  </a:moveTo>
                  <a:lnTo>
                    <a:pt x="4133977" y="144653"/>
                  </a:lnTo>
                  <a:lnTo>
                    <a:pt x="4134104" y="263107"/>
                  </a:lnTo>
                  <a:lnTo>
                    <a:pt x="4186428" y="352806"/>
                  </a:lnTo>
                  <a:lnTo>
                    <a:pt x="4194861" y="362291"/>
                  </a:lnTo>
                  <a:lnTo>
                    <a:pt x="4205890" y="367633"/>
                  </a:lnTo>
                  <a:lnTo>
                    <a:pt x="4218110" y="368450"/>
                  </a:lnTo>
                  <a:lnTo>
                    <a:pt x="4230116" y="364363"/>
                  </a:lnTo>
                  <a:lnTo>
                    <a:pt x="4239654" y="355855"/>
                  </a:lnTo>
                  <a:lnTo>
                    <a:pt x="4244990" y="344789"/>
                  </a:lnTo>
                  <a:lnTo>
                    <a:pt x="4245778" y="332555"/>
                  </a:lnTo>
                  <a:lnTo>
                    <a:pt x="4241673" y="320548"/>
                  </a:lnTo>
                  <a:lnTo>
                    <a:pt x="4139028" y="144653"/>
                  </a:lnTo>
                  <a:close/>
                </a:path>
                <a:path w="4246245" h="861695">
                  <a:moveTo>
                    <a:pt x="4133977" y="144653"/>
                  </a:moveTo>
                  <a:lnTo>
                    <a:pt x="4069969" y="144653"/>
                  </a:lnTo>
                  <a:lnTo>
                    <a:pt x="4069969" y="263107"/>
                  </a:lnTo>
                  <a:lnTo>
                    <a:pt x="4102036" y="208134"/>
                  </a:lnTo>
                  <a:lnTo>
                    <a:pt x="4074414" y="160782"/>
                  </a:lnTo>
                  <a:lnTo>
                    <a:pt x="4133977" y="160782"/>
                  </a:lnTo>
                  <a:lnTo>
                    <a:pt x="4133977" y="144653"/>
                  </a:lnTo>
                  <a:close/>
                </a:path>
                <a:path w="4246245" h="861695">
                  <a:moveTo>
                    <a:pt x="4133977" y="160782"/>
                  </a:moveTo>
                  <a:lnTo>
                    <a:pt x="4129658" y="160782"/>
                  </a:lnTo>
                  <a:lnTo>
                    <a:pt x="4102036" y="208134"/>
                  </a:lnTo>
                  <a:lnTo>
                    <a:pt x="4133977" y="262889"/>
                  </a:lnTo>
                  <a:lnTo>
                    <a:pt x="4133977" y="160782"/>
                  </a:lnTo>
                  <a:close/>
                </a:path>
                <a:path w="4246245" h="861695">
                  <a:moveTo>
                    <a:pt x="4129658" y="160782"/>
                  </a:moveTo>
                  <a:lnTo>
                    <a:pt x="4074414" y="160782"/>
                  </a:lnTo>
                  <a:lnTo>
                    <a:pt x="4102036" y="208134"/>
                  </a:lnTo>
                  <a:lnTo>
                    <a:pt x="4129658" y="160782"/>
                  </a:lnTo>
                  <a:close/>
                </a:path>
                <a:path w="4246245" h="861695">
                  <a:moveTo>
                    <a:pt x="2662301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2630297" y="64008"/>
                  </a:lnTo>
                  <a:lnTo>
                    <a:pt x="2630297" y="32004"/>
                  </a:lnTo>
                  <a:lnTo>
                    <a:pt x="2694304" y="32004"/>
                  </a:lnTo>
                  <a:lnTo>
                    <a:pt x="2691786" y="19556"/>
                  </a:lnTo>
                  <a:lnTo>
                    <a:pt x="2684922" y="9382"/>
                  </a:lnTo>
                  <a:lnTo>
                    <a:pt x="2674748" y="2518"/>
                  </a:lnTo>
                  <a:lnTo>
                    <a:pt x="2662301" y="0"/>
                  </a:lnTo>
                  <a:close/>
                </a:path>
                <a:path w="4246245" h="861695">
                  <a:moveTo>
                    <a:pt x="2694304" y="32004"/>
                  </a:moveTo>
                  <a:lnTo>
                    <a:pt x="2630297" y="32004"/>
                  </a:lnTo>
                  <a:lnTo>
                    <a:pt x="2662301" y="64008"/>
                  </a:lnTo>
                  <a:lnTo>
                    <a:pt x="2694304" y="64008"/>
                  </a:lnTo>
                  <a:lnTo>
                    <a:pt x="2694304" y="32004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575558" y="2103120"/>
            <a:ext cx="1095375" cy="9112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0014">
              <a:spcBef>
                <a:spcPts val="625"/>
              </a:spcBef>
            </a:pPr>
            <a:r>
              <a:rPr spc="-5" dirty="0">
                <a:latin typeface="Arial"/>
                <a:cs typeface="Arial"/>
              </a:rPr>
              <a:t>bundle01</a:t>
            </a:r>
            <a:endParaRPr>
              <a:latin typeface="Arial"/>
              <a:cs typeface="Arial"/>
            </a:endParaRPr>
          </a:p>
          <a:p>
            <a:pPr marL="57785">
              <a:lnSpc>
                <a:spcPts val="2120"/>
              </a:lnSpc>
              <a:spcBef>
                <a:spcPts val="525"/>
              </a:spcBef>
            </a:pPr>
            <a:r>
              <a:rPr sz="1400" spc="-34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700" spc="-517" baseline="-15432" dirty="0">
                <a:latin typeface="Arial"/>
                <a:cs typeface="Arial"/>
              </a:rPr>
              <a:t>b</a:t>
            </a:r>
            <a:r>
              <a:rPr sz="1400" spc="-3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-517" baseline="-15432" dirty="0">
                <a:latin typeface="Arial"/>
                <a:cs typeface="Arial"/>
              </a:rPr>
              <a:t>u</a:t>
            </a:r>
            <a:r>
              <a:rPr sz="1400" spc="-34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700" spc="-517" baseline="-15432" dirty="0">
                <a:latin typeface="Arial"/>
                <a:cs typeface="Arial"/>
              </a:rPr>
              <a:t>n</a:t>
            </a:r>
            <a:r>
              <a:rPr sz="1400" spc="-34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700" spc="-517" baseline="-15432" dirty="0">
                <a:latin typeface="Arial"/>
                <a:cs typeface="Arial"/>
              </a:rPr>
              <a:t>d</a:t>
            </a:r>
            <a:r>
              <a:rPr sz="1400" spc="-3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700" spc="-517" baseline="-15432" dirty="0">
                <a:latin typeface="Arial"/>
                <a:cs typeface="Arial"/>
              </a:rPr>
              <a:t>le</a:t>
            </a:r>
            <a:r>
              <a:rPr sz="1400" spc="-3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-517" baseline="-15432" dirty="0">
                <a:latin typeface="Arial"/>
                <a:cs typeface="Arial"/>
              </a:rPr>
              <a:t>0</a:t>
            </a:r>
            <a:r>
              <a:rPr sz="1400" spc="-345" dirty="0">
                <a:solidFill>
                  <a:srgbClr val="FFFFFF"/>
                </a:solidFill>
                <a:latin typeface="Arial"/>
                <a:cs typeface="Arial"/>
              </a:rPr>
              <a:t>ld</a:t>
            </a:r>
            <a:r>
              <a:rPr sz="2700" spc="-517" baseline="-15432" dirty="0">
                <a:latin typeface="Arial"/>
                <a:cs typeface="Arial"/>
              </a:rPr>
              <a:t>2</a:t>
            </a:r>
            <a:endParaRPr sz="2700" baseline="-15432">
              <a:latin typeface="Arial"/>
              <a:cs typeface="Arial"/>
            </a:endParaRPr>
          </a:p>
          <a:p>
            <a:pPr marL="38100">
              <a:lnSpc>
                <a:spcPts val="1639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data tar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file.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80360" y="4082796"/>
            <a:ext cx="2395728" cy="213817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595371" y="4819015"/>
            <a:ext cx="1095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400" spc="-34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700" spc="-509" baseline="-32407" dirty="0">
                <a:latin typeface="Arial"/>
                <a:cs typeface="Arial"/>
              </a:rPr>
              <a:t>b</a:t>
            </a:r>
            <a:r>
              <a:rPr sz="1400" spc="-3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-509" baseline="-32407" dirty="0">
                <a:latin typeface="Arial"/>
                <a:cs typeface="Arial"/>
              </a:rPr>
              <a:t>u</a:t>
            </a:r>
            <a:r>
              <a:rPr sz="1400" spc="-34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700" spc="-509" baseline="-32407" dirty="0">
                <a:latin typeface="Arial"/>
                <a:cs typeface="Arial"/>
              </a:rPr>
              <a:t>n</a:t>
            </a:r>
            <a:r>
              <a:rPr sz="1400" spc="-34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700" spc="-509" baseline="-32407" dirty="0">
                <a:latin typeface="Arial"/>
                <a:cs typeface="Arial"/>
              </a:rPr>
              <a:t>d</a:t>
            </a:r>
            <a:r>
              <a:rPr sz="1400" spc="-34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700" spc="-509" baseline="-32407" dirty="0">
                <a:latin typeface="Arial"/>
                <a:cs typeface="Arial"/>
              </a:rPr>
              <a:t>le</a:t>
            </a:r>
            <a:r>
              <a:rPr sz="1400" spc="-340" dirty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2700" spc="-509" baseline="-32407" dirty="0">
                <a:latin typeface="Arial"/>
                <a:cs typeface="Arial"/>
              </a:rPr>
              <a:t>1</a:t>
            </a:r>
            <a:r>
              <a:rPr sz="1400" spc="-34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700" spc="-509" baseline="-32407" dirty="0">
                <a:latin typeface="Arial"/>
                <a:cs typeface="Arial"/>
              </a:rPr>
              <a:t>2</a:t>
            </a:r>
            <a:endParaRPr sz="2700" baseline="-3240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00958" y="5006846"/>
            <a:ext cx="1064895" cy="6870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spcBef>
                <a:spcPts val="7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data tar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file.</a:t>
            </a:r>
            <a:endParaRPr sz="1400">
              <a:latin typeface="Arial"/>
              <a:cs typeface="Arial"/>
            </a:endParaRPr>
          </a:p>
          <a:p>
            <a:pPr marL="114300">
              <a:spcBef>
                <a:spcPts val="765"/>
              </a:spcBef>
            </a:pPr>
            <a:r>
              <a:rPr spc="-5" dirty="0">
                <a:latin typeface="Arial"/>
                <a:cs typeface="Arial"/>
              </a:rPr>
              <a:t>b</a:t>
            </a:r>
            <a:r>
              <a:rPr spc="-15" dirty="0">
                <a:latin typeface="Arial"/>
                <a:cs typeface="Arial"/>
              </a:rPr>
              <a:t>u</a:t>
            </a:r>
            <a:r>
              <a:rPr spc="-5" dirty="0">
                <a:latin typeface="Arial"/>
                <a:cs typeface="Arial"/>
              </a:rPr>
              <a:t>n</a:t>
            </a:r>
            <a:r>
              <a:rPr spc="-15" dirty="0">
                <a:latin typeface="Arial"/>
                <a:cs typeface="Arial"/>
              </a:rPr>
              <a:t>d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5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13</a:t>
            </a:r>
            <a:endParaRPr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15711" y="1503300"/>
            <a:ext cx="4290060" cy="1360805"/>
          </a:xfrm>
          <a:custGeom>
            <a:avLst/>
            <a:gdLst/>
            <a:ahLst/>
            <a:cxnLst/>
            <a:rect l="l" t="t" r="r" b="b"/>
            <a:pathLst>
              <a:path w="4290059" h="1360805">
                <a:moveTo>
                  <a:pt x="2607310" y="1296542"/>
                </a:moveTo>
                <a:lnTo>
                  <a:pt x="0" y="1296542"/>
                </a:lnTo>
                <a:lnTo>
                  <a:pt x="0" y="1360551"/>
                </a:lnTo>
                <a:lnTo>
                  <a:pt x="2639314" y="1360551"/>
                </a:lnTo>
                <a:lnTo>
                  <a:pt x="2651815" y="1358032"/>
                </a:lnTo>
                <a:lnTo>
                  <a:pt x="2661983" y="1351168"/>
                </a:lnTo>
                <a:lnTo>
                  <a:pt x="2668817" y="1340994"/>
                </a:lnTo>
                <a:lnTo>
                  <a:pt x="2671317" y="1328547"/>
                </a:lnTo>
                <a:lnTo>
                  <a:pt x="2607310" y="1328547"/>
                </a:lnTo>
                <a:lnTo>
                  <a:pt x="2607310" y="1296542"/>
                </a:lnTo>
                <a:close/>
              </a:path>
              <a:path w="4290059" h="1360805">
                <a:moveTo>
                  <a:pt x="4146041" y="0"/>
                </a:moveTo>
                <a:lnTo>
                  <a:pt x="2639314" y="0"/>
                </a:lnTo>
                <a:lnTo>
                  <a:pt x="2626866" y="2518"/>
                </a:lnTo>
                <a:lnTo>
                  <a:pt x="2616692" y="9382"/>
                </a:lnTo>
                <a:lnTo>
                  <a:pt x="2609828" y="19556"/>
                </a:lnTo>
                <a:lnTo>
                  <a:pt x="2607310" y="32003"/>
                </a:lnTo>
                <a:lnTo>
                  <a:pt x="2607310" y="1328547"/>
                </a:lnTo>
                <a:lnTo>
                  <a:pt x="2639314" y="1296542"/>
                </a:lnTo>
                <a:lnTo>
                  <a:pt x="2671317" y="1296542"/>
                </a:lnTo>
                <a:lnTo>
                  <a:pt x="2671317" y="64008"/>
                </a:lnTo>
                <a:lnTo>
                  <a:pt x="2639314" y="64008"/>
                </a:lnTo>
                <a:lnTo>
                  <a:pt x="2671317" y="32003"/>
                </a:lnTo>
                <a:lnTo>
                  <a:pt x="4178045" y="32003"/>
                </a:lnTo>
                <a:lnTo>
                  <a:pt x="4175527" y="19556"/>
                </a:lnTo>
                <a:lnTo>
                  <a:pt x="4168663" y="9382"/>
                </a:lnTo>
                <a:lnTo>
                  <a:pt x="4158489" y="2518"/>
                </a:lnTo>
                <a:lnTo>
                  <a:pt x="4146041" y="0"/>
                </a:lnTo>
                <a:close/>
              </a:path>
              <a:path w="4290059" h="1360805">
                <a:moveTo>
                  <a:pt x="2671317" y="1296542"/>
                </a:moveTo>
                <a:lnTo>
                  <a:pt x="2639314" y="1296542"/>
                </a:lnTo>
                <a:lnTo>
                  <a:pt x="2607310" y="1328547"/>
                </a:lnTo>
                <a:lnTo>
                  <a:pt x="2671317" y="1328547"/>
                </a:lnTo>
                <a:lnTo>
                  <a:pt x="2671317" y="1296542"/>
                </a:lnTo>
                <a:close/>
              </a:path>
              <a:path w="4290059" h="1360805">
                <a:moveTo>
                  <a:pt x="4029906" y="721082"/>
                </a:moveTo>
                <a:lnTo>
                  <a:pt x="4017898" y="725170"/>
                </a:lnTo>
                <a:lnTo>
                  <a:pt x="4008413" y="733623"/>
                </a:lnTo>
                <a:lnTo>
                  <a:pt x="4003071" y="744696"/>
                </a:lnTo>
                <a:lnTo>
                  <a:pt x="4002254" y="756959"/>
                </a:lnTo>
                <a:lnTo>
                  <a:pt x="4006341" y="768985"/>
                </a:lnTo>
                <a:lnTo>
                  <a:pt x="4146041" y="1008379"/>
                </a:lnTo>
                <a:lnTo>
                  <a:pt x="4183097" y="944879"/>
                </a:lnTo>
                <a:lnTo>
                  <a:pt x="4114038" y="944879"/>
                </a:lnTo>
                <a:lnTo>
                  <a:pt x="4114038" y="826425"/>
                </a:lnTo>
                <a:lnTo>
                  <a:pt x="4061714" y="736726"/>
                </a:lnTo>
                <a:lnTo>
                  <a:pt x="4053206" y="727241"/>
                </a:lnTo>
                <a:lnTo>
                  <a:pt x="4042140" y="721899"/>
                </a:lnTo>
                <a:lnTo>
                  <a:pt x="4029906" y="721082"/>
                </a:lnTo>
                <a:close/>
              </a:path>
              <a:path w="4290059" h="1360805">
                <a:moveTo>
                  <a:pt x="4114038" y="826425"/>
                </a:moveTo>
                <a:lnTo>
                  <a:pt x="4114038" y="944879"/>
                </a:lnTo>
                <a:lnTo>
                  <a:pt x="4178045" y="944879"/>
                </a:lnTo>
                <a:lnTo>
                  <a:pt x="4178045" y="928751"/>
                </a:lnTo>
                <a:lnTo>
                  <a:pt x="4118356" y="928751"/>
                </a:lnTo>
                <a:lnTo>
                  <a:pt x="4146041" y="881289"/>
                </a:lnTo>
                <a:lnTo>
                  <a:pt x="4114038" y="826425"/>
                </a:lnTo>
                <a:close/>
              </a:path>
              <a:path w="4290059" h="1360805">
                <a:moveTo>
                  <a:pt x="4262159" y="721082"/>
                </a:moveTo>
                <a:lnTo>
                  <a:pt x="4249896" y="721899"/>
                </a:lnTo>
                <a:lnTo>
                  <a:pt x="4238823" y="727241"/>
                </a:lnTo>
                <a:lnTo>
                  <a:pt x="4230370" y="736726"/>
                </a:lnTo>
                <a:lnTo>
                  <a:pt x="4178045" y="826425"/>
                </a:lnTo>
                <a:lnTo>
                  <a:pt x="4178045" y="944879"/>
                </a:lnTo>
                <a:lnTo>
                  <a:pt x="4183097" y="944879"/>
                </a:lnTo>
                <a:lnTo>
                  <a:pt x="4285742" y="768985"/>
                </a:lnTo>
                <a:lnTo>
                  <a:pt x="4289829" y="756959"/>
                </a:lnTo>
                <a:lnTo>
                  <a:pt x="4289012" y="744696"/>
                </a:lnTo>
                <a:lnTo>
                  <a:pt x="4283670" y="733623"/>
                </a:lnTo>
                <a:lnTo>
                  <a:pt x="4274185" y="725170"/>
                </a:lnTo>
                <a:lnTo>
                  <a:pt x="4262159" y="721082"/>
                </a:lnTo>
                <a:close/>
              </a:path>
              <a:path w="4290059" h="1360805">
                <a:moveTo>
                  <a:pt x="4146041" y="881289"/>
                </a:moveTo>
                <a:lnTo>
                  <a:pt x="4118356" y="928751"/>
                </a:lnTo>
                <a:lnTo>
                  <a:pt x="4173728" y="928751"/>
                </a:lnTo>
                <a:lnTo>
                  <a:pt x="4146041" y="881289"/>
                </a:lnTo>
                <a:close/>
              </a:path>
              <a:path w="4290059" h="1360805">
                <a:moveTo>
                  <a:pt x="4178045" y="826425"/>
                </a:moveTo>
                <a:lnTo>
                  <a:pt x="4146041" y="881289"/>
                </a:lnTo>
                <a:lnTo>
                  <a:pt x="4173728" y="928751"/>
                </a:lnTo>
                <a:lnTo>
                  <a:pt x="4178045" y="928751"/>
                </a:lnTo>
                <a:lnTo>
                  <a:pt x="4178045" y="826425"/>
                </a:lnTo>
                <a:close/>
              </a:path>
              <a:path w="4290059" h="1360805">
                <a:moveTo>
                  <a:pt x="4114038" y="32003"/>
                </a:moveTo>
                <a:lnTo>
                  <a:pt x="4114038" y="826425"/>
                </a:lnTo>
                <a:lnTo>
                  <a:pt x="4146041" y="881289"/>
                </a:lnTo>
                <a:lnTo>
                  <a:pt x="4178045" y="826425"/>
                </a:lnTo>
                <a:lnTo>
                  <a:pt x="4178045" y="64008"/>
                </a:lnTo>
                <a:lnTo>
                  <a:pt x="4146041" y="64008"/>
                </a:lnTo>
                <a:lnTo>
                  <a:pt x="4114038" y="32003"/>
                </a:lnTo>
                <a:close/>
              </a:path>
              <a:path w="4290059" h="1360805">
                <a:moveTo>
                  <a:pt x="2671317" y="32003"/>
                </a:moveTo>
                <a:lnTo>
                  <a:pt x="2639314" y="64008"/>
                </a:lnTo>
                <a:lnTo>
                  <a:pt x="2671317" y="64008"/>
                </a:lnTo>
                <a:lnTo>
                  <a:pt x="2671317" y="32003"/>
                </a:lnTo>
                <a:close/>
              </a:path>
              <a:path w="4290059" h="1360805">
                <a:moveTo>
                  <a:pt x="4114038" y="32003"/>
                </a:moveTo>
                <a:lnTo>
                  <a:pt x="2671317" y="32003"/>
                </a:lnTo>
                <a:lnTo>
                  <a:pt x="2671317" y="64008"/>
                </a:lnTo>
                <a:lnTo>
                  <a:pt x="4114038" y="64008"/>
                </a:lnTo>
                <a:lnTo>
                  <a:pt x="4114038" y="32003"/>
                </a:lnTo>
                <a:close/>
              </a:path>
              <a:path w="4290059" h="1360805">
                <a:moveTo>
                  <a:pt x="4178045" y="32003"/>
                </a:moveTo>
                <a:lnTo>
                  <a:pt x="4114038" y="32003"/>
                </a:lnTo>
                <a:lnTo>
                  <a:pt x="4146041" y="64008"/>
                </a:lnTo>
                <a:lnTo>
                  <a:pt x="4178045" y="64008"/>
                </a:lnTo>
                <a:lnTo>
                  <a:pt x="4178045" y="32003"/>
                </a:lnTo>
                <a:close/>
              </a:path>
            </a:pathLst>
          </a:custGeom>
          <a:solidFill>
            <a:srgbClr val="C1D7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316</a:t>
            </a:fld>
            <a:endParaRPr dirty="0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263144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DADDDF"/>
                </a:solidFill>
                <a:latin typeface="Arial"/>
                <a:cs typeface="Arial"/>
              </a:rPr>
              <a:t>Tar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file</a:t>
            </a:r>
            <a:r>
              <a:rPr sz="2200" spc="35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location.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73223" y="1370997"/>
            <a:ext cx="1865630" cy="2863215"/>
            <a:chOff x="649223" y="1370996"/>
            <a:chExt cx="1865630" cy="2863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223" y="1370996"/>
              <a:ext cx="446182" cy="322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83" y="1743455"/>
              <a:ext cx="879347" cy="20848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7061" y="1770125"/>
              <a:ext cx="711835" cy="1916430"/>
            </a:xfrm>
            <a:custGeom>
              <a:avLst/>
              <a:gdLst/>
              <a:ahLst/>
              <a:cxnLst/>
              <a:rect l="l" t="t" r="r" b="b"/>
              <a:pathLst>
                <a:path w="711835" h="1916429">
                  <a:moveTo>
                    <a:pt x="0" y="0"/>
                  </a:moveTo>
                  <a:lnTo>
                    <a:pt x="0" y="1916176"/>
                  </a:lnTo>
                  <a:lnTo>
                    <a:pt x="711707" y="1916176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8007" y="3526535"/>
              <a:ext cx="461772" cy="3185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19" y="3660648"/>
              <a:ext cx="408431" cy="5577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55597" y="3687317"/>
              <a:ext cx="240029" cy="389255"/>
            </a:xfrm>
            <a:custGeom>
              <a:avLst/>
              <a:gdLst/>
              <a:ahLst/>
              <a:cxnLst/>
              <a:rect l="l" t="t" r="r" b="b"/>
              <a:pathLst>
                <a:path w="240030" h="389254">
                  <a:moveTo>
                    <a:pt x="0" y="0"/>
                  </a:moveTo>
                  <a:lnTo>
                    <a:pt x="0" y="388873"/>
                  </a:lnTo>
                  <a:lnTo>
                    <a:pt x="239649" y="388873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104" y="3916679"/>
              <a:ext cx="460247" cy="3169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912" y="1981200"/>
              <a:ext cx="455675" cy="4556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815" y="1612391"/>
              <a:ext cx="397764" cy="3992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04493" y="1639061"/>
              <a:ext cx="229870" cy="231775"/>
            </a:xfrm>
            <a:custGeom>
              <a:avLst/>
              <a:gdLst/>
              <a:ahLst/>
              <a:cxnLst/>
              <a:rect l="l" t="t" r="r" b="b"/>
              <a:pathLst>
                <a:path w="229869" h="231775">
                  <a:moveTo>
                    <a:pt x="0" y="0"/>
                  </a:moveTo>
                  <a:lnTo>
                    <a:pt x="0" y="231775"/>
                  </a:lnTo>
                  <a:lnTo>
                    <a:pt x="229438" y="231775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423" y="1629155"/>
              <a:ext cx="455675" cy="4556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575" y="1655063"/>
              <a:ext cx="393192" cy="18684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9253" y="1681734"/>
              <a:ext cx="224154" cy="1701164"/>
            </a:xfrm>
            <a:custGeom>
              <a:avLst/>
              <a:gdLst/>
              <a:ahLst/>
              <a:cxnLst/>
              <a:rect l="l" t="t" r="r" b="b"/>
              <a:pathLst>
                <a:path w="224155" h="1701164">
                  <a:moveTo>
                    <a:pt x="0" y="0"/>
                  </a:moveTo>
                  <a:lnTo>
                    <a:pt x="0" y="1700783"/>
                  </a:lnTo>
                  <a:lnTo>
                    <a:pt x="224091" y="1700783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423" y="3118104"/>
              <a:ext cx="455675" cy="4556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9972" y="1965959"/>
              <a:ext cx="397764" cy="39928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90650" y="1992629"/>
              <a:ext cx="229870" cy="231775"/>
            </a:xfrm>
            <a:custGeom>
              <a:avLst/>
              <a:gdLst/>
              <a:ahLst/>
              <a:cxnLst/>
              <a:rect l="l" t="t" r="r" b="b"/>
              <a:pathLst>
                <a:path w="229869" h="231775">
                  <a:moveTo>
                    <a:pt x="0" y="0"/>
                  </a:moveTo>
                  <a:lnTo>
                    <a:pt x="0" y="231775"/>
                  </a:lnTo>
                  <a:lnTo>
                    <a:pt x="229488" y="231775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3643" y="2319527"/>
              <a:ext cx="402336" cy="4434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14321" y="2346197"/>
              <a:ext cx="234315" cy="275590"/>
            </a:xfrm>
            <a:custGeom>
              <a:avLst/>
              <a:gdLst/>
              <a:ahLst/>
              <a:cxnLst/>
              <a:rect l="l" t="t" r="r" b="b"/>
              <a:pathLst>
                <a:path w="234314" h="275589">
                  <a:moveTo>
                    <a:pt x="0" y="0"/>
                  </a:moveTo>
                  <a:lnTo>
                    <a:pt x="0" y="275463"/>
                  </a:lnTo>
                  <a:lnTo>
                    <a:pt x="234060" y="275463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8256" y="2462783"/>
              <a:ext cx="460248" cy="3169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3643" y="2595372"/>
              <a:ext cx="408431" cy="5577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14321" y="2622041"/>
              <a:ext cx="240029" cy="389255"/>
            </a:xfrm>
            <a:custGeom>
              <a:avLst/>
              <a:gdLst/>
              <a:ahLst/>
              <a:cxnLst/>
              <a:rect l="l" t="t" r="r" b="b"/>
              <a:pathLst>
                <a:path w="240030" h="389255">
                  <a:moveTo>
                    <a:pt x="0" y="0"/>
                  </a:moveTo>
                  <a:lnTo>
                    <a:pt x="0" y="388874"/>
                  </a:lnTo>
                  <a:lnTo>
                    <a:pt x="239648" y="388874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2827" y="2851403"/>
              <a:ext cx="461772" cy="31699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831341" y="837079"/>
            <a:ext cx="5094605" cy="239649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43840" indent="-231775">
              <a:spcBef>
                <a:spcPts val="975"/>
              </a:spcBef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Default storage location of data tar </a:t>
            </a:r>
            <a:r>
              <a:rPr sz="2000" spc="-5" dirty="0">
                <a:solidFill>
                  <a:srgbClr val="404040"/>
                </a:solidFill>
                <a:latin typeface="Arial"/>
                <a:cs typeface="Arial"/>
              </a:rPr>
              <a:t>files</a:t>
            </a:r>
            <a:r>
              <a:rPr sz="2000" spc="-1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are</a:t>
            </a:r>
            <a:endParaRPr sz="2000">
              <a:latin typeface="Arial"/>
              <a:cs typeface="Arial"/>
            </a:endParaRPr>
          </a:p>
          <a:p>
            <a:pPr marR="624205" algn="ctr">
              <a:spcBef>
                <a:spcPts val="620"/>
              </a:spcBef>
            </a:pPr>
            <a:r>
              <a:rPr sz="1400" spc="-5" dirty="0">
                <a:latin typeface="Arial"/>
                <a:cs typeface="Arial"/>
              </a:rPr>
              <a:t>&lt;cq_home&gt;/crx-quickstart/repository</a:t>
            </a:r>
            <a:endParaRPr sz="1400">
              <a:latin typeface="Arial"/>
              <a:cs typeface="Arial"/>
            </a:endParaRPr>
          </a:p>
          <a:p>
            <a:pPr marL="1280795">
              <a:spcBef>
                <a:spcPts val="1225"/>
              </a:spcBef>
            </a:pPr>
            <a:r>
              <a:rPr sz="1400" dirty="0">
                <a:latin typeface="Arial"/>
                <a:cs typeface="Arial"/>
              </a:rPr>
              <a:t>workspaces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200">
              <a:latin typeface="Arial"/>
              <a:cs typeface="Arial"/>
            </a:endParaRPr>
          </a:p>
          <a:p>
            <a:pPr marR="621665" algn="ctr"/>
            <a:r>
              <a:rPr sz="1400" spc="-5" dirty="0">
                <a:latin typeface="Arial"/>
                <a:cs typeface="Arial"/>
              </a:rPr>
              <a:t>crx.default</a:t>
            </a:r>
            <a:endParaRPr sz="1400">
              <a:latin typeface="Arial"/>
              <a:cs typeface="Arial"/>
            </a:endParaRPr>
          </a:p>
          <a:p>
            <a:pPr marL="2453640" marR="1099185">
              <a:lnSpc>
                <a:spcPct val="145900"/>
              </a:lnSpc>
              <a:spcBef>
                <a:spcPts val="790"/>
              </a:spcBef>
            </a:pPr>
            <a:r>
              <a:rPr spc="-5"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ta</a:t>
            </a:r>
            <a:r>
              <a:rPr spc="-15" dirty="0">
                <a:latin typeface="Arial"/>
                <a:cs typeface="Arial"/>
              </a:rPr>
              <a:t>_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dirty="0">
                <a:latin typeface="Arial"/>
                <a:cs typeface="Arial"/>
              </a:rPr>
              <a:t>4</a:t>
            </a:r>
            <a:r>
              <a:rPr spc="-5" dirty="0">
                <a:latin typeface="Arial"/>
                <a:cs typeface="Arial"/>
              </a:rPr>
              <a:t>.</a:t>
            </a:r>
            <a:r>
              <a:rPr dirty="0">
                <a:latin typeface="Arial"/>
                <a:cs typeface="Arial"/>
              </a:rPr>
              <a:t>tar  </a:t>
            </a:r>
            <a:r>
              <a:rPr spc="-5"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ta</a:t>
            </a:r>
            <a:r>
              <a:rPr spc="-15" dirty="0">
                <a:latin typeface="Arial"/>
                <a:cs typeface="Arial"/>
              </a:rPr>
              <a:t>_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.</a:t>
            </a:r>
            <a:r>
              <a:rPr dirty="0">
                <a:latin typeface="Arial"/>
                <a:cs typeface="Arial"/>
              </a:rPr>
              <a:t>tar</a:t>
            </a:r>
            <a:endParaRPr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01241" y="2938273"/>
            <a:ext cx="1283335" cy="3333115"/>
            <a:chOff x="777240" y="2938272"/>
            <a:chExt cx="1283335" cy="333311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240" y="2938272"/>
              <a:ext cx="393191" cy="18684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67918" y="2964942"/>
              <a:ext cx="224154" cy="1701164"/>
            </a:xfrm>
            <a:custGeom>
              <a:avLst/>
              <a:gdLst/>
              <a:ahLst/>
              <a:cxnLst/>
              <a:rect l="l" t="t" r="r" b="b"/>
              <a:pathLst>
                <a:path w="224155" h="1701164">
                  <a:moveTo>
                    <a:pt x="0" y="0"/>
                  </a:moveTo>
                  <a:lnTo>
                    <a:pt x="0" y="1700784"/>
                  </a:lnTo>
                  <a:lnTo>
                    <a:pt x="224091" y="1700784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4920" y="4695729"/>
              <a:ext cx="402336" cy="41576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55598" y="4694682"/>
              <a:ext cx="234315" cy="275590"/>
            </a:xfrm>
            <a:custGeom>
              <a:avLst/>
              <a:gdLst/>
              <a:ahLst/>
              <a:cxnLst/>
              <a:rect l="l" t="t" r="r" b="b"/>
              <a:pathLst>
                <a:path w="234315" h="275589">
                  <a:moveTo>
                    <a:pt x="0" y="0"/>
                  </a:moveTo>
                  <a:lnTo>
                    <a:pt x="0" y="275463"/>
                  </a:lnTo>
                  <a:lnTo>
                    <a:pt x="234061" y="275463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8008" y="4809744"/>
              <a:ext cx="461772" cy="3185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0" y="4943855"/>
              <a:ext cx="408431" cy="55778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355598" y="4970526"/>
              <a:ext cx="240029" cy="389255"/>
            </a:xfrm>
            <a:custGeom>
              <a:avLst/>
              <a:gdLst/>
              <a:ahLst/>
              <a:cxnLst/>
              <a:rect l="l" t="t" r="r" b="b"/>
              <a:pathLst>
                <a:path w="240030" h="389254">
                  <a:moveTo>
                    <a:pt x="0" y="0"/>
                  </a:moveTo>
                  <a:lnTo>
                    <a:pt x="0" y="388874"/>
                  </a:lnTo>
                  <a:lnTo>
                    <a:pt x="239649" y="388874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104" y="5199888"/>
              <a:ext cx="460247" cy="3169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424" y="4401311"/>
              <a:ext cx="455675" cy="4556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9491" y="5330951"/>
              <a:ext cx="402335" cy="5334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360170" y="5357622"/>
              <a:ext cx="234315" cy="365760"/>
            </a:xfrm>
            <a:custGeom>
              <a:avLst/>
              <a:gdLst/>
              <a:ahLst/>
              <a:cxnLst/>
              <a:rect l="l" t="t" r="r" b="b"/>
              <a:pathLst>
                <a:path w="234315" h="365760">
                  <a:moveTo>
                    <a:pt x="0" y="0"/>
                  </a:moveTo>
                  <a:lnTo>
                    <a:pt x="0" y="365759"/>
                  </a:lnTo>
                  <a:lnTo>
                    <a:pt x="234061" y="365759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104" y="5564123"/>
              <a:ext cx="460247" cy="3185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491" y="5696711"/>
              <a:ext cx="408432" cy="55778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60170" y="5723382"/>
              <a:ext cx="240029" cy="389255"/>
            </a:xfrm>
            <a:custGeom>
              <a:avLst/>
              <a:gdLst/>
              <a:ahLst/>
              <a:cxnLst/>
              <a:rect l="l" t="t" r="r" b="b"/>
              <a:pathLst>
                <a:path w="240030" h="389254">
                  <a:moveTo>
                    <a:pt x="0" y="0"/>
                  </a:moveTo>
                  <a:lnTo>
                    <a:pt x="0" y="388924"/>
                  </a:lnTo>
                  <a:lnTo>
                    <a:pt x="239649" y="388924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676" y="5952744"/>
              <a:ext cx="461772" cy="31851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246883" y="3133081"/>
            <a:ext cx="2130425" cy="320357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spcBef>
                <a:spcPts val="969"/>
              </a:spcBef>
            </a:pPr>
            <a:r>
              <a:rPr sz="1400" spc="-5" dirty="0">
                <a:latin typeface="Arial"/>
                <a:cs typeface="Arial"/>
              </a:rPr>
              <a:t>version</a:t>
            </a:r>
            <a:endParaRPr sz="1400">
              <a:latin typeface="Arial"/>
              <a:cs typeface="Arial"/>
            </a:endParaRPr>
          </a:p>
          <a:p>
            <a:pPr marL="578485" marR="10160">
              <a:lnSpc>
                <a:spcPct val="145900"/>
              </a:lnSpc>
              <a:spcBef>
                <a:spcPts val="125"/>
              </a:spcBef>
            </a:pPr>
            <a:r>
              <a:rPr spc="-5"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ta</a:t>
            </a:r>
            <a:r>
              <a:rPr spc="-15" dirty="0">
                <a:latin typeface="Arial"/>
                <a:cs typeface="Arial"/>
              </a:rPr>
              <a:t>_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.</a:t>
            </a:r>
            <a:r>
              <a:rPr dirty="0">
                <a:latin typeface="Arial"/>
                <a:cs typeface="Arial"/>
              </a:rPr>
              <a:t>tar  </a:t>
            </a:r>
            <a:r>
              <a:rPr spc="-5"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ta</a:t>
            </a:r>
            <a:r>
              <a:rPr spc="-15" dirty="0">
                <a:latin typeface="Arial"/>
                <a:cs typeface="Arial"/>
              </a:rPr>
              <a:t>_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dirty="0">
                <a:latin typeface="Arial"/>
                <a:cs typeface="Arial"/>
              </a:rPr>
              <a:t>1</a:t>
            </a:r>
            <a:r>
              <a:rPr spc="-5" dirty="0">
                <a:latin typeface="Arial"/>
                <a:cs typeface="Arial"/>
              </a:rPr>
              <a:t>.</a:t>
            </a:r>
            <a:r>
              <a:rPr dirty="0">
                <a:latin typeface="Arial"/>
                <a:cs typeface="Arial"/>
              </a:rPr>
              <a:t>tar</a:t>
            </a:r>
            <a:endParaRPr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tarJournal</a:t>
            </a:r>
            <a:endParaRPr sz="1400">
              <a:latin typeface="Arial"/>
              <a:cs typeface="Arial"/>
            </a:endParaRPr>
          </a:p>
          <a:p>
            <a:pPr marL="578485" marR="5080" algn="just">
              <a:lnSpc>
                <a:spcPct val="137400"/>
              </a:lnSpc>
              <a:spcBef>
                <a:spcPts val="305"/>
              </a:spcBef>
            </a:pPr>
            <a:r>
              <a:rPr spc="-5"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ta</a:t>
            </a:r>
            <a:r>
              <a:rPr spc="-15" dirty="0">
                <a:latin typeface="Arial"/>
                <a:cs typeface="Arial"/>
              </a:rPr>
              <a:t>_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.</a:t>
            </a:r>
            <a:r>
              <a:rPr dirty="0">
                <a:latin typeface="Arial"/>
                <a:cs typeface="Arial"/>
              </a:rPr>
              <a:t>tar  </a:t>
            </a:r>
            <a:r>
              <a:rPr spc="-15" dirty="0">
                <a:latin typeface="Arial"/>
                <a:cs typeface="Arial"/>
              </a:rPr>
              <a:t>data_00011.tar  </a:t>
            </a:r>
            <a:r>
              <a:rPr spc="-5"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ta</a:t>
            </a:r>
            <a:r>
              <a:rPr spc="-15" dirty="0">
                <a:latin typeface="Arial"/>
                <a:cs typeface="Arial"/>
              </a:rPr>
              <a:t>_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2</a:t>
            </a:r>
            <a:r>
              <a:rPr spc="-5" dirty="0">
                <a:latin typeface="Arial"/>
                <a:cs typeface="Arial"/>
              </a:rPr>
              <a:t>.</a:t>
            </a:r>
            <a:r>
              <a:rPr dirty="0">
                <a:latin typeface="Arial"/>
                <a:cs typeface="Arial"/>
              </a:rPr>
              <a:t>tar</a:t>
            </a:r>
            <a:endParaRPr>
              <a:latin typeface="Arial"/>
              <a:cs typeface="Arial"/>
            </a:endParaRPr>
          </a:p>
          <a:p>
            <a:pPr marL="584200">
              <a:spcBef>
                <a:spcPts val="994"/>
              </a:spcBef>
            </a:pPr>
            <a:r>
              <a:rPr spc="-5"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ta</a:t>
            </a:r>
            <a:r>
              <a:rPr spc="-15" dirty="0">
                <a:latin typeface="Arial"/>
                <a:cs typeface="Arial"/>
              </a:rPr>
              <a:t>_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0</a:t>
            </a:r>
            <a:r>
              <a:rPr spc="-5" dirty="0">
                <a:latin typeface="Arial"/>
                <a:cs typeface="Arial"/>
              </a:rPr>
              <a:t>0</a:t>
            </a:r>
            <a:r>
              <a:rPr spc="-15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3</a:t>
            </a:r>
            <a:r>
              <a:rPr spc="-5" dirty="0">
                <a:latin typeface="Arial"/>
                <a:cs typeface="Arial"/>
              </a:rPr>
              <a:t>.</a:t>
            </a:r>
            <a:r>
              <a:rPr dirty="0">
                <a:latin typeface="Arial"/>
                <a:cs typeface="Arial"/>
              </a:rPr>
              <a:t>tar</a:t>
            </a:r>
            <a:endParaRPr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317</a:t>
            </a:fld>
            <a:endParaRPr dirty="0"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563245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Best practices for maintaining AEM</a:t>
            </a:r>
            <a:r>
              <a:rPr sz="2200" spc="-6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Instances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318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928875" y="990980"/>
            <a:ext cx="7364730" cy="3380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7085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Regularly run </a:t>
            </a:r>
            <a:r>
              <a:rPr dirty="0">
                <a:latin typeface="Arial"/>
                <a:cs typeface="Arial"/>
              </a:rPr>
              <a:t>tar </a:t>
            </a:r>
            <a:r>
              <a:rPr spc="-5" dirty="0">
                <a:latin typeface="Arial"/>
                <a:cs typeface="Arial"/>
              </a:rPr>
              <a:t>optimization during </a:t>
            </a: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low usage hours of </a:t>
            </a:r>
            <a:r>
              <a:rPr spc="-10" dirty="0">
                <a:latin typeface="Arial"/>
                <a:cs typeface="Arial"/>
              </a:rPr>
              <a:t>your  </a:t>
            </a:r>
            <a:r>
              <a:rPr spc="-5" dirty="0">
                <a:latin typeface="Arial"/>
                <a:cs typeface="Arial"/>
              </a:rPr>
              <a:t>system.</a:t>
            </a:r>
            <a:endParaRPr>
              <a:latin typeface="Arial"/>
              <a:cs typeface="Arial"/>
            </a:endParaRPr>
          </a:p>
          <a:p>
            <a:pPr marL="544195" indent="-229235">
              <a:spcBef>
                <a:spcPts val="1210"/>
              </a:spcBef>
              <a:buChar char="•"/>
              <a:tabLst>
                <a:tab pos="544195" algn="l"/>
                <a:tab pos="544830" algn="l"/>
              </a:tabLst>
            </a:pPr>
            <a:r>
              <a:rPr sz="1600" spc="-5" dirty="0">
                <a:latin typeface="Arial"/>
                <a:cs typeface="Arial"/>
              </a:rPr>
              <a:t>Automatic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Schedule:-</a:t>
            </a:r>
            <a:endParaRPr sz="1600">
              <a:latin typeface="Arial"/>
              <a:cs typeface="Arial"/>
            </a:endParaRPr>
          </a:p>
          <a:p>
            <a:pPr marL="901065" marR="499745" lvl="1" indent="-167640">
              <a:spcBef>
                <a:spcPts val="1200"/>
              </a:spcBef>
              <a:buChar char="-"/>
              <a:tabLst>
                <a:tab pos="901700" algn="l"/>
              </a:tabLst>
            </a:pPr>
            <a:r>
              <a:rPr sz="1600" spc="-5" dirty="0">
                <a:latin typeface="Arial"/>
                <a:cs typeface="Arial"/>
              </a:rPr>
              <a:t>By default CRX automatically runs </a:t>
            </a:r>
            <a:r>
              <a:rPr sz="1600" spc="-65" dirty="0">
                <a:latin typeface="Arial"/>
                <a:cs typeface="Arial"/>
              </a:rPr>
              <a:t>Tar </a:t>
            </a:r>
            <a:r>
              <a:rPr sz="1600" spc="-5" dirty="0">
                <a:latin typeface="Arial"/>
                <a:cs typeface="Arial"/>
              </a:rPr>
              <a:t>PM optimization in midnight  between 2 AM to 5</a:t>
            </a:r>
            <a:r>
              <a:rPr sz="1600" spc="-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AM.</a:t>
            </a:r>
            <a:endParaRPr sz="1600">
              <a:latin typeface="Arial"/>
              <a:cs typeface="Arial"/>
            </a:endParaRPr>
          </a:p>
          <a:p>
            <a:pPr marL="901065" marR="5080" lvl="1" indent="-167640">
              <a:spcBef>
                <a:spcPts val="1200"/>
              </a:spcBef>
              <a:buChar char="-"/>
              <a:tabLst>
                <a:tab pos="901700" algn="l"/>
              </a:tabLst>
            </a:pPr>
            <a:r>
              <a:rPr sz="1600" spc="-95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reconfigure a scheduled optimization add a param autoOptimizeAt to  PersistenceManager element at </a:t>
            </a:r>
            <a:r>
              <a:rPr sz="1600" spc="-15" dirty="0">
                <a:latin typeface="Arial"/>
                <a:cs typeface="Arial"/>
              </a:rPr>
              <a:t>repository.xml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workspace.xml.</a:t>
            </a:r>
            <a:endParaRPr sz="1600">
              <a:latin typeface="Arial"/>
              <a:cs typeface="Arial"/>
            </a:endParaRPr>
          </a:p>
          <a:p>
            <a:pPr marL="544195" marR="1313180" indent="-182880">
              <a:spcBef>
                <a:spcPts val="1200"/>
              </a:spcBef>
              <a:buChar char="•"/>
              <a:tabLst>
                <a:tab pos="544830" algn="l"/>
              </a:tabLst>
            </a:pPr>
            <a:r>
              <a:rPr sz="1600" spc="-5" dirty="0">
                <a:latin typeface="Arial"/>
                <a:cs typeface="Arial"/>
              </a:rPr>
              <a:t>&lt;PersistenceManager  </a:t>
            </a:r>
            <a:r>
              <a:rPr sz="1600" spc="-10" dirty="0">
                <a:latin typeface="Arial"/>
                <a:cs typeface="Arial"/>
              </a:rPr>
              <a:t>class="com.day.crx.persistence.tar.TarPersistenceManager"&gt;</a:t>
            </a:r>
            <a:endParaRPr sz="1600">
              <a:latin typeface="Arial"/>
              <a:cs typeface="Arial"/>
            </a:endParaRPr>
          </a:p>
          <a:p>
            <a:pPr marL="544195"/>
            <a:r>
              <a:rPr sz="1600" spc="-5" dirty="0">
                <a:latin typeface="Arial"/>
                <a:cs typeface="Arial"/>
              </a:rPr>
              <a:t>&lt;param name="autoOptimizeAt" value="</a:t>
            </a:r>
            <a:r>
              <a:rPr sz="1600" spc="-5" dirty="0">
                <a:solidFill>
                  <a:srgbClr val="3366FF"/>
                </a:solidFill>
                <a:latin typeface="Arial"/>
                <a:cs typeface="Arial"/>
              </a:rPr>
              <a:t>01:00-04:00</a:t>
            </a:r>
            <a:r>
              <a:rPr sz="1600" spc="-5" dirty="0">
                <a:latin typeface="Arial"/>
                <a:cs typeface="Arial"/>
              </a:rPr>
              <a:t>"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/&gt;</a:t>
            </a:r>
            <a:endParaRPr sz="1600">
              <a:latin typeface="Arial"/>
              <a:cs typeface="Arial"/>
            </a:endParaRPr>
          </a:p>
          <a:p>
            <a:pPr marL="544195"/>
            <a:r>
              <a:rPr sz="1600" spc="-5" dirty="0">
                <a:latin typeface="Arial"/>
                <a:cs typeface="Arial"/>
              </a:rPr>
              <a:t>&lt;/PersistenceManager&gt;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563245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Best practices for maintaining AEM</a:t>
            </a:r>
            <a:r>
              <a:rPr sz="2200" spc="-6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Instances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1340" y="992504"/>
            <a:ext cx="50711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Manually execute </a:t>
            </a:r>
            <a:r>
              <a:rPr sz="1600" spc="-40" dirty="0">
                <a:latin typeface="Arial"/>
                <a:cs typeface="Arial"/>
              </a:rPr>
              <a:t>TarPM </a:t>
            </a:r>
            <a:r>
              <a:rPr sz="1600" spc="-5" dirty="0">
                <a:latin typeface="Arial"/>
                <a:cs typeface="Arial"/>
              </a:rPr>
              <a:t>optimization from JMX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console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095" y="1363980"/>
            <a:ext cx="8048244" cy="4953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319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E45A-23A5-42A5-A668-34BA8C2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FA22-0613-44DF-9C08-46A9DC942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47586-F712-4C61-BDA7-8A9D30C98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558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563245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Best practices for maintaining AEM</a:t>
            </a:r>
            <a:r>
              <a:rPr sz="2200" spc="-6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Instances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1340" y="992504"/>
            <a:ext cx="77838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Manually by creating an optimization </a:t>
            </a:r>
            <a:r>
              <a:rPr sz="1600" dirty="0">
                <a:latin typeface="Arial"/>
                <a:cs typeface="Arial"/>
              </a:rPr>
              <a:t>file </a:t>
            </a:r>
            <a:r>
              <a:rPr sz="1600" spc="-5" dirty="0">
                <a:latin typeface="Arial"/>
                <a:cs typeface="Arial"/>
              </a:rPr>
              <a:t>“optimize.tar” in the desired </a:t>
            </a:r>
            <a:r>
              <a:rPr sz="1600" spc="-10" dirty="0">
                <a:latin typeface="Arial"/>
                <a:cs typeface="Arial"/>
              </a:rPr>
              <a:t>workspace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folder.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632204"/>
            <a:ext cx="8712200" cy="113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320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92" y="779653"/>
            <a:ext cx="4064507" cy="56714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557593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DADDDF"/>
                </a:solidFill>
                <a:latin typeface="Arial"/>
                <a:cs typeface="Arial"/>
              </a:rPr>
              <a:t>Tips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DADDDF"/>
                </a:solidFill>
                <a:latin typeface="Arial"/>
                <a:cs typeface="Arial"/>
              </a:rPr>
              <a:t>tricks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for proactive things to</a:t>
            </a:r>
            <a:r>
              <a:rPr sz="2200" spc="7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monitor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321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824329" y="1012063"/>
            <a:ext cx="4540250" cy="270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5115">
              <a:spcBef>
                <a:spcPts val="100"/>
              </a:spcBef>
              <a:buChar char="•"/>
              <a:tabLst>
                <a:tab pos="297180" algn="l"/>
                <a:tab pos="297815" algn="l"/>
              </a:tabLst>
            </a:pPr>
            <a:r>
              <a:rPr dirty="0">
                <a:latin typeface="Arial"/>
                <a:cs typeface="Arial"/>
              </a:rPr>
              <a:t>From JMX </a:t>
            </a:r>
            <a:r>
              <a:rPr spc="-5" dirty="0">
                <a:latin typeface="Arial"/>
                <a:cs typeface="Arial"/>
              </a:rPr>
              <a:t>console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monitor</a:t>
            </a:r>
            <a:endParaRPr>
              <a:latin typeface="Arial"/>
              <a:cs typeface="Arial"/>
            </a:endParaRPr>
          </a:p>
          <a:p>
            <a:pPr marL="550545" marR="5080" lvl="1" indent="-169545">
              <a:spcBef>
                <a:spcPts val="1205"/>
              </a:spcBef>
              <a:buChar char="-"/>
              <a:tabLst>
                <a:tab pos="551180" algn="l"/>
              </a:tabLst>
            </a:pPr>
            <a:r>
              <a:rPr sz="1600" spc="-10" dirty="0">
                <a:latin typeface="Arial"/>
                <a:cs typeface="Arial"/>
              </a:rPr>
              <a:t>TarOptimizationRunningSince:- </a:t>
            </a:r>
            <a:r>
              <a:rPr sz="1600" spc="-5" dirty="0">
                <a:latin typeface="Arial"/>
                <a:cs typeface="Arial"/>
              </a:rPr>
              <a:t>The  timestamp </a:t>
            </a:r>
            <a:r>
              <a:rPr sz="1600" spc="-10" dirty="0">
                <a:latin typeface="Arial"/>
                <a:cs typeface="Arial"/>
              </a:rPr>
              <a:t>when </a:t>
            </a:r>
            <a:r>
              <a:rPr sz="1600" spc="-5" dirty="0">
                <a:latin typeface="Arial"/>
                <a:cs typeface="Arial"/>
              </a:rPr>
              <a:t>the current </a:t>
            </a:r>
            <a:r>
              <a:rPr sz="1600" spc="-65" dirty="0">
                <a:latin typeface="Arial"/>
                <a:cs typeface="Arial"/>
              </a:rPr>
              <a:t>Tar </a:t>
            </a:r>
            <a:r>
              <a:rPr sz="1600" spc="-5" dirty="0">
                <a:latin typeface="Arial"/>
                <a:cs typeface="Arial"/>
              </a:rPr>
              <a:t>PM  optimization </a:t>
            </a:r>
            <a:r>
              <a:rPr sz="1600" spc="-10" dirty="0">
                <a:latin typeface="Arial"/>
                <a:cs typeface="Arial"/>
              </a:rPr>
              <a:t>was </a:t>
            </a:r>
            <a:r>
              <a:rPr sz="1600" spc="-5" dirty="0">
                <a:latin typeface="Arial"/>
                <a:cs typeface="Arial"/>
              </a:rPr>
              <a:t>started, or 0 if currently not  running.</a:t>
            </a:r>
            <a:endParaRPr sz="1600">
              <a:latin typeface="Arial"/>
              <a:cs typeface="Arial"/>
            </a:endParaRPr>
          </a:p>
          <a:p>
            <a:pPr marL="550545" marR="622300" lvl="1" indent="-169545">
              <a:spcBef>
                <a:spcPts val="1205"/>
              </a:spcBef>
              <a:buChar char="-"/>
              <a:tabLst>
                <a:tab pos="551180" algn="l"/>
              </a:tabLst>
            </a:pPr>
            <a:r>
              <a:rPr sz="1600" spc="-15" dirty="0">
                <a:latin typeface="Arial"/>
                <a:cs typeface="Arial"/>
              </a:rPr>
              <a:t>TarOptimizationWork:- </a:t>
            </a:r>
            <a:r>
              <a:rPr sz="1600" spc="-5" dirty="0">
                <a:latin typeface="Arial"/>
                <a:cs typeface="Arial"/>
              </a:rPr>
              <a:t>The remaining  optimization </a:t>
            </a:r>
            <a:r>
              <a:rPr sz="1600" spc="-10" dirty="0">
                <a:latin typeface="Arial"/>
                <a:cs typeface="Arial"/>
              </a:rPr>
              <a:t>work </a:t>
            </a:r>
            <a:r>
              <a:rPr sz="1600" spc="-5" dirty="0">
                <a:latin typeface="Arial"/>
                <a:cs typeface="Arial"/>
              </a:rPr>
              <a:t>in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KiloBytes.</a:t>
            </a:r>
            <a:endParaRPr sz="1600">
              <a:latin typeface="Arial"/>
              <a:cs typeface="Arial"/>
            </a:endParaRPr>
          </a:p>
          <a:p>
            <a:pPr marL="550545" marR="234315" lvl="1" indent="-169545">
              <a:spcBef>
                <a:spcPts val="1200"/>
              </a:spcBef>
              <a:buChar char="-"/>
              <a:tabLst>
                <a:tab pos="551180" algn="l"/>
              </a:tabLst>
            </a:pPr>
            <a:r>
              <a:rPr sz="1600" spc="-15" dirty="0">
                <a:latin typeface="Arial"/>
                <a:cs typeface="Arial"/>
              </a:rPr>
              <a:t>TarOptimizationRate:- </a:t>
            </a:r>
            <a:r>
              <a:rPr sz="1600" spc="-40" dirty="0">
                <a:latin typeface="Arial"/>
                <a:cs typeface="Arial"/>
              </a:rPr>
              <a:t>TarPM </a:t>
            </a:r>
            <a:r>
              <a:rPr sz="1600" spc="-5" dirty="0">
                <a:latin typeface="Arial"/>
                <a:cs typeface="Arial"/>
              </a:rPr>
              <a:t>optimization  rate in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KB/sec.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477000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380999"/>
                  </a:moveTo>
                  <a:lnTo>
                    <a:pt x="9144000" y="3809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80999"/>
                  </a:lnTo>
                  <a:close/>
                </a:path>
              </a:pathLst>
            </a:custGeom>
            <a:solidFill>
              <a:srgbClr val="374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88908" y="6723888"/>
              <a:ext cx="184785" cy="60960"/>
            </a:xfrm>
            <a:custGeom>
              <a:avLst/>
              <a:gdLst/>
              <a:ahLst/>
              <a:cxnLst/>
              <a:rect l="l" t="t" r="r" b="b"/>
              <a:pathLst>
                <a:path w="184784" h="60959">
                  <a:moveTo>
                    <a:pt x="36576" y="60960"/>
                  </a:moveTo>
                  <a:lnTo>
                    <a:pt x="33820" y="46647"/>
                  </a:lnTo>
                  <a:lnTo>
                    <a:pt x="32232" y="38404"/>
                  </a:lnTo>
                  <a:lnTo>
                    <a:pt x="27139" y="11912"/>
                  </a:lnTo>
                  <a:lnTo>
                    <a:pt x="25146" y="1524"/>
                  </a:lnTo>
                  <a:lnTo>
                    <a:pt x="22733" y="1524"/>
                  </a:lnTo>
                  <a:lnTo>
                    <a:pt x="22733" y="38404"/>
                  </a:lnTo>
                  <a:lnTo>
                    <a:pt x="14097" y="38404"/>
                  </a:lnTo>
                  <a:lnTo>
                    <a:pt x="16510" y="25514"/>
                  </a:lnTo>
                  <a:lnTo>
                    <a:pt x="18669" y="11912"/>
                  </a:lnTo>
                  <a:lnTo>
                    <a:pt x="20701" y="25514"/>
                  </a:lnTo>
                  <a:lnTo>
                    <a:pt x="22733" y="38404"/>
                  </a:lnTo>
                  <a:lnTo>
                    <a:pt x="22733" y="1524"/>
                  </a:lnTo>
                  <a:lnTo>
                    <a:pt x="12827" y="1524"/>
                  </a:lnTo>
                  <a:lnTo>
                    <a:pt x="0" y="60960"/>
                  </a:lnTo>
                  <a:lnTo>
                    <a:pt x="10414" y="60960"/>
                  </a:lnTo>
                  <a:lnTo>
                    <a:pt x="13081" y="46647"/>
                  </a:lnTo>
                  <a:lnTo>
                    <a:pt x="23749" y="46647"/>
                  </a:lnTo>
                  <a:lnTo>
                    <a:pt x="26543" y="60960"/>
                  </a:lnTo>
                  <a:lnTo>
                    <a:pt x="36576" y="60960"/>
                  </a:lnTo>
                  <a:close/>
                </a:path>
                <a:path w="184784" h="60959">
                  <a:moveTo>
                    <a:pt x="71628" y="60261"/>
                  </a:moveTo>
                  <a:lnTo>
                    <a:pt x="71462" y="55321"/>
                  </a:lnTo>
                  <a:lnTo>
                    <a:pt x="71374" y="52501"/>
                  </a:lnTo>
                  <a:lnTo>
                    <a:pt x="71259" y="48983"/>
                  </a:lnTo>
                  <a:lnTo>
                    <a:pt x="71247" y="26085"/>
                  </a:lnTo>
                  <a:lnTo>
                    <a:pt x="71247" y="21501"/>
                  </a:lnTo>
                  <a:lnTo>
                    <a:pt x="71247" y="0"/>
                  </a:lnTo>
                  <a:lnTo>
                    <a:pt x="60706" y="0"/>
                  </a:lnTo>
                  <a:lnTo>
                    <a:pt x="60706" y="21501"/>
                  </a:lnTo>
                  <a:lnTo>
                    <a:pt x="60706" y="31724"/>
                  </a:lnTo>
                  <a:lnTo>
                    <a:pt x="55753" y="52501"/>
                  </a:lnTo>
                  <a:lnTo>
                    <a:pt x="54737" y="52158"/>
                  </a:lnTo>
                  <a:lnTo>
                    <a:pt x="50927" y="44754"/>
                  </a:lnTo>
                  <a:lnTo>
                    <a:pt x="50546" y="42291"/>
                  </a:lnTo>
                  <a:lnTo>
                    <a:pt x="50165" y="39471"/>
                  </a:lnTo>
                  <a:lnTo>
                    <a:pt x="50546" y="34188"/>
                  </a:lnTo>
                  <a:lnTo>
                    <a:pt x="50927" y="32067"/>
                  </a:lnTo>
                  <a:lnTo>
                    <a:pt x="56134" y="26085"/>
                  </a:lnTo>
                  <a:lnTo>
                    <a:pt x="56896" y="26085"/>
                  </a:lnTo>
                  <a:lnTo>
                    <a:pt x="57912" y="26428"/>
                  </a:lnTo>
                  <a:lnTo>
                    <a:pt x="58928" y="27838"/>
                  </a:lnTo>
                  <a:lnTo>
                    <a:pt x="60071" y="29603"/>
                  </a:lnTo>
                  <a:lnTo>
                    <a:pt x="60706" y="31724"/>
                  </a:lnTo>
                  <a:lnTo>
                    <a:pt x="60706" y="21501"/>
                  </a:lnTo>
                  <a:lnTo>
                    <a:pt x="60325" y="21501"/>
                  </a:lnTo>
                  <a:lnTo>
                    <a:pt x="59309" y="19735"/>
                  </a:lnTo>
                  <a:lnTo>
                    <a:pt x="57912" y="18326"/>
                  </a:lnTo>
                  <a:lnTo>
                    <a:pt x="55753" y="17627"/>
                  </a:lnTo>
                  <a:lnTo>
                    <a:pt x="53340" y="17272"/>
                  </a:lnTo>
                  <a:lnTo>
                    <a:pt x="50546" y="17627"/>
                  </a:lnTo>
                  <a:lnTo>
                    <a:pt x="39624" y="39116"/>
                  </a:lnTo>
                  <a:lnTo>
                    <a:pt x="40005" y="43700"/>
                  </a:lnTo>
                  <a:lnTo>
                    <a:pt x="51181" y="60960"/>
                  </a:lnTo>
                  <a:lnTo>
                    <a:pt x="54356" y="60960"/>
                  </a:lnTo>
                  <a:lnTo>
                    <a:pt x="55753" y="60617"/>
                  </a:lnTo>
                  <a:lnTo>
                    <a:pt x="58293" y="59550"/>
                  </a:lnTo>
                  <a:lnTo>
                    <a:pt x="60325" y="57797"/>
                  </a:lnTo>
                  <a:lnTo>
                    <a:pt x="61722" y="55321"/>
                  </a:lnTo>
                  <a:lnTo>
                    <a:pt x="62484" y="60261"/>
                  </a:lnTo>
                  <a:lnTo>
                    <a:pt x="71628" y="60261"/>
                  </a:lnTo>
                  <a:close/>
                </a:path>
                <a:path w="184784" h="60959">
                  <a:moveTo>
                    <a:pt x="108204" y="39624"/>
                  </a:moveTo>
                  <a:lnTo>
                    <a:pt x="105384" y="26212"/>
                  </a:lnTo>
                  <a:lnTo>
                    <a:pt x="104013" y="23799"/>
                  </a:lnTo>
                  <a:lnTo>
                    <a:pt x="101473" y="21386"/>
                  </a:lnTo>
                  <a:lnTo>
                    <a:pt x="99060" y="19672"/>
                  </a:lnTo>
                  <a:lnTo>
                    <a:pt x="97193" y="19062"/>
                  </a:lnTo>
                  <a:lnTo>
                    <a:pt x="97193" y="44792"/>
                  </a:lnTo>
                  <a:lnTo>
                    <a:pt x="96266" y="48577"/>
                  </a:lnTo>
                  <a:lnTo>
                    <a:pt x="95885" y="50647"/>
                  </a:lnTo>
                  <a:lnTo>
                    <a:pt x="94869" y="52019"/>
                  </a:lnTo>
                  <a:lnTo>
                    <a:pt x="93726" y="52705"/>
                  </a:lnTo>
                  <a:lnTo>
                    <a:pt x="92329" y="53047"/>
                  </a:lnTo>
                  <a:lnTo>
                    <a:pt x="90678" y="52705"/>
                  </a:lnTo>
                  <a:lnTo>
                    <a:pt x="89535" y="52019"/>
                  </a:lnTo>
                  <a:lnTo>
                    <a:pt x="88519" y="50647"/>
                  </a:lnTo>
                  <a:lnTo>
                    <a:pt x="87757" y="48920"/>
                  </a:lnTo>
                  <a:lnTo>
                    <a:pt x="87503" y="46850"/>
                  </a:lnTo>
                  <a:lnTo>
                    <a:pt x="87122" y="44792"/>
                  </a:lnTo>
                  <a:lnTo>
                    <a:pt x="86741" y="39624"/>
                  </a:lnTo>
                  <a:lnTo>
                    <a:pt x="87122" y="35153"/>
                  </a:lnTo>
                  <a:lnTo>
                    <a:pt x="87503" y="32740"/>
                  </a:lnTo>
                  <a:lnTo>
                    <a:pt x="87757" y="30683"/>
                  </a:lnTo>
                  <a:lnTo>
                    <a:pt x="88519" y="28956"/>
                  </a:lnTo>
                  <a:lnTo>
                    <a:pt x="89535" y="27241"/>
                  </a:lnTo>
                  <a:lnTo>
                    <a:pt x="90678" y="26555"/>
                  </a:lnTo>
                  <a:lnTo>
                    <a:pt x="92075" y="26212"/>
                  </a:lnTo>
                  <a:lnTo>
                    <a:pt x="93726" y="26555"/>
                  </a:lnTo>
                  <a:lnTo>
                    <a:pt x="94869" y="27241"/>
                  </a:lnTo>
                  <a:lnTo>
                    <a:pt x="95504" y="28956"/>
                  </a:lnTo>
                  <a:lnTo>
                    <a:pt x="96266" y="30683"/>
                  </a:lnTo>
                  <a:lnTo>
                    <a:pt x="96901" y="32740"/>
                  </a:lnTo>
                  <a:lnTo>
                    <a:pt x="97167" y="34467"/>
                  </a:lnTo>
                  <a:lnTo>
                    <a:pt x="97193" y="44792"/>
                  </a:lnTo>
                  <a:lnTo>
                    <a:pt x="97193" y="19062"/>
                  </a:lnTo>
                  <a:lnTo>
                    <a:pt x="95885" y="18630"/>
                  </a:lnTo>
                  <a:lnTo>
                    <a:pt x="92329" y="18288"/>
                  </a:lnTo>
                  <a:lnTo>
                    <a:pt x="89154" y="18630"/>
                  </a:lnTo>
                  <a:lnTo>
                    <a:pt x="76200" y="39624"/>
                  </a:lnTo>
                  <a:lnTo>
                    <a:pt x="76581" y="44450"/>
                  </a:lnTo>
                  <a:lnTo>
                    <a:pt x="92075" y="60960"/>
                  </a:lnTo>
                  <a:lnTo>
                    <a:pt x="94869" y="60960"/>
                  </a:lnTo>
                  <a:lnTo>
                    <a:pt x="104648" y="53733"/>
                  </a:lnTo>
                  <a:lnTo>
                    <a:pt x="105105" y="53047"/>
                  </a:lnTo>
                  <a:lnTo>
                    <a:pt x="105791" y="52019"/>
                  </a:lnTo>
                  <a:lnTo>
                    <a:pt x="106426" y="49949"/>
                  </a:lnTo>
                  <a:lnTo>
                    <a:pt x="107188" y="47891"/>
                  </a:lnTo>
                  <a:lnTo>
                    <a:pt x="107442" y="45478"/>
                  </a:lnTo>
                  <a:lnTo>
                    <a:pt x="107823" y="42722"/>
                  </a:lnTo>
                  <a:lnTo>
                    <a:pt x="108204" y="39624"/>
                  </a:lnTo>
                  <a:close/>
                </a:path>
                <a:path w="184784" h="60959">
                  <a:moveTo>
                    <a:pt x="146304" y="38061"/>
                  </a:moveTo>
                  <a:lnTo>
                    <a:pt x="145923" y="33832"/>
                  </a:lnTo>
                  <a:lnTo>
                    <a:pt x="144653" y="26085"/>
                  </a:lnTo>
                  <a:lnTo>
                    <a:pt x="143256" y="23266"/>
                  </a:lnTo>
                  <a:lnTo>
                    <a:pt x="142544" y="22199"/>
                  </a:lnTo>
                  <a:lnTo>
                    <a:pt x="141605" y="20789"/>
                  </a:lnTo>
                  <a:lnTo>
                    <a:pt x="139573" y="18681"/>
                  </a:lnTo>
                  <a:lnTo>
                    <a:pt x="137287" y="17627"/>
                  </a:lnTo>
                  <a:lnTo>
                    <a:pt x="136271" y="17272"/>
                  </a:lnTo>
                  <a:lnTo>
                    <a:pt x="135890" y="17272"/>
                  </a:lnTo>
                  <a:lnTo>
                    <a:pt x="135890" y="44399"/>
                  </a:lnTo>
                  <a:lnTo>
                    <a:pt x="135255" y="46875"/>
                  </a:lnTo>
                  <a:lnTo>
                    <a:pt x="130556" y="52501"/>
                  </a:lnTo>
                  <a:lnTo>
                    <a:pt x="129540" y="52158"/>
                  </a:lnTo>
                  <a:lnTo>
                    <a:pt x="128524" y="51447"/>
                  </a:lnTo>
                  <a:lnTo>
                    <a:pt x="127254" y="50038"/>
                  </a:lnTo>
                  <a:lnTo>
                    <a:pt x="126492" y="47929"/>
                  </a:lnTo>
                  <a:lnTo>
                    <a:pt x="126238" y="46875"/>
                  </a:lnTo>
                  <a:lnTo>
                    <a:pt x="126238" y="33477"/>
                  </a:lnTo>
                  <a:lnTo>
                    <a:pt x="130556" y="26085"/>
                  </a:lnTo>
                  <a:lnTo>
                    <a:pt x="131953" y="26428"/>
                  </a:lnTo>
                  <a:lnTo>
                    <a:pt x="132969" y="27139"/>
                  </a:lnTo>
                  <a:lnTo>
                    <a:pt x="133858" y="28194"/>
                  </a:lnTo>
                  <a:lnTo>
                    <a:pt x="134874" y="29603"/>
                  </a:lnTo>
                  <a:lnTo>
                    <a:pt x="135255" y="31369"/>
                  </a:lnTo>
                  <a:lnTo>
                    <a:pt x="135788" y="33477"/>
                  </a:lnTo>
                  <a:lnTo>
                    <a:pt x="135890" y="44399"/>
                  </a:lnTo>
                  <a:lnTo>
                    <a:pt x="135890" y="17272"/>
                  </a:lnTo>
                  <a:lnTo>
                    <a:pt x="134620" y="17272"/>
                  </a:lnTo>
                  <a:lnTo>
                    <a:pt x="131953" y="17627"/>
                  </a:lnTo>
                  <a:lnTo>
                    <a:pt x="129921" y="18326"/>
                  </a:lnTo>
                  <a:lnTo>
                    <a:pt x="127889" y="20091"/>
                  </a:lnTo>
                  <a:lnTo>
                    <a:pt x="126238" y="22199"/>
                  </a:lnTo>
                  <a:lnTo>
                    <a:pt x="126238" y="0"/>
                  </a:lnTo>
                  <a:lnTo>
                    <a:pt x="116205" y="0"/>
                  </a:lnTo>
                  <a:lnTo>
                    <a:pt x="116103" y="51447"/>
                  </a:lnTo>
                  <a:lnTo>
                    <a:pt x="115824" y="60261"/>
                  </a:lnTo>
                  <a:lnTo>
                    <a:pt x="124206" y="60261"/>
                  </a:lnTo>
                  <a:lnTo>
                    <a:pt x="124841" y="55321"/>
                  </a:lnTo>
                  <a:lnTo>
                    <a:pt x="125222" y="55321"/>
                  </a:lnTo>
                  <a:lnTo>
                    <a:pt x="126873" y="57797"/>
                  </a:lnTo>
                  <a:lnTo>
                    <a:pt x="128524" y="59905"/>
                  </a:lnTo>
                  <a:lnTo>
                    <a:pt x="130556" y="60617"/>
                  </a:lnTo>
                  <a:lnTo>
                    <a:pt x="133223" y="60960"/>
                  </a:lnTo>
                  <a:lnTo>
                    <a:pt x="135890" y="60617"/>
                  </a:lnTo>
                  <a:lnTo>
                    <a:pt x="138303" y="59550"/>
                  </a:lnTo>
                  <a:lnTo>
                    <a:pt x="140589" y="57797"/>
                  </a:lnTo>
                  <a:lnTo>
                    <a:pt x="142240" y="55321"/>
                  </a:lnTo>
                  <a:lnTo>
                    <a:pt x="143662" y="52501"/>
                  </a:lnTo>
                  <a:lnTo>
                    <a:pt x="144018" y="51803"/>
                  </a:lnTo>
                  <a:lnTo>
                    <a:pt x="145288" y="47929"/>
                  </a:lnTo>
                  <a:lnTo>
                    <a:pt x="145923" y="43345"/>
                  </a:lnTo>
                  <a:lnTo>
                    <a:pt x="146304" y="38061"/>
                  </a:lnTo>
                  <a:close/>
                </a:path>
                <a:path w="184784" h="60959">
                  <a:moveTo>
                    <a:pt x="184404" y="37757"/>
                  </a:moveTo>
                  <a:lnTo>
                    <a:pt x="184251" y="36042"/>
                  </a:lnTo>
                  <a:lnTo>
                    <a:pt x="184023" y="33312"/>
                  </a:lnTo>
                  <a:lnTo>
                    <a:pt x="183388" y="29552"/>
                  </a:lnTo>
                  <a:lnTo>
                    <a:pt x="182372" y="26492"/>
                  </a:lnTo>
                  <a:lnTo>
                    <a:pt x="182143" y="26149"/>
                  </a:lnTo>
                  <a:lnTo>
                    <a:pt x="180594" y="23749"/>
                  </a:lnTo>
                  <a:lnTo>
                    <a:pt x="178562" y="21361"/>
                  </a:lnTo>
                  <a:lnTo>
                    <a:pt x="176403" y="19659"/>
                  </a:lnTo>
                  <a:lnTo>
                    <a:pt x="174752" y="19113"/>
                  </a:lnTo>
                  <a:lnTo>
                    <a:pt x="174752" y="36042"/>
                  </a:lnTo>
                  <a:lnTo>
                    <a:pt x="163957" y="36042"/>
                  </a:lnTo>
                  <a:lnTo>
                    <a:pt x="164719" y="32626"/>
                  </a:lnTo>
                  <a:lnTo>
                    <a:pt x="165354" y="29222"/>
                  </a:lnTo>
                  <a:lnTo>
                    <a:pt x="167132" y="26822"/>
                  </a:lnTo>
                  <a:lnTo>
                    <a:pt x="168529" y="26149"/>
                  </a:lnTo>
                  <a:lnTo>
                    <a:pt x="170942" y="26149"/>
                  </a:lnTo>
                  <a:lnTo>
                    <a:pt x="174752" y="36042"/>
                  </a:lnTo>
                  <a:lnTo>
                    <a:pt x="174752" y="19113"/>
                  </a:lnTo>
                  <a:lnTo>
                    <a:pt x="173355" y="18630"/>
                  </a:lnTo>
                  <a:lnTo>
                    <a:pt x="170180" y="18288"/>
                  </a:lnTo>
                  <a:lnTo>
                    <a:pt x="167132" y="18973"/>
                  </a:lnTo>
                  <a:lnTo>
                    <a:pt x="153924" y="40487"/>
                  </a:lnTo>
                  <a:lnTo>
                    <a:pt x="154305" y="44919"/>
                  </a:lnTo>
                  <a:lnTo>
                    <a:pt x="171196" y="60960"/>
                  </a:lnTo>
                  <a:lnTo>
                    <a:pt x="177419" y="60286"/>
                  </a:lnTo>
                  <a:lnTo>
                    <a:pt x="180213" y="59601"/>
                  </a:lnTo>
                  <a:lnTo>
                    <a:pt x="182372" y="58915"/>
                  </a:lnTo>
                  <a:lnTo>
                    <a:pt x="181279" y="53111"/>
                  </a:lnTo>
                  <a:lnTo>
                    <a:pt x="180975" y="51409"/>
                  </a:lnTo>
                  <a:lnTo>
                    <a:pt x="177419" y="52425"/>
                  </a:lnTo>
                  <a:lnTo>
                    <a:pt x="173355" y="53111"/>
                  </a:lnTo>
                  <a:lnTo>
                    <a:pt x="171196" y="52768"/>
                  </a:lnTo>
                  <a:lnTo>
                    <a:pt x="163957" y="43218"/>
                  </a:lnTo>
                  <a:lnTo>
                    <a:pt x="184023" y="43218"/>
                  </a:lnTo>
                  <a:lnTo>
                    <a:pt x="184099" y="40487"/>
                  </a:lnTo>
                  <a:lnTo>
                    <a:pt x="184404" y="37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5859" y="6528816"/>
              <a:ext cx="204216" cy="1661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4968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62200" y="634434"/>
            <a:ext cx="10515600" cy="786947"/>
          </a:xfrm>
          <a:prstGeom prst="rect">
            <a:avLst/>
          </a:prstGeom>
        </p:spPr>
        <p:txBody>
          <a:bodyPr vert="horz" wrap="square" lIns="0" tIns="53975" rIns="0" bIns="0" rtlCol="0" anchor="ctr">
            <a:spAutoFit/>
          </a:bodyPr>
          <a:lstStyle/>
          <a:p>
            <a:pPr marL="3757295" marR="5080">
              <a:lnSpc>
                <a:spcPts val="2590"/>
              </a:lnSpc>
              <a:spcBef>
                <a:spcPts val="425"/>
              </a:spcBef>
            </a:pPr>
            <a:r>
              <a:rPr spc="-5" dirty="0"/>
              <a:t>How </a:t>
            </a:r>
            <a:r>
              <a:rPr dirty="0"/>
              <a:t>to </a:t>
            </a:r>
            <a:r>
              <a:rPr spc="-5" dirty="0"/>
              <a:t>monitor </a:t>
            </a:r>
            <a:r>
              <a:rPr spc="-65" dirty="0"/>
              <a:t>Tar  </a:t>
            </a:r>
            <a:r>
              <a:rPr dirty="0"/>
              <a:t>Optimization via JMX</a:t>
            </a:r>
            <a:r>
              <a:rPr spc="-145" dirty="0"/>
              <a:t> </a:t>
            </a:r>
            <a:r>
              <a:rPr dirty="0"/>
              <a:t>client</a:t>
            </a:r>
          </a:p>
        </p:txBody>
      </p:sp>
      <p:sp>
        <p:nvSpPr>
          <p:cNvPr id="8" name="object 8"/>
          <p:cNvSpPr/>
          <p:nvPr/>
        </p:nvSpPr>
        <p:spPr>
          <a:xfrm>
            <a:off x="1524000" y="2409444"/>
            <a:ext cx="3982720" cy="1019810"/>
          </a:xfrm>
          <a:custGeom>
            <a:avLst/>
            <a:gdLst/>
            <a:ahLst/>
            <a:cxnLst/>
            <a:rect l="l" t="t" r="r" b="b"/>
            <a:pathLst>
              <a:path w="3982720" h="1019810">
                <a:moveTo>
                  <a:pt x="3472434" y="0"/>
                </a:moveTo>
                <a:lnTo>
                  <a:pt x="0" y="0"/>
                </a:lnTo>
                <a:lnTo>
                  <a:pt x="0" y="1019555"/>
                </a:lnTo>
                <a:lnTo>
                  <a:pt x="3472434" y="1019555"/>
                </a:lnTo>
                <a:lnTo>
                  <a:pt x="3982212" y="509777"/>
                </a:lnTo>
                <a:lnTo>
                  <a:pt x="3472434" y="0"/>
                </a:lnTo>
                <a:close/>
              </a:path>
            </a:pathLst>
          </a:custGeom>
          <a:solidFill>
            <a:srgbClr val="00A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39189" y="2613786"/>
            <a:ext cx="33318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DEMONSTRATION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4000" y="2409444"/>
            <a:ext cx="9144000" cy="1019810"/>
          </a:xfrm>
          <a:custGeom>
            <a:avLst/>
            <a:gdLst/>
            <a:ahLst/>
            <a:cxnLst/>
            <a:rect l="l" t="t" r="r" b="b"/>
            <a:pathLst>
              <a:path w="9144000" h="1019810">
                <a:moveTo>
                  <a:pt x="0" y="1019555"/>
                </a:moveTo>
                <a:lnTo>
                  <a:pt x="9144000" y="1019555"/>
                </a:lnTo>
                <a:lnTo>
                  <a:pt x="9144000" y="0"/>
                </a:lnTo>
                <a:lnTo>
                  <a:pt x="0" y="0"/>
                </a:lnTo>
                <a:lnTo>
                  <a:pt x="0" y="1019555"/>
                </a:lnTo>
                <a:close/>
              </a:path>
            </a:pathLst>
          </a:custGeom>
          <a:ln w="6095">
            <a:solidFill>
              <a:srgbClr val="00A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322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7709534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DADDDF"/>
                </a:solidFill>
                <a:latin typeface="Arial"/>
                <a:cs typeface="Arial"/>
              </a:rPr>
              <a:t>Tips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DADDDF"/>
                </a:solidFill>
                <a:latin typeface="Arial"/>
                <a:cs typeface="Arial"/>
              </a:rPr>
              <a:t>tricks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for reducing downtime &amp; Speed up the</a:t>
            </a:r>
            <a:r>
              <a:rPr sz="2200" spc="155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process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362200" y="1825625"/>
            <a:ext cx="10515600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945" indent="-288290">
              <a:lnSpc>
                <a:spcPct val="100000"/>
              </a:lnSpc>
              <a:spcBef>
                <a:spcPts val="95"/>
              </a:spcBef>
              <a:tabLst>
                <a:tab pos="321945" algn="l"/>
                <a:tab pos="322580" algn="l"/>
              </a:tabLst>
            </a:pPr>
            <a:r>
              <a:rPr spc="-5" dirty="0"/>
              <a:t>Configure the </a:t>
            </a:r>
            <a:r>
              <a:rPr spc="-15" dirty="0"/>
              <a:t>TarOptimizationDelay </a:t>
            </a:r>
            <a:r>
              <a:rPr spc="-5" dirty="0"/>
              <a:t>property:- Number of milliseconds to sleep</a:t>
            </a:r>
            <a:r>
              <a:rPr spc="185" dirty="0"/>
              <a:t> </a:t>
            </a:r>
            <a:r>
              <a:rPr spc="-5" dirty="0"/>
              <a:t>after</a:t>
            </a:r>
          </a:p>
          <a:p>
            <a:pPr marL="321945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optimizing one transaction.</a:t>
            </a:r>
          </a:p>
          <a:p>
            <a:pPr marL="321945" marR="185420" indent="-288290">
              <a:lnSpc>
                <a:spcPct val="100000"/>
              </a:lnSpc>
              <a:spcBef>
                <a:spcPts val="1200"/>
              </a:spcBef>
              <a:tabLst>
                <a:tab pos="321945" algn="l"/>
                <a:tab pos="322580" algn="l"/>
              </a:tabLst>
            </a:pPr>
            <a:r>
              <a:rPr spc="-5" dirty="0"/>
              <a:t>Load the index files into the </a:t>
            </a:r>
            <a:r>
              <a:rPr spc="-10" dirty="0"/>
              <a:t>buffer </a:t>
            </a:r>
            <a:r>
              <a:rPr spc="-5" dirty="0"/>
              <a:t>cache every few minutes, from both the crx.default  and the version</a:t>
            </a:r>
            <a:r>
              <a:rPr spc="15" dirty="0"/>
              <a:t> </a:t>
            </a:r>
            <a:r>
              <a:rPr spc="-20" dirty="0"/>
              <a:t>directory.</a:t>
            </a:r>
          </a:p>
          <a:p>
            <a:pPr marL="491490" lvl="1" indent="-169545">
              <a:lnSpc>
                <a:spcPct val="100000"/>
              </a:lnSpc>
              <a:spcBef>
                <a:spcPts val="1200"/>
              </a:spcBef>
              <a:buChar char="-"/>
              <a:tabLst>
                <a:tab pos="491490" algn="l"/>
              </a:tabLst>
            </a:pPr>
            <a:r>
              <a:rPr sz="1600" spc="-5" dirty="0">
                <a:solidFill>
                  <a:srgbClr val="007AAB"/>
                </a:solidFill>
                <a:latin typeface="Arial"/>
                <a:cs typeface="Arial"/>
              </a:rPr>
              <a:t>cat &lt;cq_home&gt;/crx-quickstart/repository/workspaces/crx.default/index*.tar &gt;</a:t>
            </a:r>
            <a:r>
              <a:rPr sz="1600" spc="210" dirty="0">
                <a:solidFill>
                  <a:srgbClr val="007AAB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7AAB"/>
                </a:solidFill>
                <a:latin typeface="Arial"/>
                <a:cs typeface="Arial"/>
              </a:rPr>
              <a:t>/dev/null”</a:t>
            </a:r>
            <a:endParaRPr sz="1600">
              <a:latin typeface="Arial"/>
              <a:cs typeface="Arial"/>
            </a:endParaRPr>
          </a:p>
          <a:p>
            <a:pPr marL="491490" lvl="1" indent="-169545">
              <a:lnSpc>
                <a:spcPct val="100000"/>
              </a:lnSpc>
              <a:spcBef>
                <a:spcPts val="1200"/>
              </a:spcBef>
              <a:buChar char="-"/>
              <a:tabLst>
                <a:tab pos="491490" algn="l"/>
              </a:tabLst>
            </a:pPr>
            <a:r>
              <a:rPr sz="1600" spc="-5" dirty="0">
                <a:solidFill>
                  <a:srgbClr val="007AAB"/>
                </a:solidFill>
                <a:latin typeface="Arial"/>
                <a:cs typeface="Arial"/>
              </a:rPr>
              <a:t>cat &lt;cq_home&gt;/crx-quickstart/repository/version/index*.tar &gt;</a:t>
            </a:r>
            <a:r>
              <a:rPr sz="1600" spc="90" dirty="0">
                <a:solidFill>
                  <a:srgbClr val="007AAB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7AAB"/>
                </a:solidFill>
                <a:latin typeface="Arial"/>
                <a:cs typeface="Arial"/>
              </a:rPr>
              <a:t>/dev/null”</a:t>
            </a:r>
            <a:endParaRPr sz="1600">
              <a:latin typeface="Arial"/>
              <a:cs typeface="Arial"/>
            </a:endParaRPr>
          </a:p>
          <a:p>
            <a:pPr marL="321945" indent="-288290">
              <a:lnSpc>
                <a:spcPct val="100000"/>
              </a:lnSpc>
              <a:spcBef>
                <a:spcPts val="1200"/>
              </a:spcBef>
              <a:tabLst>
                <a:tab pos="321945" algn="l"/>
                <a:tab pos="322580" algn="l"/>
              </a:tabLst>
            </a:pPr>
            <a:r>
              <a:rPr spc="-95" dirty="0"/>
              <a:t>To </a:t>
            </a:r>
            <a:r>
              <a:rPr spc="-5" dirty="0"/>
              <a:t>enable Index in memory option</a:t>
            </a:r>
            <a:r>
              <a:rPr spc="140" dirty="0"/>
              <a:t> </a:t>
            </a:r>
            <a:r>
              <a:rPr spc="-5" dirty="0"/>
              <a:t>refer</a:t>
            </a:r>
          </a:p>
          <a:p>
            <a:pPr marL="321945" marR="281305">
              <a:lnSpc>
                <a:spcPct val="100000"/>
              </a:lnSpc>
              <a:spcBef>
                <a:spcPts val="5"/>
              </a:spcBef>
            </a:pPr>
            <a:r>
              <a:rPr sz="1200" u="sng" spc="-5" dirty="0">
                <a:solidFill>
                  <a:srgbClr val="007AAB"/>
                </a:solidFill>
                <a:uFill>
                  <a:solidFill>
                    <a:srgbClr val="007AAB"/>
                  </a:solidFill>
                </a:uFill>
                <a:hlinkClick r:id="rId2"/>
              </a:rPr>
              <a:t>http://dev.day.com/docs/en/crx/current/administering/persistence_managers.html#Configuring </a:t>
            </a:r>
            <a:r>
              <a:rPr sz="1200" u="sng" dirty="0">
                <a:solidFill>
                  <a:srgbClr val="007AAB"/>
                </a:solidFill>
                <a:uFill>
                  <a:solidFill>
                    <a:srgbClr val="007AAB"/>
                  </a:solidFill>
                </a:uFill>
                <a:hlinkClick r:id="rId2"/>
              </a:rPr>
              <a:t>the </a:t>
            </a:r>
            <a:r>
              <a:rPr sz="1200" u="sng" spc="-5" dirty="0">
                <a:solidFill>
                  <a:srgbClr val="007AAB"/>
                </a:solidFill>
                <a:uFill>
                  <a:solidFill>
                    <a:srgbClr val="007AAB"/>
                  </a:solidFill>
                </a:uFill>
                <a:hlinkClick r:id="rId2"/>
              </a:rPr>
              <a:t>indexInMemory </a:t>
            </a:r>
            <a:r>
              <a:rPr sz="1200" spc="-5" dirty="0">
                <a:solidFill>
                  <a:srgbClr val="007AAB"/>
                </a:solidFill>
              </a:rPr>
              <a:t> </a:t>
            </a:r>
            <a:r>
              <a:rPr sz="1200" u="sng" dirty="0">
                <a:solidFill>
                  <a:srgbClr val="007AAB"/>
                </a:solidFill>
                <a:uFill>
                  <a:solidFill>
                    <a:srgbClr val="007AAB"/>
                  </a:solidFill>
                </a:uFill>
              </a:rPr>
              <a:t>Property</a:t>
            </a:r>
            <a:endParaRPr sz="1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763523"/>
            <a:ext cx="9144000" cy="19690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323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312801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Common Pitfalls to</a:t>
            </a:r>
            <a:r>
              <a:rPr sz="2200" spc="-105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DADDDF"/>
                </a:solidFill>
                <a:latin typeface="Arial"/>
                <a:cs typeface="Arial"/>
              </a:rPr>
              <a:t>Avoid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324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08124" y="989457"/>
            <a:ext cx="8335645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180" marR="5080" indent="-285115">
              <a:spcBef>
                <a:spcPts val="105"/>
              </a:spcBef>
              <a:buChar char="•"/>
              <a:tabLst>
                <a:tab pos="297180" algn="l"/>
                <a:tab pos="297815" algn="l"/>
              </a:tabLst>
            </a:pPr>
            <a:r>
              <a:rPr sz="2000" dirty="0">
                <a:latin typeface="Arial"/>
                <a:cs typeface="Arial"/>
              </a:rPr>
              <a:t>Scheduling tar optimization to run during the heavy usage hours of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your  system.</a:t>
            </a:r>
            <a:endParaRPr sz="2000">
              <a:latin typeface="Arial"/>
              <a:cs typeface="Arial"/>
            </a:endParaRPr>
          </a:p>
          <a:p>
            <a:pPr marL="297180" marR="364490" indent="-285115">
              <a:spcBef>
                <a:spcPts val="1200"/>
              </a:spcBef>
              <a:buChar char="•"/>
              <a:tabLst>
                <a:tab pos="297180" algn="l"/>
                <a:tab pos="297815" algn="l"/>
              </a:tabLst>
            </a:pPr>
            <a:r>
              <a:rPr sz="2000" dirty="0">
                <a:latin typeface="Arial"/>
                <a:cs typeface="Arial"/>
              </a:rPr>
              <a:t>If you are optimizing tar </a:t>
            </a:r>
            <a:r>
              <a:rPr sz="2000" spc="-5" dirty="0">
                <a:latin typeface="Arial"/>
                <a:cs typeface="Arial"/>
              </a:rPr>
              <a:t>files </a:t>
            </a:r>
            <a:r>
              <a:rPr sz="2000" dirty="0">
                <a:latin typeface="Arial"/>
                <a:cs typeface="Arial"/>
              </a:rPr>
              <a:t>in a </a:t>
            </a:r>
            <a:r>
              <a:rPr sz="2000" spc="-15" dirty="0">
                <a:latin typeface="Arial"/>
                <a:cs typeface="Arial"/>
              </a:rPr>
              <a:t>cluster, </a:t>
            </a:r>
            <a:r>
              <a:rPr sz="2000" dirty="0">
                <a:latin typeface="Arial"/>
                <a:cs typeface="Arial"/>
              </a:rPr>
              <a:t>you need to ensure that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 </a:t>
            </a:r>
            <a:r>
              <a:rPr sz="2000" spc="-75" dirty="0">
                <a:latin typeface="Arial"/>
                <a:cs typeface="Arial"/>
              </a:rPr>
              <a:t>Tar </a:t>
            </a:r>
            <a:r>
              <a:rPr sz="2000" dirty="0">
                <a:latin typeface="Arial"/>
                <a:cs typeface="Arial"/>
              </a:rPr>
              <a:t>optimization </a:t>
            </a:r>
            <a:r>
              <a:rPr sz="2000" spc="-5" dirty="0">
                <a:latin typeface="Arial"/>
                <a:cs typeface="Arial"/>
              </a:rPr>
              <a:t>time </a:t>
            </a:r>
            <a:r>
              <a:rPr sz="2000" dirty="0">
                <a:latin typeface="Arial"/>
                <a:cs typeface="Arial"/>
              </a:rPr>
              <a:t>are set to the same value on all cluster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nodes.</a:t>
            </a:r>
            <a:endParaRPr sz="2000">
              <a:latin typeface="Arial"/>
              <a:cs typeface="Arial"/>
            </a:endParaRPr>
          </a:p>
          <a:p>
            <a:pPr marL="297180" indent="-285115">
              <a:spcBef>
                <a:spcPts val="1200"/>
              </a:spcBef>
              <a:buChar char="•"/>
              <a:tabLst>
                <a:tab pos="297180" algn="l"/>
                <a:tab pos="297815" algn="l"/>
              </a:tabLst>
            </a:pPr>
            <a:r>
              <a:rPr sz="2000" dirty="0">
                <a:latin typeface="Arial"/>
                <a:cs typeface="Arial"/>
              </a:rPr>
              <a:t>Do not run tar optimization while </a:t>
            </a:r>
            <a:r>
              <a:rPr sz="2000" spc="-5" dirty="0">
                <a:latin typeface="Arial"/>
                <a:cs typeface="Arial"/>
              </a:rPr>
              <a:t>you </a:t>
            </a:r>
            <a:r>
              <a:rPr sz="2000" dirty="0">
                <a:latin typeface="Arial"/>
                <a:cs typeface="Arial"/>
              </a:rPr>
              <a:t>are backing up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instance.</a:t>
            </a:r>
            <a:endParaRPr sz="2000">
              <a:latin typeface="Arial"/>
              <a:cs typeface="Arial"/>
            </a:endParaRPr>
          </a:p>
          <a:p>
            <a:pPr marL="297180" indent="-285115">
              <a:spcBef>
                <a:spcPts val="1200"/>
              </a:spcBef>
              <a:buChar char="•"/>
              <a:tabLst>
                <a:tab pos="297180" algn="l"/>
                <a:tab pos="297815" algn="l"/>
              </a:tabLst>
            </a:pPr>
            <a:r>
              <a:rPr sz="2000" dirty="0">
                <a:latin typeface="Arial"/>
                <a:cs typeface="Arial"/>
              </a:rPr>
              <a:t>Do not run tar optimization when datastore garbage collection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 marL="297180"/>
            <a:r>
              <a:rPr sz="2000" dirty="0">
                <a:latin typeface="Arial"/>
                <a:cs typeface="Arial"/>
              </a:rPr>
              <a:t>running.</a:t>
            </a:r>
            <a:endParaRPr sz="2000">
              <a:latin typeface="Arial"/>
              <a:cs typeface="Arial"/>
            </a:endParaRPr>
          </a:p>
          <a:p>
            <a:pPr marL="297180" marR="1160780" indent="-285115">
              <a:spcBef>
                <a:spcPts val="1200"/>
              </a:spcBef>
              <a:buChar char="•"/>
              <a:tabLst>
                <a:tab pos="297180" algn="l"/>
                <a:tab pos="297815" algn="l"/>
              </a:tabLst>
            </a:pPr>
            <a:r>
              <a:rPr sz="2000" spc="-5" dirty="0">
                <a:latin typeface="Arial"/>
                <a:cs typeface="Arial"/>
              </a:rPr>
              <a:t>Don’t ignore </a:t>
            </a:r>
            <a:r>
              <a:rPr sz="2000" dirty="0">
                <a:latin typeface="Arial"/>
                <a:cs typeface="Arial"/>
              </a:rPr>
              <a:t>the message “File </a:t>
            </a:r>
            <a:r>
              <a:rPr sz="2000" spc="-5" dirty="0">
                <a:latin typeface="Arial"/>
                <a:cs typeface="Arial"/>
              </a:rPr>
              <a:t>not </a:t>
            </a:r>
            <a:r>
              <a:rPr sz="2000" dirty="0">
                <a:latin typeface="Arial"/>
                <a:cs typeface="Arial"/>
              </a:rPr>
              <a:t>found” </a:t>
            </a:r>
            <a:r>
              <a:rPr sz="2000" spc="-5" dirty="0">
                <a:latin typeface="Arial"/>
                <a:cs typeface="Arial"/>
              </a:rPr>
              <a:t>exception when </a:t>
            </a:r>
            <a:r>
              <a:rPr sz="2000" dirty="0">
                <a:latin typeface="Arial"/>
                <a:cs typeface="Arial"/>
              </a:rPr>
              <a:t>tar  optimization is running. Please contact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daycare.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3715" y="2104920"/>
            <a:ext cx="3937635" cy="1929374"/>
          </a:xfrm>
          <a:prstGeom prst="rect">
            <a:avLst/>
          </a:prstGeom>
        </p:spPr>
        <p:txBody>
          <a:bodyPr vert="horz" wrap="square" lIns="0" tIns="5651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pc="-10" dirty="0">
                <a:solidFill>
                  <a:srgbClr val="FAAF34"/>
                </a:solidFill>
                <a:latin typeface="Arial"/>
                <a:cs typeface="Arial"/>
              </a:rPr>
              <a:t>Workflow</a:t>
            </a:r>
            <a:r>
              <a:rPr spc="-5" dirty="0">
                <a:solidFill>
                  <a:srgbClr val="FAAF34"/>
                </a:solidFill>
                <a:latin typeface="Arial"/>
                <a:cs typeface="Arial"/>
              </a:rPr>
              <a:t> Monitoring</a:t>
            </a:r>
          </a:p>
          <a:p>
            <a:pPr marL="12700" marR="5080">
              <a:lnSpc>
                <a:spcPct val="100000"/>
              </a:lnSpc>
              <a:spcBef>
                <a:spcPts val="229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Workflow maintenance and Purge Obsolete  Workflow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325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199136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DADDDF"/>
                </a:solidFill>
                <a:latin typeface="Arial"/>
                <a:cs typeface="Arial"/>
              </a:rPr>
              <a:t>Workflow</a:t>
            </a:r>
            <a:r>
              <a:rPr sz="2200" spc="-5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Purge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326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1341" y="838152"/>
            <a:ext cx="8254365" cy="26162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81940" indent="-269875">
              <a:spcBef>
                <a:spcPts val="1295"/>
              </a:spcBef>
              <a:buChar char="•"/>
              <a:tabLst>
                <a:tab pos="281940" algn="l"/>
                <a:tab pos="282575" algn="l"/>
              </a:tabLst>
            </a:pPr>
            <a:r>
              <a:rPr sz="2000" spc="-5" dirty="0">
                <a:latin typeface="Arial"/>
                <a:cs typeface="Arial"/>
              </a:rPr>
              <a:t>Workflows </a:t>
            </a:r>
            <a:r>
              <a:rPr sz="2000" dirty="0">
                <a:latin typeface="Arial"/>
                <a:cs typeface="Arial"/>
              </a:rPr>
              <a:t>enable you to automate Experience Manager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activities.</a:t>
            </a:r>
            <a:endParaRPr sz="2000">
              <a:latin typeface="Arial"/>
              <a:cs typeface="Arial"/>
            </a:endParaRPr>
          </a:p>
          <a:p>
            <a:pPr marL="281940" indent="-269875">
              <a:spcBef>
                <a:spcPts val="1200"/>
              </a:spcBef>
              <a:buChar char="•"/>
              <a:tabLst>
                <a:tab pos="281940" algn="l"/>
                <a:tab pos="282575" algn="l"/>
              </a:tabLst>
            </a:pPr>
            <a:r>
              <a:rPr sz="2000" spc="-5" dirty="0">
                <a:latin typeface="Arial"/>
                <a:cs typeface="Arial"/>
              </a:rPr>
              <a:t>Workflows </a:t>
            </a:r>
            <a:r>
              <a:rPr sz="2000" dirty="0">
                <a:latin typeface="Arial"/>
                <a:cs typeface="Arial"/>
              </a:rPr>
              <a:t>events generate archived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281940" indent="-269875">
              <a:spcBef>
                <a:spcPts val="1200"/>
              </a:spcBef>
              <a:buChar char="•"/>
              <a:tabLst>
                <a:tab pos="281940" algn="l"/>
                <a:tab pos="282575" algn="l"/>
              </a:tabLst>
            </a:pPr>
            <a:r>
              <a:rPr sz="2000" dirty="0">
                <a:latin typeface="Arial"/>
                <a:cs typeface="Arial"/>
              </a:rPr>
              <a:t>This data can quickly grow over </a:t>
            </a:r>
            <a:r>
              <a:rPr sz="2000" spc="-5" dirty="0">
                <a:latin typeface="Arial"/>
                <a:cs typeface="Arial"/>
              </a:rPr>
              <a:t>time </a:t>
            </a:r>
            <a:r>
              <a:rPr sz="2000" dirty="0">
                <a:latin typeface="Arial"/>
                <a:cs typeface="Arial"/>
              </a:rPr>
              <a:t>as workflows are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processed.</a:t>
            </a:r>
            <a:endParaRPr sz="2000">
              <a:latin typeface="Arial"/>
              <a:cs typeface="Arial"/>
            </a:endParaRPr>
          </a:p>
          <a:p>
            <a:pPr marL="281940" indent="-269875">
              <a:spcBef>
                <a:spcPts val="1200"/>
              </a:spcBef>
              <a:buChar char="•"/>
              <a:tabLst>
                <a:tab pos="281940" algn="l"/>
                <a:tab pos="282575" algn="l"/>
              </a:tabLst>
            </a:pPr>
            <a:r>
              <a:rPr sz="2000" dirty="0">
                <a:latin typeface="Arial"/>
                <a:cs typeface="Arial"/>
              </a:rPr>
              <a:t>Purging this data on a regular schedule improves system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performance.</a:t>
            </a:r>
            <a:endParaRPr sz="2000">
              <a:latin typeface="Arial"/>
              <a:cs typeface="Arial"/>
            </a:endParaRPr>
          </a:p>
          <a:p>
            <a:pPr marL="281940" indent="-269875">
              <a:spcBef>
                <a:spcPts val="1200"/>
              </a:spcBef>
              <a:buChar char="•"/>
              <a:tabLst>
                <a:tab pos="281940" algn="l"/>
                <a:tab pos="282575" algn="l"/>
              </a:tabLst>
            </a:pPr>
            <a:r>
              <a:rPr sz="2000" dirty="0">
                <a:latin typeface="Arial"/>
                <a:cs typeface="Arial"/>
              </a:rPr>
              <a:t>In AEM(CQ) 5.6 the </a:t>
            </a:r>
            <a:r>
              <a:rPr sz="2000" spc="-5" dirty="0">
                <a:latin typeface="Arial"/>
                <a:cs typeface="Arial"/>
              </a:rPr>
              <a:t>Workflow </a:t>
            </a:r>
            <a:r>
              <a:rPr sz="2000" dirty="0">
                <a:latin typeface="Arial"/>
                <a:cs typeface="Arial"/>
              </a:rPr>
              <a:t>JMX MBean support has been added</a:t>
            </a:r>
            <a:r>
              <a:rPr sz="2000" spc="-3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  <a:p>
            <a:pPr marL="281940"/>
            <a:r>
              <a:rPr sz="2000" dirty="0">
                <a:latin typeface="Arial"/>
                <a:cs typeface="Arial"/>
              </a:rPr>
              <a:t>order to maintain workflow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1" y="800100"/>
            <a:ext cx="4190999" cy="47364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1340" y="201929"/>
            <a:ext cx="5632450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Best practices for maintaining AEM</a:t>
            </a:r>
            <a:r>
              <a:rPr sz="2200" spc="-6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Instances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327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944726" y="1037590"/>
            <a:ext cx="3978275" cy="34721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Regularly run workflow purge to  avoid the problems associated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  a large volume of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476250" marR="78105" indent="-231775">
              <a:spcBef>
                <a:spcPts val="1210"/>
              </a:spcBef>
              <a:buChar char="•"/>
              <a:tabLst>
                <a:tab pos="475615" algn="l"/>
                <a:tab pos="476884" algn="l"/>
              </a:tabLst>
            </a:pPr>
            <a:r>
              <a:rPr spc="-5" dirty="0">
                <a:latin typeface="Arial"/>
                <a:cs typeface="Arial"/>
              </a:rPr>
              <a:t>Using user interface through Felix  console</a:t>
            </a:r>
            <a:endParaRPr>
              <a:latin typeface="Arial"/>
              <a:cs typeface="Arial"/>
            </a:endParaRPr>
          </a:p>
          <a:p>
            <a:pPr marL="476250" indent="-232410">
              <a:spcBef>
                <a:spcPts val="1200"/>
              </a:spcBef>
              <a:buChar char="•"/>
              <a:tabLst>
                <a:tab pos="475615" algn="l"/>
                <a:tab pos="476884" algn="l"/>
              </a:tabLst>
            </a:pPr>
            <a:r>
              <a:rPr spc="-5" dirty="0">
                <a:latin typeface="Arial"/>
                <a:cs typeface="Arial"/>
              </a:rPr>
              <a:t>Using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CURL</a:t>
            </a:r>
            <a:endParaRPr>
              <a:latin typeface="Arial"/>
              <a:cs typeface="Arial"/>
            </a:endParaRPr>
          </a:p>
          <a:p>
            <a:pPr marL="476250" indent="-232410">
              <a:spcBef>
                <a:spcPts val="1200"/>
              </a:spcBef>
              <a:buChar char="•"/>
              <a:tabLst>
                <a:tab pos="475615" algn="l"/>
                <a:tab pos="476884" algn="l"/>
              </a:tabLst>
            </a:pPr>
            <a:r>
              <a:rPr spc="-5" dirty="0">
                <a:latin typeface="Arial"/>
                <a:cs typeface="Arial"/>
              </a:rPr>
              <a:t>Creating </a:t>
            </a:r>
            <a:r>
              <a:rPr dirty="0">
                <a:latin typeface="Arial"/>
                <a:cs typeface="Arial"/>
              </a:rPr>
              <a:t>a JMX </a:t>
            </a:r>
            <a:r>
              <a:rPr spc="-5" dirty="0">
                <a:latin typeface="Arial"/>
                <a:cs typeface="Arial"/>
              </a:rPr>
              <a:t>client that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uses</a:t>
            </a:r>
            <a:endParaRPr>
              <a:latin typeface="Arial"/>
              <a:cs typeface="Arial"/>
            </a:endParaRPr>
          </a:p>
          <a:p>
            <a:pPr marL="476250"/>
            <a:r>
              <a:rPr spc="-10" dirty="0">
                <a:latin typeface="Arial"/>
                <a:cs typeface="Arial"/>
              </a:rPr>
              <a:t>Workflow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Mbean</a:t>
            </a:r>
            <a:endParaRPr>
              <a:latin typeface="Arial"/>
              <a:cs typeface="Arial"/>
            </a:endParaRPr>
          </a:p>
          <a:p>
            <a:pPr marL="244475" marR="710565">
              <a:spcBef>
                <a:spcPts val="120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http://helpx.adobe.com/cq/kb/ </a:t>
            </a:r>
            <a:r>
              <a:rPr spc="-5" dirty="0">
                <a:latin typeface="Arial"/>
                <a:cs typeface="Arial"/>
                <a:hlinkClick r:id="rId3"/>
              </a:rPr>
              <a:t> </a:t>
            </a:r>
            <a:r>
              <a:rPr u="heavy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w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orkflo</a:t>
            </a:r>
            <a:r>
              <a:rPr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w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-</a:t>
            </a:r>
            <a:r>
              <a:rPr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m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o</a:t>
            </a:r>
            <a:r>
              <a:rPr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n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ito</a:t>
            </a:r>
            <a:r>
              <a:rPr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r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-</a:t>
            </a:r>
            <a:r>
              <a:rPr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v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i</a:t>
            </a:r>
            <a:r>
              <a:rPr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a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-</a:t>
            </a:r>
            <a:r>
              <a:rPr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j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m</a:t>
            </a:r>
            <a:r>
              <a:rPr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x</a:t>
            </a:r>
            <a:r>
              <a:rPr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.html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779145"/>
          </a:xfrm>
          <a:custGeom>
            <a:avLst/>
            <a:gdLst/>
            <a:ahLst/>
            <a:cxnLst/>
            <a:rect l="l" t="t" r="r" b="b"/>
            <a:pathLst>
              <a:path w="9144000" h="779145">
                <a:moveTo>
                  <a:pt x="9144000" y="0"/>
                </a:moveTo>
                <a:lnTo>
                  <a:pt x="0" y="0"/>
                </a:lnTo>
                <a:lnTo>
                  <a:pt x="0" y="778763"/>
                </a:lnTo>
                <a:lnTo>
                  <a:pt x="9144000" y="778763"/>
                </a:lnTo>
                <a:lnTo>
                  <a:pt x="9144000" y="0"/>
                </a:lnTo>
                <a:close/>
              </a:path>
            </a:pathLst>
          </a:custGeom>
          <a:solidFill>
            <a:srgbClr val="3743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4000" y="6441948"/>
            <a:ext cx="9144000" cy="416559"/>
            <a:chOff x="0" y="6441947"/>
            <a:chExt cx="9144000" cy="416559"/>
          </a:xfrm>
        </p:grpSpPr>
        <p:sp>
          <p:nvSpPr>
            <p:cNvPr id="4" name="object 4"/>
            <p:cNvSpPr/>
            <p:nvPr/>
          </p:nvSpPr>
          <p:spPr>
            <a:xfrm>
              <a:off x="0" y="6441947"/>
              <a:ext cx="9144000" cy="416559"/>
            </a:xfrm>
            <a:custGeom>
              <a:avLst/>
              <a:gdLst/>
              <a:ahLst/>
              <a:cxnLst/>
              <a:rect l="l" t="t" r="r" b="b"/>
              <a:pathLst>
                <a:path w="9144000" h="416559">
                  <a:moveTo>
                    <a:pt x="9144000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9144000" y="4160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74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88908" y="6723887"/>
              <a:ext cx="184785" cy="60960"/>
            </a:xfrm>
            <a:custGeom>
              <a:avLst/>
              <a:gdLst/>
              <a:ahLst/>
              <a:cxnLst/>
              <a:rect l="l" t="t" r="r" b="b"/>
              <a:pathLst>
                <a:path w="184784" h="60959">
                  <a:moveTo>
                    <a:pt x="36576" y="60960"/>
                  </a:moveTo>
                  <a:lnTo>
                    <a:pt x="33820" y="46647"/>
                  </a:lnTo>
                  <a:lnTo>
                    <a:pt x="32232" y="38404"/>
                  </a:lnTo>
                  <a:lnTo>
                    <a:pt x="27139" y="11912"/>
                  </a:lnTo>
                  <a:lnTo>
                    <a:pt x="25146" y="1524"/>
                  </a:lnTo>
                  <a:lnTo>
                    <a:pt x="22733" y="1524"/>
                  </a:lnTo>
                  <a:lnTo>
                    <a:pt x="22733" y="38404"/>
                  </a:lnTo>
                  <a:lnTo>
                    <a:pt x="14097" y="38404"/>
                  </a:lnTo>
                  <a:lnTo>
                    <a:pt x="16510" y="25514"/>
                  </a:lnTo>
                  <a:lnTo>
                    <a:pt x="18669" y="11912"/>
                  </a:lnTo>
                  <a:lnTo>
                    <a:pt x="20701" y="25514"/>
                  </a:lnTo>
                  <a:lnTo>
                    <a:pt x="22733" y="38404"/>
                  </a:lnTo>
                  <a:lnTo>
                    <a:pt x="22733" y="1524"/>
                  </a:lnTo>
                  <a:lnTo>
                    <a:pt x="12827" y="1524"/>
                  </a:lnTo>
                  <a:lnTo>
                    <a:pt x="0" y="60960"/>
                  </a:lnTo>
                  <a:lnTo>
                    <a:pt x="10414" y="60960"/>
                  </a:lnTo>
                  <a:lnTo>
                    <a:pt x="13081" y="46647"/>
                  </a:lnTo>
                  <a:lnTo>
                    <a:pt x="23749" y="46647"/>
                  </a:lnTo>
                  <a:lnTo>
                    <a:pt x="26543" y="60960"/>
                  </a:lnTo>
                  <a:lnTo>
                    <a:pt x="36576" y="60960"/>
                  </a:lnTo>
                  <a:close/>
                </a:path>
                <a:path w="184784" h="60959">
                  <a:moveTo>
                    <a:pt x="71628" y="60261"/>
                  </a:moveTo>
                  <a:lnTo>
                    <a:pt x="71462" y="55321"/>
                  </a:lnTo>
                  <a:lnTo>
                    <a:pt x="71374" y="52501"/>
                  </a:lnTo>
                  <a:lnTo>
                    <a:pt x="71259" y="48983"/>
                  </a:lnTo>
                  <a:lnTo>
                    <a:pt x="71247" y="26085"/>
                  </a:lnTo>
                  <a:lnTo>
                    <a:pt x="71247" y="21501"/>
                  </a:lnTo>
                  <a:lnTo>
                    <a:pt x="71247" y="0"/>
                  </a:lnTo>
                  <a:lnTo>
                    <a:pt x="60706" y="0"/>
                  </a:lnTo>
                  <a:lnTo>
                    <a:pt x="60706" y="21501"/>
                  </a:lnTo>
                  <a:lnTo>
                    <a:pt x="60706" y="31724"/>
                  </a:lnTo>
                  <a:lnTo>
                    <a:pt x="55753" y="52501"/>
                  </a:lnTo>
                  <a:lnTo>
                    <a:pt x="54737" y="52158"/>
                  </a:lnTo>
                  <a:lnTo>
                    <a:pt x="50927" y="44754"/>
                  </a:lnTo>
                  <a:lnTo>
                    <a:pt x="50546" y="42291"/>
                  </a:lnTo>
                  <a:lnTo>
                    <a:pt x="50165" y="39471"/>
                  </a:lnTo>
                  <a:lnTo>
                    <a:pt x="50546" y="34188"/>
                  </a:lnTo>
                  <a:lnTo>
                    <a:pt x="50927" y="32067"/>
                  </a:lnTo>
                  <a:lnTo>
                    <a:pt x="56134" y="26085"/>
                  </a:lnTo>
                  <a:lnTo>
                    <a:pt x="56896" y="26085"/>
                  </a:lnTo>
                  <a:lnTo>
                    <a:pt x="57912" y="26428"/>
                  </a:lnTo>
                  <a:lnTo>
                    <a:pt x="58928" y="27838"/>
                  </a:lnTo>
                  <a:lnTo>
                    <a:pt x="60071" y="29603"/>
                  </a:lnTo>
                  <a:lnTo>
                    <a:pt x="60706" y="31724"/>
                  </a:lnTo>
                  <a:lnTo>
                    <a:pt x="60706" y="21501"/>
                  </a:lnTo>
                  <a:lnTo>
                    <a:pt x="60325" y="21501"/>
                  </a:lnTo>
                  <a:lnTo>
                    <a:pt x="59309" y="19735"/>
                  </a:lnTo>
                  <a:lnTo>
                    <a:pt x="57912" y="18326"/>
                  </a:lnTo>
                  <a:lnTo>
                    <a:pt x="55753" y="17627"/>
                  </a:lnTo>
                  <a:lnTo>
                    <a:pt x="53340" y="17272"/>
                  </a:lnTo>
                  <a:lnTo>
                    <a:pt x="50546" y="17627"/>
                  </a:lnTo>
                  <a:lnTo>
                    <a:pt x="39624" y="39116"/>
                  </a:lnTo>
                  <a:lnTo>
                    <a:pt x="40005" y="43700"/>
                  </a:lnTo>
                  <a:lnTo>
                    <a:pt x="51181" y="60960"/>
                  </a:lnTo>
                  <a:lnTo>
                    <a:pt x="54356" y="60960"/>
                  </a:lnTo>
                  <a:lnTo>
                    <a:pt x="55753" y="60617"/>
                  </a:lnTo>
                  <a:lnTo>
                    <a:pt x="58293" y="59550"/>
                  </a:lnTo>
                  <a:lnTo>
                    <a:pt x="60325" y="57797"/>
                  </a:lnTo>
                  <a:lnTo>
                    <a:pt x="61722" y="55321"/>
                  </a:lnTo>
                  <a:lnTo>
                    <a:pt x="62484" y="60261"/>
                  </a:lnTo>
                  <a:lnTo>
                    <a:pt x="71628" y="60261"/>
                  </a:lnTo>
                  <a:close/>
                </a:path>
                <a:path w="184784" h="60959">
                  <a:moveTo>
                    <a:pt x="108204" y="39624"/>
                  </a:moveTo>
                  <a:lnTo>
                    <a:pt x="105384" y="26212"/>
                  </a:lnTo>
                  <a:lnTo>
                    <a:pt x="104013" y="23799"/>
                  </a:lnTo>
                  <a:lnTo>
                    <a:pt x="101473" y="21386"/>
                  </a:lnTo>
                  <a:lnTo>
                    <a:pt x="99060" y="19672"/>
                  </a:lnTo>
                  <a:lnTo>
                    <a:pt x="97193" y="19062"/>
                  </a:lnTo>
                  <a:lnTo>
                    <a:pt x="97193" y="44792"/>
                  </a:lnTo>
                  <a:lnTo>
                    <a:pt x="96266" y="48577"/>
                  </a:lnTo>
                  <a:lnTo>
                    <a:pt x="95885" y="50647"/>
                  </a:lnTo>
                  <a:lnTo>
                    <a:pt x="94869" y="52019"/>
                  </a:lnTo>
                  <a:lnTo>
                    <a:pt x="93726" y="52705"/>
                  </a:lnTo>
                  <a:lnTo>
                    <a:pt x="92329" y="53047"/>
                  </a:lnTo>
                  <a:lnTo>
                    <a:pt x="90678" y="52705"/>
                  </a:lnTo>
                  <a:lnTo>
                    <a:pt x="89535" y="52019"/>
                  </a:lnTo>
                  <a:lnTo>
                    <a:pt x="88519" y="50647"/>
                  </a:lnTo>
                  <a:lnTo>
                    <a:pt x="87757" y="48920"/>
                  </a:lnTo>
                  <a:lnTo>
                    <a:pt x="87503" y="46850"/>
                  </a:lnTo>
                  <a:lnTo>
                    <a:pt x="87122" y="44792"/>
                  </a:lnTo>
                  <a:lnTo>
                    <a:pt x="86741" y="39624"/>
                  </a:lnTo>
                  <a:lnTo>
                    <a:pt x="87122" y="35153"/>
                  </a:lnTo>
                  <a:lnTo>
                    <a:pt x="87503" y="32740"/>
                  </a:lnTo>
                  <a:lnTo>
                    <a:pt x="87757" y="30683"/>
                  </a:lnTo>
                  <a:lnTo>
                    <a:pt x="88519" y="28956"/>
                  </a:lnTo>
                  <a:lnTo>
                    <a:pt x="89535" y="27241"/>
                  </a:lnTo>
                  <a:lnTo>
                    <a:pt x="90678" y="26555"/>
                  </a:lnTo>
                  <a:lnTo>
                    <a:pt x="92075" y="26212"/>
                  </a:lnTo>
                  <a:lnTo>
                    <a:pt x="93726" y="26555"/>
                  </a:lnTo>
                  <a:lnTo>
                    <a:pt x="94869" y="27241"/>
                  </a:lnTo>
                  <a:lnTo>
                    <a:pt x="95504" y="28956"/>
                  </a:lnTo>
                  <a:lnTo>
                    <a:pt x="96266" y="30683"/>
                  </a:lnTo>
                  <a:lnTo>
                    <a:pt x="96901" y="32740"/>
                  </a:lnTo>
                  <a:lnTo>
                    <a:pt x="97167" y="34467"/>
                  </a:lnTo>
                  <a:lnTo>
                    <a:pt x="97193" y="44792"/>
                  </a:lnTo>
                  <a:lnTo>
                    <a:pt x="97193" y="19062"/>
                  </a:lnTo>
                  <a:lnTo>
                    <a:pt x="95885" y="18630"/>
                  </a:lnTo>
                  <a:lnTo>
                    <a:pt x="92329" y="18288"/>
                  </a:lnTo>
                  <a:lnTo>
                    <a:pt x="89154" y="18630"/>
                  </a:lnTo>
                  <a:lnTo>
                    <a:pt x="76200" y="39624"/>
                  </a:lnTo>
                  <a:lnTo>
                    <a:pt x="76581" y="44450"/>
                  </a:lnTo>
                  <a:lnTo>
                    <a:pt x="92075" y="60960"/>
                  </a:lnTo>
                  <a:lnTo>
                    <a:pt x="94869" y="60960"/>
                  </a:lnTo>
                  <a:lnTo>
                    <a:pt x="104648" y="53733"/>
                  </a:lnTo>
                  <a:lnTo>
                    <a:pt x="105105" y="53047"/>
                  </a:lnTo>
                  <a:lnTo>
                    <a:pt x="105791" y="52019"/>
                  </a:lnTo>
                  <a:lnTo>
                    <a:pt x="106426" y="49949"/>
                  </a:lnTo>
                  <a:lnTo>
                    <a:pt x="107188" y="47891"/>
                  </a:lnTo>
                  <a:lnTo>
                    <a:pt x="107442" y="45478"/>
                  </a:lnTo>
                  <a:lnTo>
                    <a:pt x="107823" y="42722"/>
                  </a:lnTo>
                  <a:lnTo>
                    <a:pt x="108204" y="39624"/>
                  </a:lnTo>
                  <a:close/>
                </a:path>
                <a:path w="184784" h="60959">
                  <a:moveTo>
                    <a:pt x="146304" y="38061"/>
                  </a:moveTo>
                  <a:lnTo>
                    <a:pt x="145923" y="33832"/>
                  </a:lnTo>
                  <a:lnTo>
                    <a:pt x="144653" y="26085"/>
                  </a:lnTo>
                  <a:lnTo>
                    <a:pt x="143256" y="23266"/>
                  </a:lnTo>
                  <a:lnTo>
                    <a:pt x="142544" y="22199"/>
                  </a:lnTo>
                  <a:lnTo>
                    <a:pt x="141605" y="20789"/>
                  </a:lnTo>
                  <a:lnTo>
                    <a:pt x="139573" y="18681"/>
                  </a:lnTo>
                  <a:lnTo>
                    <a:pt x="137287" y="17627"/>
                  </a:lnTo>
                  <a:lnTo>
                    <a:pt x="136271" y="17272"/>
                  </a:lnTo>
                  <a:lnTo>
                    <a:pt x="135890" y="17272"/>
                  </a:lnTo>
                  <a:lnTo>
                    <a:pt x="135890" y="44399"/>
                  </a:lnTo>
                  <a:lnTo>
                    <a:pt x="135255" y="46875"/>
                  </a:lnTo>
                  <a:lnTo>
                    <a:pt x="130556" y="52501"/>
                  </a:lnTo>
                  <a:lnTo>
                    <a:pt x="129540" y="52158"/>
                  </a:lnTo>
                  <a:lnTo>
                    <a:pt x="128524" y="51447"/>
                  </a:lnTo>
                  <a:lnTo>
                    <a:pt x="127254" y="50038"/>
                  </a:lnTo>
                  <a:lnTo>
                    <a:pt x="126492" y="47929"/>
                  </a:lnTo>
                  <a:lnTo>
                    <a:pt x="126238" y="46875"/>
                  </a:lnTo>
                  <a:lnTo>
                    <a:pt x="126238" y="33477"/>
                  </a:lnTo>
                  <a:lnTo>
                    <a:pt x="130556" y="26085"/>
                  </a:lnTo>
                  <a:lnTo>
                    <a:pt x="131953" y="26428"/>
                  </a:lnTo>
                  <a:lnTo>
                    <a:pt x="132969" y="27139"/>
                  </a:lnTo>
                  <a:lnTo>
                    <a:pt x="133858" y="28194"/>
                  </a:lnTo>
                  <a:lnTo>
                    <a:pt x="134874" y="29603"/>
                  </a:lnTo>
                  <a:lnTo>
                    <a:pt x="135255" y="31369"/>
                  </a:lnTo>
                  <a:lnTo>
                    <a:pt x="135788" y="33477"/>
                  </a:lnTo>
                  <a:lnTo>
                    <a:pt x="135890" y="44399"/>
                  </a:lnTo>
                  <a:lnTo>
                    <a:pt x="135890" y="17272"/>
                  </a:lnTo>
                  <a:lnTo>
                    <a:pt x="134620" y="17272"/>
                  </a:lnTo>
                  <a:lnTo>
                    <a:pt x="131953" y="17627"/>
                  </a:lnTo>
                  <a:lnTo>
                    <a:pt x="129921" y="18326"/>
                  </a:lnTo>
                  <a:lnTo>
                    <a:pt x="127889" y="20091"/>
                  </a:lnTo>
                  <a:lnTo>
                    <a:pt x="126238" y="22199"/>
                  </a:lnTo>
                  <a:lnTo>
                    <a:pt x="126238" y="0"/>
                  </a:lnTo>
                  <a:lnTo>
                    <a:pt x="116205" y="0"/>
                  </a:lnTo>
                  <a:lnTo>
                    <a:pt x="116103" y="51447"/>
                  </a:lnTo>
                  <a:lnTo>
                    <a:pt x="115824" y="60261"/>
                  </a:lnTo>
                  <a:lnTo>
                    <a:pt x="124206" y="60261"/>
                  </a:lnTo>
                  <a:lnTo>
                    <a:pt x="124841" y="55321"/>
                  </a:lnTo>
                  <a:lnTo>
                    <a:pt x="125222" y="55321"/>
                  </a:lnTo>
                  <a:lnTo>
                    <a:pt x="126873" y="57797"/>
                  </a:lnTo>
                  <a:lnTo>
                    <a:pt x="128524" y="59905"/>
                  </a:lnTo>
                  <a:lnTo>
                    <a:pt x="130556" y="60617"/>
                  </a:lnTo>
                  <a:lnTo>
                    <a:pt x="133223" y="60960"/>
                  </a:lnTo>
                  <a:lnTo>
                    <a:pt x="135890" y="60617"/>
                  </a:lnTo>
                  <a:lnTo>
                    <a:pt x="138303" y="59550"/>
                  </a:lnTo>
                  <a:lnTo>
                    <a:pt x="140589" y="57797"/>
                  </a:lnTo>
                  <a:lnTo>
                    <a:pt x="142240" y="55321"/>
                  </a:lnTo>
                  <a:lnTo>
                    <a:pt x="143662" y="52501"/>
                  </a:lnTo>
                  <a:lnTo>
                    <a:pt x="144018" y="51803"/>
                  </a:lnTo>
                  <a:lnTo>
                    <a:pt x="145288" y="47929"/>
                  </a:lnTo>
                  <a:lnTo>
                    <a:pt x="145923" y="43345"/>
                  </a:lnTo>
                  <a:lnTo>
                    <a:pt x="146304" y="38061"/>
                  </a:lnTo>
                  <a:close/>
                </a:path>
                <a:path w="184784" h="60959">
                  <a:moveTo>
                    <a:pt x="184404" y="37757"/>
                  </a:moveTo>
                  <a:lnTo>
                    <a:pt x="184251" y="36042"/>
                  </a:lnTo>
                  <a:lnTo>
                    <a:pt x="184023" y="33312"/>
                  </a:lnTo>
                  <a:lnTo>
                    <a:pt x="183388" y="29552"/>
                  </a:lnTo>
                  <a:lnTo>
                    <a:pt x="182372" y="26492"/>
                  </a:lnTo>
                  <a:lnTo>
                    <a:pt x="182143" y="26149"/>
                  </a:lnTo>
                  <a:lnTo>
                    <a:pt x="180594" y="23749"/>
                  </a:lnTo>
                  <a:lnTo>
                    <a:pt x="178562" y="21361"/>
                  </a:lnTo>
                  <a:lnTo>
                    <a:pt x="176403" y="19659"/>
                  </a:lnTo>
                  <a:lnTo>
                    <a:pt x="174752" y="19113"/>
                  </a:lnTo>
                  <a:lnTo>
                    <a:pt x="174752" y="36042"/>
                  </a:lnTo>
                  <a:lnTo>
                    <a:pt x="163957" y="36042"/>
                  </a:lnTo>
                  <a:lnTo>
                    <a:pt x="164719" y="32626"/>
                  </a:lnTo>
                  <a:lnTo>
                    <a:pt x="165354" y="29222"/>
                  </a:lnTo>
                  <a:lnTo>
                    <a:pt x="167132" y="26822"/>
                  </a:lnTo>
                  <a:lnTo>
                    <a:pt x="168529" y="26149"/>
                  </a:lnTo>
                  <a:lnTo>
                    <a:pt x="170942" y="26149"/>
                  </a:lnTo>
                  <a:lnTo>
                    <a:pt x="174752" y="36042"/>
                  </a:lnTo>
                  <a:lnTo>
                    <a:pt x="174752" y="19113"/>
                  </a:lnTo>
                  <a:lnTo>
                    <a:pt x="173355" y="18630"/>
                  </a:lnTo>
                  <a:lnTo>
                    <a:pt x="170180" y="18288"/>
                  </a:lnTo>
                  <a:lnTo>
                    <a:pt x="167132" y="18973"/>
                  </a:lnTo>
                  <a:lnTo>
                    <a:pt x="153924" y="40487"/>
                  </a:lnTo>
                  <a:lnTo>
                    <a:pt x="154305" y="44919"/>
                  </a:lnTo>
                  <a:lnTo>
                    <a:pt x="171196" y="60960"/>
                  </a:lnTo>
                  <a:lnTo>
                    <a:pt x="177419" y="60286"/>
                  </a:lnTo>
                  <a:lnTo>
                    <a:pt x="180213" y="59601"/>
                  </a:lnTo>
                  <a:lnTo>
                    <a:pt x="182372" y="58915"/>
                  </a:lnTo>
                  <a:lnTo>
                    <a:pt x="181279" y="53111"/>
                  </a:lnTo>
                  <a:lnTo>
                    <a:pt x="180975" y="51409"/>
                  </a:lnTo>
                  <a:lnTo>
                    <a:pt x="177419" y="52425"/>
                  </a:lnTo>
                  <a:lnTo>
                    <a:pt x="173355" y="53111"/>
                  </a:lnTo>
                  <a:lnTo>
                    <a:pt x="171196" y="52768"/>
                  </a:lnTo>
                  <a:lnTo>
                    <a:pt x="163957" y="43218"/>
                  </a:lnTo>
                  <a:lnTo>
                    <a:pt x="184023" y="43218"/>
                  </a:lnTo>
                  <a:lnTo>
                    <a:pt x="184099" y="40487"/>
                  </a:lnTo>
                  <a:lnTo>
                    <a:pt x="184404" y="37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5859" y="6528815"/>
              <a:ext cx="204216" cy="16611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31341" y="201929"/>
            <a:ext cx="557593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DADDDF"/>
                </a:solidFill>
                <a:latin typeface="Arial"/>
                <a:cs typeface="Arial"/>
              </a:rPr>
              <a:t>Tips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DADDDF"/>
                </a:solidFill>
                <a:latin typeface="Arial"/>
                <a:cs typeface="Arial"/>
              </a:rPr>
              <a:t>tricks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for proactive things to</a:t>
            </a:r>
            <a:r>
              <a:rPr sz="2200" spc="70" dirty="0">
                <a:solidFill>
                  <a:srgbClr val="DADDD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DADDDF"/>
                </a:solidFill>
                <a:latin typeface="Arial"/>
                <a:cs typeface="Arial"/>
              </a:rPr>
              <a:t>monitor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1132332"/>
            <a:ext cx="8526780" cy="458419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4477258" y="6495308"/>
            <a:ext cx="1892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en-US" smtClean="0"/>
              <a:pPr marL="38100">
                <a:spcBef>
                  <a:spcPts val="25"/>
                </a:spcBef>
              </a:pPr>
              <a:t>328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15900" y="6499190"/>
            <a:ext cx="3187700" cy="124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30"/>
              </a:spcBef>
            </a:pPr>
            <a:r>
              <a:rPr lang="en-US" spc="-5"/>
              <a:t>© 2013 Adobe Systems Incorporated. All </a:t>
            </a:r>
            <a:r>
              <a:rPr lang="en-US" spc="-10"/>
              <a:t>Rights </a:t>
            </a:r>
            <a:r>
              <a:rPr lang="en-US" spc="-5"/>
              <a:t>Reserved. Adobe</a:t>
            </a:r>
            <a:r>
              <a:rPr lang="en-US" spc="180"/>
              <a:t> </a:t>
            </a:r>
            <a:r>
              <a:rPr lang="en-US" spc="-5"/>
              <a:t>Confidential.</a:t>
            </a:r>
            <a:endParaRPr spc="-5" dirty="0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710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0D9B-36DD-4EC4-8829-8B7B38A9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F3D2C-DC6C-4EE9-9D85-928B77169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CDD15-CAF8-4AD0-A0CC-4DE3ECE7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6379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6" y="240569"/>
            <a:ext cx="3575473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Establish the</a:t>
            </a:r>
            <a:r>
              <a:rPr sz="2667" spc="-127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objectives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330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6" y="1079160"/>
            <a:ext cx="8861212" cy="261417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Be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clear on </a:t>
            </a:r>
            <a:r>
              <a:rPr sz="1867" spc="-13" dirty="0">
                <a:solidFill>
                  <a:srgbClr val="525252"/>
                </a:solidFill>
                <a:latin typeface="Arial"/>
                <a:cs typeface="Arial"/>
              </a:rPr>
              <a:t>why you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are doing </a:t>
            </a:r>
            <a:r>
              <a:rPr sz="1867" spc="-13" dirty="0">
                <a:solidFill>
                  <a:srgbClr val="525252"/>
                </a:solidFill>
                <a:latin typeface="Arial"/>
                <a:cs typeface="Arial"/>
              </a:rPr>
              <a:t>what you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are</a:t>
            </a:r>
            <a:r>
              <a:rPr sz="1867" spc="-8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doing…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As-is vs.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clean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up vs.</a:t>
            </a:r>
            <a:r>
              <a:rPr sz="1600" spc="1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rewrite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List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down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all the</a:t>
            </a:r>
            <a:r>
              <a:rPr sz="1600" spc="-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objectives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Classify them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into primary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(must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achieve) vs. secondary (nice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</a:t>
            </a:r>
            <a:r>
              <a:rPr sz="1600" spc="-1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achieve)</a:t>
            </a:r>
            <a:endParaRPr sz="1600">
              <a:latin typeface="Arial"/>
              <a:cs typeface="Arial"/>
            </a:endParaRPr>
          </a:p>
          <a:p>
            <a:pPr marL="166789" marR="6773" indent="-150703">
              <a:lnSpc>
                <a:spcPct val="150000"/>
              </a:lnSpc>
              <a:spcBef>
                <a:spcPts val="927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Assign priority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each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objective in primary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and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secondary (greatly aids in decision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making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during  execution)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9628" y="2382341"/>
            <a:ext cx="846667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P</a:t>
            </a:r>
            <a:r>
              <a:rPr spc="-13" dirty="0"/>
              <a:t>l</a:t>
            </a:r>
            <a:r>
              <a:rPr dirty="0"/>
              <a:t>an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331</a:t>
            </a:fld>
            <a:endParaRPr spc="-7" dirty="0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6" y="240569"/>
            <a:ext cx="3913293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Finalize </a:t>
            </a:r>
            <a:r>
              <a:rPr sz="2667" spc="-7" dirty="0">
                <a:solidFill>
                  <a:srgbClr val="000000"/>
                </a:solidFill>
              </a:rPr>
              <a:t>the </a:t>
            </a:r>
            <a:r>
              <a:rPr sz="2667" dirty="0">
                <a:solidFill>
                  <a:srgbClr val="000000"/>
                </a:solidFill>
              </a:rPr>
              <a:t>target</a:t>
            </a:r>
            <a:r>
              <a:rPr sz="2667" spc="-113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version</a:t>
            </a:r>
            <a:endParaRPr sz="2667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332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6" y="1079160"/>
            <a:ext cx="9595273" cy="265983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Obviously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to the latest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version available</a:t>
            </a:r>
            <a:r>
              <a:rPr sz="1867" spc="-152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right?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No…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not</a:t>
            </a:r>
            <a:r>
              <a:rPr sz="1600" spc="-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525252"/>
                </a:solidFill>
                <a:latin typeface="Arial"/>
                <a:cs typeface="Arial"/>
              </a:rPr>
              <a:t>always…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How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stable is the latest</a:t>
            </a:r>
            <a:r>
              <a:rPr sz="1600" spc="-9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version?</a:t>
            </a:r>
            <a:endParaRPr sz="1600">
              <a:latin typeface="Arial"/>
              <a:cs typeface="Arial"/>
            </a:endParaRPr>
          </a:p>
          <a:p>
            <a:pPr marL="166789" marR="6773" indent="-150703">
              <a:lnSpc>
                <a:spcPct val="150000"/>
              </a:lnSpc>
              <a:spcBef>
                <a:spcPts val="92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When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next version due? Can </a:t>
            </a:r>
            <a:r>
              <a:rPr sz="1600" spc="-13" dirty="0">
                <a:solidFill>
                  <a:srgbClr val="525252"/>
                </a:solidFill>
                <a:latin typeface="Arial"/>
                <a:cs typeface="Arial"/>
              </a:rPr>
              <a:t>we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wait, especially when </a:t>
            </a:r>
            <a:r>
              <a:rPr sz="1600" spc="-13" dirty="0">
                <a:solidFill>
                  <a:srgbClr val="525252"/>
                </a:solidFill>
                <a:latin typeface="Arial"/>
                <a:cs typeface="Arial"/>
              </a:rPr>
              <a:t>we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need some of the features coming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next version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Or 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be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safe,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should </a:t>
            </a:r>
            <a:r>
              <a:rPr sz="1600" spc="-13" dirty="0">
                <a:solidFill>
                  <a:srgbClr val="525252"/>
                </a:solidFill>
                <a:latin typeface="Arial"/>
                <a:cs typeface="Arial"/>
              </a:rPr>
              <a:t>we always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migrate into version (latest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–</a:t>
            </a:r>
            <a:r>
              <a:rPr sz="1600" spc="-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1)?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208" y="4337236"/>
            <a:ext cx="7816427" cy="592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i="1" dirty="0">
                <a:solidFill>
                  <a:srgbClr val="007BC3"/>
                </a:solidFill>
                <a:latin typeface="Arial"/>
                <a:cs typeface="Arial"/>
              </a:rPr>
              <a:t>Give due consideration to decide on the target version </a:t>
            </a:r>
            <a:r>
              <a:rPr sz="1867" i="1" spc="7" dirty="0">
                <a:solidFill>
                  <a:srgbClr val="007BC3"/>
                </a:solidFill>
                <a:latin typeface="Arial"/>
                <a:cs typeface="Arial"/>
              </a:rPr>
              <a:t>you </a:t>
            </a:r>
            <a:r>
              <a:rPr sz="1867" i="1" dirty="0">
                <a:solidFill>
                  <a:srgbClr val="007BC3"/>
                </a:solidFill>
                <a:latin typeface="Arial"/>
                <a:cs typeface="Arial"/>
              </a:rPr>
              <a:t>wish to</a:t>
            </a:r>
            <a:r>
              <a:rPr sz="1867" i="1" spc="-320" dirty="0">
                <a:solidFill>
                  <a:srgbClr val="007BC3"/>
                </a:solidFill>
                <a:latin typeface="Arial"/>
                <a:cs typeface="Arial"/>
              </a:rPr>
              <a:t> </a:t>
            </a:r>
            <a:r>
              <a:rPr sz="1867" i="1" dirty="0">
                <a:solidFill>
                  <a:srgbClr val="007BC3"/>
                </a:solidFill>
                <a:latin typeface="Arial"/>
                <a:cs typeface="Arial"/>
              </a:rPr>
              <a:t>migrate</a:t>
            </a:r>
            <a:endParaRPr sz="1867">
              <a:latin typeface="Arial"/>
              <a:cs typeface="Arial"/>
            </a:endParaRPr>
          </a:p>
          <a:p>
            <a:pPr marL="16933"/>
            <a:r>
              <a:rPr sz="1867" i="1" dirty="0">
                <a:solidFill>
                  <a:srgbClr val="007BC3"/>
                </a:solidFill>
                <a:latin typeface="Arial"/>
                <a:cs typeface="Arial"/>
              </a:rPr>
              <a:t>your AEM</a:t>
            </a:r>
            <a:r>
              <a:rPr sz="1867" i="1" spc="-33" dirty="0">
                <a:solidFill>
                  <a:srgbClr val="007BC3"/>
                </a:solidFill>
                <a:latin typeface="Arial"/>
                <a:cs typeface="Arial"/>
              </a:rPr>
              <a:t> </a:t>
            </a:r>
            <a:r>
              <a:rPr sz="1867" i="1" spc="-7" dirty="0">
                <a:solidFill>
                  <a:srgbClr val="007BC3"/>
                </a:solidFill>
                <a:latin typeface="Arial"/>
                <a:cs typeface="Arial"/>
              </a:rPr>
              <a:t>into…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6" y="240569"/>
            <a:ext cx="3851487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Assess your current</a:t>
            </a:r>
            <a:r>
              <a:rPr sz="2667" spc="-187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state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333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6" y="1079160"/>
            <a:ext cx="6101927" cy="4798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Document </a:t>
            </a:r>
            <a:r>
              <a:rPr sz="1867" spc="-13" dirty="0">
                <a:solidFill>
                  <a:srgbClr val="525252"/>
                </a:solidFill>
                <a:latin typeface="Arial"/>
                <a:cs typeface="Arial"/>
              </a:rPr>
              <a:t>your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current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state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if </a:t>
            </a:r>
            <a:r>
              <a:rPr sz="1867" spc="-13" dirty="0">
                <a:solidFill>
                  <a:srgbClr val="525252"/>
                </a:solidFill>
                <a:latin typeface="Arial"/>
                <a:cs typeface="Arial"/>
              </a:rPr>
              <a:t>you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don’t </a:t>
            </a:r>
            <a:r>
              <a:rPr sz="1867" spc="-13" dirty="0">
                <a:solidFill>
                  <a:srgbClr val="525252"/>
                </a:solidFill>
                <a:latin typeface="Arial"/>
                <a:cs typeface="Arial"/>
              </a:rPr>
              <a:t>have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one</a:t>
            </a:r>
            <a:r>
              <a:rPr sz="1867" spc="-14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already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Topology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current</a:t>
            </a:r>
            <a:r>
              <a:rPr sz="1600" spc="-7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deployment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Infrastructure</a:t>
            </a:r>
            <a:r>
              <a:rPr sz="1600" spc="-5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details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OS and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software version 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</a:t>
            </a:r>
            <a:r>
              <a:rPr sz="1600" spc="-9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environment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Content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repository size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and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sanity assessment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the</a:t>
            </a:r>
            <a:r>
              <a:rPr sz="1600" spc="-14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content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OOB &amp; custom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components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and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services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used by the</a:t>
            </a:r>
            <a:r>
              <a:rPr sz="1600" spc="-14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53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Configurations and customizations done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if</a:t>
            </a:r>
            <a:r>
              <a:rPr sz="1600" spc="-1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any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User and usage</a:t>
            </a:r>
            <a:r>
              <a:rPr sz="1600" spc="-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volumes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Constraints and limitations in the current</a:t>
            </a:r>
            <a:r>
              <a:rPr sz="1600" spc="-19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….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6" y="240569"/>
            <a:ext cx="3348567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Define target</a:t>
            </a:r>
            <a:r>
              <a:rPr sz="2667" spc="-127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topology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334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82964" y="1079160"/>
            <a:ext cx="9477587" cy="266233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Your objectives might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require a different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deployment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topology than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your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current</a:t>
            </a:r>
            <a:r>
              <a:rPr sz="1867" spc="-30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one</a:t>
            </a:r>
            <a:endParaRPr sz="1867">
              <a:latin typeface="Arial"/>
              <a:cs typeface="Arial"/>
            </a:endParaRPr>
          </a:p>
          <a:p>
            <a:pPr marL="166789" marR="6773" indent="-150703">
              <a:lnSpc>
                <a:spcPct val="150000"/>
              </a:lnSpc>
              <a:spcBef>
                <a:spcPts val="98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Include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all components when defining target topology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–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including integration,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interface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mechanisms with 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any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third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party systems,</a:t>
            </a:r>
            <a:r>
              <a:rPr sz="1600" spc="-6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Validate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infrastructure for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target</a:t>
            </a:r>
            <a:r>
              <a:rPr sz="1600" spc="-1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topology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Validate compatibility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OS and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software's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for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target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AEM</a:t>
            </a:r>
            <a:r>
              <a:rPr sz="1600" spc="-1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Arrive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at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hardware,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and software upgrade/update requirements as</a:t>
            </a:r>
            <a:r>
              <a:rPr sz="1600" spc="-11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needed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5" y="240569"/>
            <a:ext cx="4556760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Agree downtime</a:t>
            </a:r>
            <a:r>
              <a:rPr sz="2667" spc="-107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requirements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335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6" y="1079160"/>
            <a:ext cx="9266767" cy="261417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Approach to migration depends on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downtime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duration</a:t>
            </a:r>
            <a:r>
              <a:rPr sz="1867" spc="-25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availablity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Downtime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systems </a:t>
            </a:r>
            <a:r>
              <a:rPr sz="1600" spc="7" dirty="0">
                <a:solidFill>
                  <a:srgbClr val="525252"/>
                </a:solidFill>
                <a:latin typeface="Arial"/>
                <a:cs typeface="Arial"/>
              </a:rPr>
              <a:t>for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users vs. authoring downtime (Freeze on</a:t>
            </a:r>
            <a:r>
              <a:rPr sz="1600" spc="-12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authoring)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Application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could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be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generating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UGC</a:t>
            </a:r>
            <a:r>
              <a:rPr sz="1600" spc="-12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content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How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much of content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gets</a:t>
            </a:r>
            <a:r>
              <a:rPr sz="1600" spc="-1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cached?</a:t>
            </a:r>
            <a:endParaRPr sz="1600">
              <a:latin typeface="Arial"/>
              <a:cs typeface="Arial"/>
            </a:endParaRPr>
          </a:p>
          <a:p>
            <a:pPr marL="166789" marR="6773" indent="-150703">
              <a:lnSpc>
                <a:spcPct val="150000"/>
              </a:lnSpc>
              <a:spcBef>
                <a:spcPts val="927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Can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application be served by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content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 dispatcher cache while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AEM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repository is  happening?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6" y="240569"/>
            <a:ext cx="3278293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Finalize </a:t>
            </a:r>
            <a:r>
              <a:rPr sz="2667" spc="-7" dirty="0">
                <a:solidFill>
                  <a:srgbClr val="000000"/>
                </a:solidFill>
              </a:rPr>
              <a:t>the</a:t>
            </a:r>
            <a:r>
              <a:rPr sz="2667" spc="-80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approach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336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5" y="987721"/>
            <a:ext cx="9584267" cy="34625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Now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define the approach for</a:t>
            </a:r>
            <a:r>
              <a:rPr sz="1867" spc="-16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endParaRPr sz="1867">
              <a:latin typeface="Arial"/>
              <a:cs typeface="Arial"/>
            </a:endParaRPr>
          </a:p>
          <a:p>
            <a:pPr marL="166789" indent="-150703">
              <a:spcBef>
                <a:spcPts val="1540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In-place upgrade vs.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fresh</a:t>
            </a:r>
            <a:r>
              <a:rPr sz="1600" spc="-6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install</a:t>
            </a:r>
            <a:endParaRPr sz="1600">
              <a:latin typeface="Arial"/>
              <a:cs typeface="Arial"/>
            </a:endParaRPr>
          </a:p>
          <a:p>
            <a:pPr marL="166789" marR="6773" indent="-150703">
              <a:lnSpc>
                <a:spcPct val="150100"/>
              </a:lnSpc>
              <a:spcBef>
                <a:spcPts val="947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Fresh install is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more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involved but would be required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if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objective is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cleanup content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or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change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deployment</a:t>
            </a:r>
            <a:r>
              <a:rPr sz="1600" spc="-3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topology</a:t>
            </a:r>
            <a:endParaRPr sz="1600">
              <a:latin typeface="Arial"/>
              <a:cs typeface="Arial"/>
            </a:endParaRPr>
          </a:p>
          <a:p>
            <a:pPr marL="166789" marR="240447" indent="-150703">
              <a:lnSpc>
                <a:spcPct val="150000"/>
              </a:lnSpc>
              <a:spcBef>
                <a:spcPts val="927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In-place upgrade becomes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more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suitable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if content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retained as-is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with revision history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and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audit logs 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intact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53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Decide 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fresh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authoring vs.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automated content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in case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fresh</a:t>
            </a:r>
            <a:r>
              <a:rPr sz="1600" spc="-2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install.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Could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be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some content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are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be auto migrated while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others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are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freshly</a:t>
            </a:r>
            <a:r>
              <a:rPr sz="1600" spc="-24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authored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2636" y="2382341"/>
            <a:ext cx="1479973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Prepare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337</a:t>
            </a:fld>
            <a:endParaRPr spc="-7" dirty="0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5" y="240569"/>
            <a:ext cx="3213947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Prepare for</a:t>
            </a:r>
            <a:r>
              <a:rPr sz="2667" spc="-160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migration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338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5" y="1079161"/>
            <a:ext cx="9558867" cy="416280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Build the pieces needed to perform the</a:t>
            </a:r>
            <a:r>
              <a:rPr sz="1867" spc="-26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Get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ready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infrastructure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OS and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software's as needed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for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target</a:t>
            </a:r>
            <a:r>
              <a:rPr sz="1600" spc="-23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state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Update &amp;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validate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code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build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for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target</a:t>
            </a:r>
            <a:r>
              <a:rPr sz="1600" spc="-19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environment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Create all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scripts and commands needed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for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and validate</a:t>
            </a:r>
            <a:r>
              <a:rPr sz="1600" spc="-24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them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Detail out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steps 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migrate each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components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(Author,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Publish,</a:t>
            </a:r>
            <a:r>
              <a:rPr sz="1600" spc="-2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dispatcher)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Create a process document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checklist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–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which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aids the execution of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migration.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Let this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cover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all</a:t>
            </a:r>
            <a:r>
              <a:rPr sz="1600" spc="-22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66789">
              <a:spcBef>
                <a:spcPts val="967"/>
              </a:spcBef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steps –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all pre-migration activities, migration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steps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and all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post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r>
              <a:rPr sz="1600" spc="-17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activities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Cover the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testing to be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done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post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and establish criteria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measure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success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</a:t>
            </a:r>
            <a:r>
              <a:rPr sz="1600" spc="-14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Include rollback, fallback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procedures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and create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scripts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&amp; commands needed for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invoking</a:t>
            </a:r>
            <a:r>
              <a:rPr sz="1600" spc="-30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rollback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5" y="240569"/>
            <a:ext cx="2330027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Test &amp;</a:t>
            </a:r>
            <a:r>
              <a:rPr sz="2667" spc="-93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Validate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339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5" y="1079161"/>
            <a:ext cx="8610600" cy="43064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Perform a test</a:t>
            </a:r>
            <a:r>
              <a:rPr sz="1867" spc="-1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Preferred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clone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production instance and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perform test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on</a:t>
            </a:r>
            <a:r>
              <a:rPr sz="1600" spc="-26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it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Follow the process as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documented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in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previous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step. Update the document to reflect</a:t>
            </a:r>
            <a:r>
              <a:rPr sz="1600" spc="-24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reality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Do not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assume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any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step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as trivial. Execute each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step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and validate</a:t>
            </a:r>
            <a:r>
              <a:rPr sz="1600" spc="-1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it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Perform post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testing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and validate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success</a:t>
            </a:r>
            <a:r>
              <a:rPr sz="1600" spc="-19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criteria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551165" lvl="1" indent="-234521">
              <a:buFont typeface="Arial"/>
              <a:buChar char="–"/>
              <a:tabLst>
                <a:tab pos="552013" algn="l"/>
              </a:tabLst>
            </a:pPr>
            <a:r>
              <a:rPr sz="1600" i="1" spc="-7" dirty="0">
                <a:solidFill>
                  <a:srgbClr val="525252"/>
                </a:solidFill>
                <a:latin typeface="Arial"/>
                <a:cs typeface="Arial"/>
              </a:rPr>
              <a:t>Has </a:t>
            </a:r>
            <a:r>
              <a:rPr sz="1600" i="1" dirty="0">
                <a:solidFill>
                  <a:srgbClr val="525252"/>
                </a:solidFill>
                <a:latin typeface="Arial"/>
                <a:cs typeface="Arial"/>
              </a:rPr>
              <a:t>all objectives set for the </a:t>
            </a:r>
            <a:r>
              <a:rPr sz="1600" i="1" spc="-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r>
              <a:rPr sz="1600" i="1" spc="-12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i="1" spc="-7" dirty="0">
                <a:solidFill>
                  <a:srgbClr val="525252"/>
                </a:solidFill>
                <a:latin typeface="Arial"/>
                <a:cs typeface="Arial"/>
              </a:rPr>
              <a:t>achieved?</a:t>
            </a:r>
            <a:endParaRPr sz="1600">
              <a:latin typeface="Arial"/>
              <a:cs typeface="Arial"/>
            </a:endParaRPr>
          </a:p>
          <a:p>
            <a:pPr lvl="1">
              <a:spcBef>
                <a:spcPts val="53"/>
              </a:spcBef>
              <a:buClr>
                <a:srgbClr val="525252"/>
              </a:buClr>
              <a:buFont typeface="Arial"/>
              <a:buChar char="–"/>
            </a:pPr>
            <a:endParaRPr sz="1600">
              <a:latin typeface="Arial"/>
              <a:cs typeface="Arial"/>
            </a:endParaRPr>
          </a:p>
          <a:p>
            <a:pPr marL="551165" lvl="1" indent="-234521">
              <a:buFont typeface="Arial"/>
              <a:buChar char="–"/>
              <a:tabLst>
                <a:tab pos="552013" algn="l"/>
              </a:tabLst>
            </a:pPr>
            <a:r>
              <a:rPr sz="1600" i="1" spc="-7" dirty="0">
                <a:solidFill>
                  <a:srgbClr val="525252"/>
                </a:solidFill>
                <a:latin typeface="Arial"/>
                <a:cs typeface="Arial"/>
              </a:rPr>
              <a:t>Application functions and performs in the </a:t>
            </a:r>
            <a:r>
              <a:rPr sz="1600" i="1" dirty="0">
                <a:solidFill>
                  <a:srgbClr val="525252"/>
                </a:solidFill>
                <a:latin typeface="Arial"/>
                <a:cs typeface="Arial"/>
              </a:rPr>
              <a:t>target </a:t>
            </a:r>
            <a:r>
              <a:rPr sz="1600" i="1" spc="-7" dirty="0">
                <a:solidFill>
                  <a:srgbClr val="525252"/>
                </a:solidFill>
                <a:latin typeface="Arial"/>
                <a:cs typeface="Arial"/>
              </a:rPr>
              <a:t>environment as</a:t>
            </a:r>
            <a:r>
              <a:rPr sz="1600" i="1" spc="-12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525252"/>
                </a:solidFill>
                <a:latin typeface="Arial"/>
                <a:cs typeface="Arial"/>
              </a:rPr>
              <a:t>expected</a:t>
            </a:r>
            <a:endParaRPr sz="1600">
              <a:latin typeface="Arial"/>
              <a:cs typeface="Arial"/>
            </a:endParaRPr>
          </a:p>
          <a:p>
            <a:pPr lvl="1">
              <a:spcBef>
                <a:spcPts val="47"/>
              </a:spcBef>
              <a:buClr>
                <a:srgbClr val="525252"/>
              </a:buClr>
              <a:buFont typeface="Arial"/>
              <a:buChar char="–"/>
            </a:pPr>
            <a:endParaRPr sz="1600">
              <a:latin typeface="Arial"/>
              <a:cs typeface="Arial"/>
            </a:endParaRPr>
          </a:p>
          <a:p>
            <a:pPr marL="551165" lvl="1" indent="-234521">
              <a:buFont typeface="Arial"/>
              <a:buChar char="–"/>
              <a:tabLst>
                <a:tab pos="552013" algn="l"/>
              </a:tabLst>
            </a:pPr>
            <a:r>
              <a:rPr sz="1600" i="1" dirty="0">
                <a:solidFill>
                  <a:srgbClr val="525252"/>
                </a:solidFill>
                <a:latin typeface="Arial"/>
                <a:cs typeface="Arial"/>
              </a:rPr>
              <a:t>Is the </a:t>
            </a:r>
            <a:r>
              <a:rPr sz="1600" i="1" spc="-7" dirty="0">
                <a:solidFill>
                  <a:srgbClr val="525252"/>
                </a:solidFill>
                <a:latin typeface="Arial"/>
                <a:cs typeface="Arial"/>
              </a:rPr>
              <a:t>migration performed </a:t>
            </a:r>
            <a:r>
              <a:rPr sz="1600" i="1" dirty="0">
                <a:solidFill>
                  <a:srgbClr val="525252"/>
                </a:solidFill>
                <a:latin typeface="Arial"/>
                <a:cs typeface="Arial"/>
              </a:rPr>
              <a:t>within the </a:t>
            </a:r>
            <a:r>
              <a:rPr sz="1600" i="1" spc="-7" dirty="0">
                <a:solidFill>
                  <a:srgbClr val="525252"/>
                </a:solidFill>
                <a:latin typeface="Arial"/>
                <a:cs typeface="Arial"/>
              </a:rPr>
              <a:t>downtime </a:t>
            </a:r>
            <a:r>
              <a:rPr sz="1600" i="1" spc="-13" dirty="0">
                <a:solidFill>
                  <a:srgbClr val="525252"/>
                </a:solidFill>
                <a:latin typeface="Arial"/>
                <a:cs typeface="Arial"/>
              </a:rPr>
              <a:t>limit</a:t>
            </a:r>
            <a:r>
              <a:rPr sz="1600" i="1" spc="-10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i="1" spc="-7" dirty="0">
                <a:solidFill>
                  <a:srgbClr val="525252"/>
                </a:solidFill>
                <a:latin typeface="Arial"/>
                <a:cs typeface="Arial"/>
              </a:rPr>
              <a:t>agreed</a:t>
            </a:r>
            <a:endParaRPr sz="1600">
              <a:latin typeface="Arial"/>
              <a:cs typeface="Arial"/>
            </a:endParaRPr>
          </a:p>
          <a:p>
            <a:pPr lvl="1">
              <a:spcBef>
                <a:spcPts val="67"/>
              </a:spcBef>
              <a:buClr>
                <a:srgbClr val="525252"/>
              </a:buClr>
              <a:buFont typeface="Arial"/>
              <a:buChar char="–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Perform rollback and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validate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rollback</a:t>
            </a:r>
            <a:r>
              <a:rPr sz="1600" spc="-18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procedure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601C-CDDA-4EE2-8FFA-B6C264BD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0466-CD71-4546-8066-7A02712E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8B229-29D8-4908-B897-64AFECF9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82336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6" y="240569"/>
            <a:ext cx="4400127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Tweak and retest – if</a:t>
            </a:r>
            <a:r>
              <a:rPr sz="2667" spc="-167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needed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340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5" y="1079160"/>
            <a:ext cx="9401387" cy="317792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Accommodate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changes and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tweaks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needed and redo test</a:t>
            </a:r>
            <a:r>
              <a:rPr sz="1867" spc="-3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Do not hesitate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1600" spc="-13" dirty="0">
                <a:solidFill>
                  <a:srgbClr val="525252"/>
                </a:solidFill>
                <a:latin typeface="Arial"/>
                <a:cs typeface="Arial"/>
              </a:rPr>
              <a:t>go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back 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preparation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step if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needed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tweak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r>
              <a:rPr sz="1600" spc="-1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Update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process document and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checklist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reflect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tweaked</a:t>
            </a:r>
            <a:r>
              <a:rPr sz="1600" spc="-28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Redo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from the</a:t>
            </a:r>
            <a:r>
              <a:rPr sz="1600" spc="-11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beginning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Essential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have a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full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end-to-end cycle done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on test for the same to be repeated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</a:t>
            </a:r>
            <a:r>
              <a:rPr sz="1600" spc="-25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production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Make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sure </a:t>
            </a:r>
            <a:r>
              <a:rPr sz="1600" spc="-13" dirty="0">
                <a:solidFill>
                  <a:srgbClr val="525252"/>
                </a:solidFill>
                <a:latin typeface="Arial"/>
                <a:cs typeface="Arial"/>
              </a:rPr>
              <a:t>you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have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proven process, that’s documented which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can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be followed in prod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for</a:t>
            </a:r>
            <a:r>
              <a:rPr sz="1600" spc="-11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successful</a:t>
            </a:r>
            <a:endParaRPr sz="1600">
              <a:latin typeface="Arial"/>
              <a:cs typeface="Arial"/>
            </a:endParaRPr>
          </a:p>
          <a:p>
            <a:pPr marL="166789">
              <a:spcBef>
                <a:spcPts val="967"/>
              </a:spcBef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5" y="240569"/>
            <a:ext cx="8883227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Redefine development, Operations and DevOps</a:t>
            </a:r>
            <a:r>
              <a:rPr sz="2667" spc="-167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processes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341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6" y="1079160"/>
            <a:ext cx="7549727" cy="229819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Test migration is successful… You are sure of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rolling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it out in</a:t>
            </a:r>
            <a:r>
              <a:rPr sz="1867" spc="-17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production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Time 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align development, operations and devops processes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for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new</a:t>
            </a:r>
            <a:r>
              <a:rPr sz="1600" spc="-1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All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lower environment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can be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migrated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new</a:t>
            </a:r>
            <a:r>
              <a:rPr sz="1600" spc="-14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Maintenance procedures shall be updated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for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new</a:t>
            </a:r>
            <a:r>
              <a:rPr sz="1600" spc="-24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Assess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release cycles and plan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for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new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releases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newer</a:t>
            </a:r>
            <a:r>
              <a:rPr sz="1600" spc="-2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6" y="240569"/>
            <a:ext cx="3578013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Train your</a:t>
            </a:r>
            <a:r>
              <a:rPr sz="2667" spc="-100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stakeholders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342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5" y="1079161"/>
            <a:ext cx="9565640" cy="31650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Time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to get all stakeholders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excited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about the new</a:t>
            </a:r>
            <a:r>
              <a:rPr sz="1867" spc="-25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version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This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is an essential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part of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that often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gets</a:t>
            </a:r>
            <a:r>
              <a:rPr sz="1600" spc="-19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overlooked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Include business team,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developers, technical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support,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administrators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and operations</a:t>
            </a:r>
            <a:r>
              <a:rPr sz="1600" spc="-30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staff</a:t>
            </a:r>
            <a:endParaRPr sz="1600">
              <a:latin typeface="Arial"/>
              <a:cs typeface="Arial"/>
            </a:endParaRPr>
          </a:p>
          <a:p>
            <a:pPr marL="166789" marR="6773" indent="-150703">
              <a:lnSpc>
                <a:spcPct val="150000"/>
              </a:lnSpc>
              <a:spcBef>
                <a:spcPts val="92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Its not </a:t>
            </a:r>
            <a:r>
              <a:rPr sz="1600" spc="-13" dirty="0">
                <a:solidFill>
                  <a:srgbClr val="525252"/>
                </a:solidFill>
                <a:latin typeface="Arial"/>
                <a:cs typeface="Arial"/>
              </a:rPr>
              <a:t>always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 classroom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training… self exploration, going through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documentation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or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video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based… 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any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such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mechanism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can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be used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for</a:t>
            </a:r>
            <a:r>
              <a:rPr sz="1600" spc="-16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training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Remember…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this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an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important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step 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bring everyone</a:t>
            </a:r>
            <a:r>
              <a:rPr sz="1600" spc="-152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onboard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73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Also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this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helps individual teams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prepare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their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work and innovate based on new</a:t>
            </a:r>
            <a:r>
              <a:rPr sz="1600" spc="-22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version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6" y="240569"/>
            <a:ext cx="3162300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Finalize cutover</a:t>
            </a:r>
            <a:r>
              <a:rPr sz="2667" spc="-120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date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343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250613" y="1079161"/>
            <a:ext cx="9880600" cy="31675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35463">
              <a:spcBef>
                <a:spcPts val="140"/>
              </a:spcBef>
            </a:pP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On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what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date should be migration be complete and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cutover</a:t>
            </a:r>
            <a:r>
              <a:rPr sz="1867" spc="-31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done?</a:t>
            </a:r>
            <a:endParaRPr sz="1867">
              <a:latin typeface="Arial"/>
              <a:cs typeface="Arial"/>
            </a:endParaRPr>
          </a:p>
          <a:p>
            <a:pPr marL="285320" marR="125304" indent="-150703">
              <a:lnSpc>
                <a:spcPct val="150000"/>
              </a:lnSpc>
              <a:spcBef>
                <a:spcPts val="987"/>
              </a:spcBef>
              <a:buChar char="•"/>
              <a:tabLst>
                <a:tab pos="286165" algn="l"/>
              </a:tabLst>
            </a:pPr>
            <a:r>
              <a:rPr sz="1600" spc="27" dirty="0">
                <a:solidFill>
                  <a:srgbClr val="525252"/>
                </a:solidFill>
                <a:latin typeface="Arial"/>
                <a:cs typeface="Arial"/>
              </a:rPr>
              <a:t>We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know the migration should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be complete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by year end.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But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performing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on Dec </a:t>
            </a:r>
            <a:r>
              <a:rPr sz="1600" spc="20" dirty="0">
                <a:solidFill>
                  <a:srgbClr val="525252"/>
                </a:solidFill>
                <a:latin typeface="Arial"/>
                <a:cs typeface="Arial"/>
              </a:rPr>
              <a:t>31</a:t>
            </a:r>
            <a:r>
              <a:rPr sz="1600" spc="29" baseline="24305" dirty="0">
                <a:solidFill>
                  <a:srgbClr val="525252"/>
                </a:solidFill>
                <a:latin typeface="Arial"/>
                <a:cs typeface="Arial"/>
              </a:rPr>
              <a:t>st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is not a  good</a:t>
            </a:r>
            <a:r>
              <a:rPr sz="1600" spc="-3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idea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285320" indent="-150703">
              <a:spcBef>
                <a:spcPts val="7"/>
              </a:spcBef>
              <a:buChar char="•"/>
              <a:tabLst>
                <a:tab pos="286165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You might have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choose a non-peak day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and off-peak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hours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perform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your</a:t>
            </a:r>
            <a:r>
              <a:rPr sz="1600" spc="-2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285320" indent="-150703">
              <a:buChar char="•"/>
              <a:tabLst>
                <a:tab pos="286165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Consult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key stakeholders and agree 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period and cutover</a:t>
            </a:r>
            <a:r>
              <a:rPr sz="1600" spc="-2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date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285320" indent="-150703">
              <a:buChar char="•"/>
              <a:tabLst>
                <a:tab pos="286165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Agree on authoring freeze period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needed and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cutoff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access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authors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during authoring</a:t>
            </a:r>
            <a:r>
              <a:rPr sz="1600" spc="-272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freeze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285320" indent="-150703">
              <a:buChar char="•"/>
              <a:tabLst>
                <a:tab pos="286165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Communicate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timelines and implication in advance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all</a:t>
            </a:r>
            <a:r>
              <a:rPr sz="1600" spc="-20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stakeholders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6" y="240569"/>
            <a:ext cx="4385733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Socialize </a:t>
            </a:r>
            <a:r>
              <a:rPr sz="2667" spc="-7" dirty="0">
                <a:solidFill>
                  <a:srgbClr val="000000"/>
                </a:solidFill>
              </a:rPr>
              <a:t>the </a:t>
            </a:r>
            <a:r>
              <a:rPr sz="2667" dirty="0">
                <a:solidFill>
                  <a:srgbClr val="000000"/>
                </a:solidFill>
              </a:rPr>
              <a:t>fallback</a:t>
            </a:r>
            <a:r>
              <a:rPr sz="2667" spc="-113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options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344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6" y="1079160"/>
            <a:ext cx="9606279" cy="21217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Things going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wrong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is not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always your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mistake, but not planning for it is definitely</a:t>
            </a:r>
            <a:r>
              <a:rPr sz="1867" spc="-35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yours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Unexpected things do happen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unexpected</a:t>
            </a:r>
            <a:r>
              <a:rPr sz="1600" spc="-18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Not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sufficient to keep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your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fallback options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ready,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its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equally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important to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socialize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all</a:t>
            </a:r>
            <a:r>
              <a:rPr sz="1600" spc="-13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stakeholders</a:t>
            </a:r>
            <a:endParaRPr sz="1600">
              <a:latin typeface="Arial"/>
              <a:cs typeface="Arial"/>
            </a:endParaRPr>
          </a:p>
          <a:p>
            <a:pPr marL="166789" marR="6773" indent="-150703">
              <a:lnSpc>
                <a:spcPct val="150000"/>
              </a:lnSpc>
              <a:spcBef>
                <a:spcPts val="927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Keep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key decision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makers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well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informed of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implication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each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your fallback option so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that they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can 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take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quick decisions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and when</a:t>
            </a:r>
            <a:r>
              <a:rPr sz="1600" spc="-12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needed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2636" y="2382341"/>
            <a:ext cx="1479973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Perform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345</a:t>
            </a:fld>
            <a:endParaRPr spc="-7" dirty="0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5" y="240569"/>
            <a:ext cx="1166707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Migrate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346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6" y="1079161"/>
            <a:ext cx="7981527" cy="330872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And…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here </a:t>
            </a:r>
            <a:r>
              <a:rPr sz="1867" spc="-13" dirty="0">
                <a:solidFill>
                  <a:srgbClr val="525252"/>
                </a:solidFill>
                <a:latin typeface="Arial"/>
                <a:cs typeface="Arial"/>
              </a:rPr>
              <a:t>you</a:t>
            </a:r>
            <a:r>
              <a:rPr sz="1867" spc="-5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go…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Follow the document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tested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and</a:t>
            </a:r>
            <a:r>
              <a:rPr sz="1600" spc="-1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validated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Avoid temptation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do any experiment or take any</a:t>
            </a:r>
            <a:r>
              <a:rPr sz="1600" spc="-14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deviation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Stick to the tested</a:t>
            </a:r>
            <a:r>
              <a:rPr sz="1600" spc="-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If something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goes wrong, access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quickly and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kick off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appropriate fallback</a:t>
            </a:r>
            <a:r>
              <a:rPr sz="1600" spc="-7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Hopefully everything goes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fine… </a:t>
            </a:r>
            <a:r>
              <a:rPr sz="1600" spc="-13" dirty="0">
                <a:solidFill>
                  <a:srgbClr val="525252"/>
                </a:solidFill>
                <a:latin typeface="Arial"/>
                <a:cs typeface="Arial"/>
              </a:rPr>
              <a:t>well you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are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not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fully there</a:t>
            </a:r>
            <a:r>
              <a:rPr sz="1600" spc="-1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yet!!!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53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Time to kick start the testing</a:t>
            </a:r>
            <a:r>
              <a:rPr sz="1600" spc="-8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45" y="240569"/>
            <a:ext cx="4396739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dirty="0">
                <a:solidFill>
                  <a:srgbClr val="000000"/>
                </a:solidFill>
              </a:rPr>
              <a:t>Test and certify the</a:t>
            </a:r>
            <a:r>
              <a:rPr sz="2667" spc="-180" dirty="0">
                <a:solidFill>
                  <a:srgbClr val="000000"/>
                </a:solidFill>
              </a:rPr>
              <a:t> </a:t>
            </a:r>
            <a:r>
              <a:rPr sz="2667" dirty="0">
                <a:solidFill>
                  <a:srgbClr val="000000"/>
                </a:solidFill>
              </a:rPr>
              <a:t>migration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284683" y="4798662"/>
            <a:ext cx="216534" cy="167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fld id="{81D60167-4931-47E6-BA6A-407CBD079E47}" type="slidenum">
              <a:rPr lang="en-US" spc="-5" smtClean="0"/>
              <a:pPr marL="38100"/>
              <a:t>347</a:t>
            </a:fld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69145" y="1079160"/>
            <a:ext cx="8983979" cy="26726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Perform</a:t>
            </a:r>
            <a:r>
              <a:rPr sz="1867" spc="-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all</a:t>
            </a:r>
            <a:r>
              <a:rPr sz="1867" spc="-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the</a:t>
            </a:r>
            <a:r>
              <a:rPr sz="1867" spc="-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testing</a:t>
            </a:r>
            <a:r>
              <a:rPr sz="1867" spc="-6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and</a:t>
            </a:r>
            <a:r>
              <a:rPr sz="1867" spc="-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certify</a:t>
            </a:r>
            <a:r>
              <a:rPr sz="1867" spc="-6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the</a:t>
            </a:r>
            <a:r>
              <a:rPr sz="1867" spc="-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success</a:t>
            </a:r>
            <a:r>
              <a:rPr sz="1867" spc="-6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of</a:t>
            </a:r>
            <a:r>
              <a:rPr sz="1867" spc="-2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the</a:t>
            </a:r>
            <a:r>
              <a:rPr sz="1867" spc="-27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67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Conduct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functional and performance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test of the</a:t>
            </a:r>
            <a:r>
              <a:rPr sz="1600" spc="-20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60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spcBef>
                <a:spcPts val="7"/>
              </a:spcBef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If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you have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crunched time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window, you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could perform a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quick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sanity test and declare the</a:t>
            </a:r>
            <a:r>
              <a:rPr sz="1600" spc="-21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</a:t>
            </a:r>
            <a:endParaRPr sz="1600">
              <a:latin typeface="Arial"/>
              <a:cs typeface="Arial"/>
            </a:endParaRPr>
          </a:p>
          <a:p>
            <a:pPr marL="166789">
              <a:spcBef>
                <a:spcPts val="960"/>
              </a:spcBef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complete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while continuing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perform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elaborate</a:t>
            </a:r>
            <a:r>
              <a:rPr sz="1600" spc="-193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Validate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application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to tick off for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each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the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objective</a:t>
            </a:r>
            <a:r>
              <a:rPr sz="1600" spc="-22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achieved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7"/>
              </a:spcBef>
              <a:buClr>
                <a:srgbClr val="525252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66789" indent="-150703">
              <a:buChar char="•"/>
              <a:tabLst>
                <a:tab pos="167636" algn="l"/>
              </a:tabLst>
            </a:pP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Certify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the success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migration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after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all </a:t>
            </a:r>
            <a:r>
              <a:rPr sz="1600" dirty="0">
                <a:solidFill>
                  <a:srgbClr val="525252"/>
                </a:solidFill>
                <a:latin typeface="Arial"/>
                <a:cs typeface="Arial"/>
              </a:rPr>
              <a:t>the testing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is</a:t>
            </a:r>
            <a:r>
              <a:rPr sz="1600" spc="-152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25252"/>
                </a:solidFill>
                <a:latin typeface="Arial"/>
                <a:cs typeface="Arial"/>
              </a:rPr>
              <a:t>complete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DA01-F523-4BD7-86D9-136E35E6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D43A8-B28F-42A7-867C-DC4BD0DEC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EC83A-45AE-4527-811A-587EFAA9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2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CAD1-8E3D-4192-8666-7203343D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D130-7FB5-4011-B215-53B1814E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CB258-8153-46DB-AFF3-D9F3DCDD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4635-39D4-4961-8FE3-5FF8DC76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05911-8A1B-45A7-8197-050B61202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FEB3E-AACC-4323-B9FD-A44DEFD5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BADE-2ACF-400C-87EA-EA803DCB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2264-253A-4C4A-A9A1-B45C9033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12247-6C85-4EE1-B17B-119C4387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21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651F-CD4F-41C1-A20F-48BC8251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13860-C699-4423-800E-E729F653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C5650-2DF5-4AB0-AB23-30549E43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1" y="304605"/>
            <a:ext cx="4686935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AEM </a:t>
            </a:r>
            <a:r>
              <a:rPr spc="-55" dirty="0"/>
              <a:t>as </a:t>
            </a:r>
            <a:r>
              <a:rPr spc="-90" dirty="0"/>
              <a:t>umbrella</a:t>
            </a:r>
            <a:r>
              <a:rPr spc="-535" dirty="0"/>
              <a:t> </a:t>
            </a:r>
            <a:r>
              <a:rPr spc="-9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380185"/>
            <a:ext cx="75457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dirty="0">
                <a:latin typeface="Garamond"/>
                <a:cs typeface="Garamond"/>
              </a:rPr>
              <a:t>A </a:t>
            </a:r>
            <a:r>
              <a:rPr sz="2400" i="1" spc="-5" dirty="0">
                <a:latin typeface="Garamond"/>
                <a:cs typeface="Garamond"/>
              </a:rPr>
              <a:t>standalone AEM implementation </a:t>
            </a:r>
            <a:r>
              <a:rPr sz="2400" i="1" dirty="0">
                <a:latin typeface="Garamond"/>
                <a:cs typeface="Garamond"/>
              </a:rPr>
              <a:t>or </a:t>
            </a:r>
            <a:r>
              <a:rPr sz="2400" i="1" spc="-5" dirty="0">
                <a:latin typeface="Garamond"/>
                <a:cs typeface="Garamond"/>
              </a:rPr>
              <a:t>AEM as </a:t>
            </a:r>
            <a:r>
              <a:rPr sz="2400" i="1" dirty="0">
                <a:latin typeface="Garamond"/>
                <a:cs typeface="Garamond"/>
              </a:rPr>
              <a:t>the </a:t>
            </a:r>
            <a:r>
              <a:rPr sz="2400" i="1" spc="-10" dirty="0">
                <a:latin typeface="Garamond"/>
                <a:cs typeface="Garamond"/>
              </a:rPr>
              <a:t>wrapper </a:t>
            </a:r>
            <a:r>
              <a:rPr sz="2400" i="1" spc="-5" dirty="0">
                <a:latin typeface="Garamond"/>
                <a:cs typeface="Garamond"/>
              </a:rPr>
              <a:t>system</a:t>
            </a:r>
            <a:r>
              <a:rPr sz="2400" i="1" spc="70" dirty="0">
                <a:latin typeface="Garamond"/>
                <a:cs typeface="Garamond"/>
              </a:rPr>
              <a:t> </a:t>
            </a:r>
            <a:r>
              <a:rPr sz="2400" i="1" dirty="0">
                <a:latin typeface="Garamond"/>
                <a:cs typeface="Garamond"/>
              </a:rPr>
              <a:t>that</a:t>
            </a:r>
            <a:endParaRPr sz="2400">
              <a:latin typeface="Garamond"/>
              <a:cs typeface="Garamond"/>
            </a:endParaRPr>
          </a:p>
          <a:p>
            <a:pPr marL="12700">
              <a:spcBef>
                <a:spcPts val="5"/>
              </a:spcBef>
            </a:pPr>
            <a:r>
              <a:rPr sz="2400" i="1" spc="-10" dirty="0">
                <a:latin typeface="Garamond"/>
                <a:cs typeface="Garamond"/>
              </a:rPr>
              <a:t>integrates </a:t>
            </a:r>
            <a:r>
              <a:rPr sz="2400" i="1" spc="-5" dirty="0">
                <a:latin typeface="Garamond"/>
                <a:cs typeface="Garamond"/>
              </a:rPr>
              <a:t>with other systems and delivers </a:t>
            </a:r>
            <a:r>
              <a:rPr sz="2400" i="1" dirty="0">
                <a:latin typeface="Garamond"/>
                <a:cs typeface="Garamond"/>
              </a:rPr>
              <a:t>the</a:t>
            </a:r>
            <a:r>
              <a:rPr sz="2400" i="1" spc="55" dirty="0">
                <a:latin typeface="Garamond"/>
                <a:cs typeface="Garamond"/>
              </a:rPr>
              <a:t> </a:t>
            </a:r>
            <a:r>
              <a:rPr sz="2400" i="1" dirty="0">
                <a:latin typeface="Garamond"/>
                <a:cs typeface="Garamond"/>
              </a:rPr>
              <a:t>site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140" y="2526920"/>
            <a:ext cx="2868930" cy="3136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marR="5080" indent="-182880">
              <a:spcBef>
                <a:spcPts val="10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 most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often </a:t>
            </a: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would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umbrella system 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integrating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with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other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systems to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serve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 functionality</a:t>
            </a:r>
            <a:endParaRPr sz="2000">
              <a:latin typeface="Garamond"/>
              <a:cs typeface="Garamond"/>
            </a:endParaRPr>
          </a:p>
          <a:p>
            <a:pPr marL="194945" marR="17145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 this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configuration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takes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responsibility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of 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integrating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with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other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systems to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provide 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integrated</a:t>
            </a: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functionality</a:t>
            </a:r>
            <a:endParaRPr sz="200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69545" y="2502345"/>
            <a:ext cx="1626235" cy="788035"/>
            <a:chOff x="5245544" y="2502344"/>
            <a:chExt cx="1626235" cy="788035"/>
          </a:xfrm>
        </p:grpSpPr>
        <p:sp>
          <p:nvSpPr>
            <p:cNvPr id="6" name="object 6"/>
            <p:cNvSpPr/>
            <p:nvPr/>
          </p:nvSpPr>
          <p:spPr>
            <a:xfrm>
              <a:off x="5258562" y="2515362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1473199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1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9985" y="684418"/>
                  </a:lnTo>
                  <a:lnTo>
                    <a:pt x="37211" y="724788"/>
                  </a:lnTo>
                  <a:lnTo>
                    <a:pt x="77581" y="752014"/>
                  </a:lnTo>
                  <a:lnTo>
                    <a:pt x="127000" y="762000"/>
                  </a:lnTo>
                  <a:lnTo>
                    <a:pt x="1473199" y="762000"/>
                  </a:lnTo>
                  <a:lnTo>
                    <a:pt x="1522618" y="752014"/>
                  </a:lnTo>
                  <a:lnTo>
                    <a:pt x="1562989" y="724788"/>
                  </a:lnTo>
                  <a:lnTo>
                    <a:pt x="1590214" y="684418"/>
                  </a:lnTo>
                  <a:lnTo>
                    <a:pt x="1600199" y="635000"/>
                  </a:lnTo>
                  <a:lnTo>
                    <a:pt x="1600199" y="127000"/>
                  </a:lnTo>
                  <a:lnTo>
                    <a:pt x="1590214" y="77581"/>
                  </a:lnTo>
                  <a:lnTo>
                    <a:pt x="1562989" y="37211"/>
                  </a:lnTo>
                  <a:lnTo>
                    <a:pt x="1522618" y="9985"/>
                  </a:lnTo>
                  <a:lnTo>
                    <a:pt x="1473199" y="0"/>
                  </a:lnTo>
                  <a:close/>
                </a:path>
              </a:pathLst>
            </a:custGeom>
            <a:solidFill>
              <a:srgbClr val="D16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58562" y="2515362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1473199" y="0"/>
                  </a:lnTo>
                  <a:lnTo>
                    <a:pt x="1522618" y="9985"/>
                  </a:lnTo>
                  <a:lnTo>
                    <a:pt x="1562989" y="37211"/>
                  </a:lnTo>
                  <a:lnTo>
                    <a:pt x="1590214" y="77581"/>
                  </a:lnTo>
                  <a:lnTo>
                    <a:pt x="1600199" y="127000"/>
                  </a:lnTo>
                  <a:lnTo>
                    <a:pt x="1600199" y="635000"/>
                  </a:lnTo>
                  <a:lnTo>
                    <a:pt x="1590214" y="684418"/>
                  </a:lnTo>
                  <a:lnTo>
                    <a:pt x="1562989" y="724788"/>
                  </a:lnTo>
                  <a:lnTo>
                    <a:pt x="1522618" y="752014"/>
                  </a:lnTo>
                  <a:lnTo>
                    <a:pt x="1473199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1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21422" y="2727783"/>
            <a:ext cx="521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spc="-5" dirty="0">
                <a:solidFill>
                  <a:srgbClr val="FFFFFF"/>
                </a:solidFill>
                <a:latin typeface="Garamond"/>
                <a:cs typeface="Garamond"/>
              </a:rPr>
              <a:t>EM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83744" y="4102545"/>
            <a:ext cx="797560" cy="788035"/>
            <a:chOff x="4559744" y="4102544"/>
            <a:chExt cx="797560" cy="788035"/>
          </a:xfrm>
        </p:grpSpPr>
        <p:sp>
          <p:nvSpPr>
            <p:cNvPr id="10" name="object 10"/>
            <p:cNvSpPr/>
            <p:nvPr/>
          </p:nvSpPr>
          <p:spPr>
            <a:xfrm>
              <a:off x="4572762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762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392417" y="4328921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60272" y="4102545"/>
            <a:ext cx="797560" cy="788035"/>
            <a:chOff x="5736272" y="4102544"/>
            <a:chExt cx="797560" cy="788035"/>
          </a:xfrm>
        </p:grpSpPr>
        <p:sp>
          <p:nvSpPr>
            <p:cNvPr id="14" name="object 14"/>
            <p:cNvSpPr/>
            <p:nvPr/>
          </p:nvSpPr>
          <p:spPr>
            <a:xfrm>
              <a:off x="5749289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49289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576565" y="4328921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B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436800" y="4102545"/>
            <a:ext cx="797560" cy="788035"/>
            <a:chOff x="6912800" y="4102544"/>
            <a:chExt cx="797560" cy="788035"/>
          </a:xfrm>
        </p:grpSpPr>
        <p:sp>
          <p:nvSpPr>
            <p:cNvPr id="18" name="object 18"/>
            <p:cNvSpPr/>
            <p:nvPr/>
          </p:nvSpPr>
          <p:spPr>
            <a:xfrm>
              <a:off x="6925818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BBD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25818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50046" y="4328921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22600" y="2502345"/>
            <a:ext cx="797560" cy="788035"/>
            <a:chOff x="7598600" y="2502344"/>
            <a:chExt cx="797560" cy="788035"/>
          </a:xfrm>
        </p:grpSpPr>
        <p:sp>
          <p:nvSpPr>
            <p:cNvPr id="22" name="object 22"/>
            <p:cNvSpPr/>
            <p:nvPr/>
          </p:nvSpPr>
          <p:spPr>
            <a:xfrm>
              <a:off x="7611618" y="25153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11618" y="25153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28480" y="2727783"/>
            <a:ext cx="18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X</a:t>
            </a:r>
            <a:endParaRPr>
              <a:latin typeface="Garamond"/>
              <a:cs typeface="Garamon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81572" y="2857499"/>
            <a:ext cx="2653030" cy="1257300"/>
          </a:xfrm>
          <a:custGeom>
            <a:avLst/>
            <a:gdLst/>
            <a:ahLst/>
            <a:cxnLst/>
            <a:rect l="l" t="t" r="r" b="b"/>
            <a:pathLst>
              <a:path w="2653029" h="1257300">
                <a:moveTo>
                  <a:pt x="1104011" y="424180"/>
                </a:moveTo>
                <a:lnTo>
                  <a:pt x="1096264" y="414020"/>
                </a:lnTo>
                <a:lnTo>
                  <a:pt x="56692" y="1206055"/>
                </a:lnTo>
                <a:lnTo>
                  <a:pt x="37465" y="1180846"/>
                </a:lnTo>
                <a:lnTo>
                  <a:pt x="0" y="1257300"/>
                </a:lnTo>
                <a:lnTo>
                  <a:pt x="83693" y="1241425"/>
                </a:lnTo>
                <a:lnTo>
                  <a:pt x="70307" y="1223899"/>
                </a:lnTo>
                <a:lnTo>
                  <a:pt x="64439" y="1216215"/>
                </a:lnTo>
                <a:lnTo>
                  <a:pt x="1104011" y="424180"/>
                </a:lnTo>
                <a:close/>
              </a:path>
              <a:path w="2653029" h="1257300">
                <a:moveTo>
                  <a:pt x="1162812" y="1181100"/>
                </a:moveTo>
                <a:lnTo>
                  <a:pt x="1131062" y="1181100"/>
                </a:lnTo>
                <a:lnTo>
                  <a:pt x="1131062" y="419100"/>
                </a:lnTo>
                <a:lnTo>
                  <a:pt x="1118362" y="419100"/>
                </a:lnTo>
                <a:lnTo>
                  <a:pt x="1118362" y="1181100"/>
                </a:lnTo>
                <a:lnTo>
                  <a:pt x="1086612" y="1181100"/>
                </a:lnTo>
                <a:lnTo>
                  <a:pt x="1124712" y="1257300"/>
                </a:lnTo>
                <a:lnTo>
                  <a:pt x="1156462" y="1193800"/>
                </a:lnTo>
                <a:lnTo>
                  <a:pt x="1162812" y="1181100"/>
                </a:lnTo>
                <a:close/>
              </a:path>
              <a:path w="2653029" h="1257300">
                <a:moveTo>
                  <a:pt x="2267077" y="1257300"/>
                </a:moveTo>
                <a:lnTo>
                  <a:pt x="2250554" y="1224534"/>
                </a:lnTo>
                <a:lnTo>
                  <a:pt x="2228723" y="1181227"/>
                </a:lnTo>
                <a:lnTo>
                  <a:pt x="2209736" y="1206792"/>
                </a:lnTo>
                <a:lnTo>
                  <a:pt x="1142238" y="414020"/>
                </a:lnTo>
                <a:lnTo>
                  <a:pt x="1134618" y="424180"/>
                </a:lnTo>
                <a:lnTo>
                  <a:pt x="2202167" y="1216990"/>
                </a:lnTo>
                <a:lnTo>
                  <a:pt x="2183257" y="1242441"/>
                </a:lnTo>
                <a:lnTo>
                  <a:pt x="2267077" y="1257300"/>
                </a:lnTo>
                <a:close/>
              </a:path>
              <a:path w="2653029" h="1257300">
                <a:moveTo>
                  <a:pt x="2652903" y="38100"/>
                </a:moveTo>
                <a:lnTo>
                  <a:pt x="2640203" y="31750"/>
                </a:lnTo>
                <a:lnTo>
                  <a:pt x="2576703" y="0"/>
                </a:lnTo>
                <a:lnTo>
                  <a:pt x="2576703" y="31750"/>
                </a:lnTo>
                <a:lnTo>
                  <a:pt x="1900428" y="31750"/>
                </a:lnTo>
                <a:lnTo>
                  <a:pt x="1900428" y="44450"/>
                </a:lnTo>
                <a:lnTo>
                  <a:pt x="2576703" y="44450"/>
                </a:lnTo>
                <a:lnTo>
                  <a:pt x="2576703" y="76200"/>
                </a:lnTo>
                <a:lnTo>
                  <a:pt x="2640203" y="44450"/>
                </a:lnTo>
                <a:lnTo>
                  <a:pt x="2652903" y="38100"/>
                </a:lnTo>
                <a:close/>
              </a:path>
            </a:pathLst>
          </a:custGeom>
          <a:solidFill>
            <a:srgbClr val="D16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523101" y="5165597"/>
            <a:ext cx="224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AEM as umbrella</a:t>
            </a:r>
            <a:r>
              <a:rPr spc="-2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system</a:t>
            </a:r>
            <a:endParaRPr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8D45-7D57-4609-A8A8-3D49917F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73259-DECC-4C2D-A91F-EDB80DCFF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9470F-032D-426D-820E-B512E042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15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5CBA-EA14-4FDD-9DB6-7BBFF08D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E8FB-566D-43A4-8118-778EE899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3838D-5D50-45C2-AE6C-195034BA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42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C752-4F62-42D2-A170-291CBB04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493A-8925-4D5D-AD7E-0F027C16B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D7AB3-BC24-4051-9C83-C7048009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05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07BB-84C0-453A-BBE8-B4322764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55D99-6FE7-4458-86E8-5670B627E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96618-CE85-494E-97D6-D47F152DF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86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2992-2E2A-499D-8151-588735F7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7595E-4CFE-4D57-B4F3-87F3326C1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9EA7E-6EE8-49BC-91A1-57E72746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84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8AF8-DDC2-4E78-97A2-FD6EBAD3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0128E-EBC7-49DA-8310-BF4E54120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0081D-4DF0-4696-AA8C-CC430D04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07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6CB4-82F7-4F8D-A52E-2F490C1F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26234-C9CC-40B6-877A-8052C1B4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6E550-8713-4EF1-B465-0E3C6676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9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CDCB-A8CC-4404-9CB4-6EBCA558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5E21-6B16-4F86-8726-FAE53448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BBAD7-E0F9-42A6-8BD5-23CC26D1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1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689A-7101-4A2C-A02E-4D0E60C2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66E-3B40-44A9-AF91-F217806D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9CA4B-0A9C-463D-8656-32B1693E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16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1F02-A3E0-41A4-8B94-2FFAC0B3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B635C-80D8-4B45-B8C6-E55627449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CF38E-0753-4D65-8FE8-EA8FC95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463550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AEM </a:t>
            </a:r>
            <a:r>
              <a:rPr spc="-55" dirty="0"/>
              <a:t>as </a:t>
            </a:r>
            <a:r>
              <a:rPr spc="-100" dirty="0"/>
              <a:t>provider</a:t>
            </a:r>
            <a:r>
              <a:rPr spc="-530" dirty="0"/>
              <a:t> </a:t>
            </a:r>
            <a:r>
              <a:rPr spc="-9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380185"/>
            <a:ext cx="78149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137920" algn="l"/>
              </a:tabLst>
            </a:pPr>
            <a:r>
              <a:rPr sz="2400" i="1" dirty="0">
                <a:latin typeface="Garamond"/>
                <a:cs typeface="Garamond"/>
              </a:rPr>
              <a:t>Beware of	the </a:t>
            </a:r>
            <a:r>
              <a:rPr sz="2400" i="1" spc="-5" dirty="0">
                <a:latin typeface="Garamond"/>
                <a:cs typeface="Garamond"/>
              </a:rPr>
              <a:t>impact </a:t>
            </a:r>
            <a:r>
              <a:rPr sz="2400" i="1" dirty="0">
                <a:latin typeface="Garamond"/>
                <a:cs typeface="Garamond"/>
              </a:rPr>
              <a:t>on </a:t>
            </a:r>
            <a:r>
              <a:rPr sz="2400" i="1" spc="-5" dirty="0">
                <a:latin typeface="Garamond"/>
                <a:cs typeface="Garamond"/>
              </a:rPr>
              <a:t>AEM </a:t>
            </a:r>
            <a:r>
              <a:rPr sz="2400" i="1" dirty="0">
                <a:latin typeface="Garamond"/>
                <a:cs typeface="Garamond"/>
              </a:rPr>
              <a:t>internal </a:t>
            </a:r>
            <a:r>
              <a:rPr sz="2400" i="1" spc="-5" dirty="0">
                <a:latin typeface="Garamond"/>
                <a:cs typeface="Garamond"/>
              </a:rPr>
              <a:t>functionalities </a:t>
            </a:r>
            <a:r>
              <a:rPr sz="2400" i="1" spc="-25" dirty="0">
                <a:latin typeface="Garamond"/>
                <a:cs typeface="Garamond"/>
              </a:rPr>
              <a:t>when </a:t>
            </a:r>
            <a:r>
              <a:rPr sz="2400" i="1" spc="-10" dirty="0">
                <a:latin typeface="Garamond"/>
                <a:cs typeface="Garamond"/>
              </a:rPr>
              <a:t>using </a:t>
            </a:r>
            <a:r>
              <a:rPr sz="2400" i="1" spc="-5" dirty="0">
                <a:latin typeface="Garamond"/>
                <a:cs typeface="Garamond"/>
              </a:rPr>
              <a:t>AEM</a:t>
            </a:r>
            <a:r>
              <a:rPr sz="2400" i="1" spc="155" dirty="0">
                <a:latin typeface="Garamond"/>
                <a:cs typeface="Garamond"/>
              </a:rPr>
              <a:t> </a:t>
            </a:r>
            <a:r>
              <a:rPr sz="2400" i="1" spc="-5" dirty="0">
                <a:latin typeface="Garamond"/>
                <a:cs typeface="Garamond"/>
              </a:rPr>
              <a:t>as</a:t>
            </a:r>
            <a:endParaRPr sz="2400">
              <a:latin typeface="Garamond"/>
              <a:cs typeface="Garamond"/>
            </a:endParaRPr>
          </a:p>
          <a:p>
            <a:pPr marL="12700">
              <a:spcBef>
                <a:spcPts val="5"/>
              </a:spcBef>
            </a:pPr>
            <a:r>
              <a:rPr sz="2400" i="1" spc="5" dirty="0">
                <a:latin typeface="Garamond"/>
                <a:cs typeface="Garamond"/>
              </a:rPr>
              <a:t>provider</a:t>
            </a:r>
            <a:r>
              <a:rPr sz="2400" i="1" spc="-5" dirty="0">
                <a:latin typeface="Garamond"/>
                <a:cs typeface="Garamond"/>
              </a:rPr>
              <a:t> </a:t>
            </a:r>
            <a:r>
              <a:rPr sz="2400" i="1" dirty="0">
                <a:latin typeface="Garamond"/>
                <a:cs typeface="Garamond"/>
              </a:rPr>
              <a:t>system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140" y="2526920"/>
            <a:ext cx="2872740" cy="3502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marR="5080" indent="-182880">
              <a:spcBef>
                <a:spcPts val="10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 </a:t>
            </a: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would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very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well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  one of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backend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system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providing </a:t>
            </a:r>
            <a:r>
              <a:rPr sz="2000" spc="10" dirty="0">
                <a:solidFill>
                  <a:srgbClr val="435E40"/>
                </a:solidFill>
                <a:latin typeface="Garamond"/>
                <a:cs typeface="Garamond"/>
              </a:rPr>
              <a:t>services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to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other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systems</a:t>
            </a:r>
            <a:endParaRPr sz="2000">
              <a:latin typeface="Garamond"/>
              <a:cs typeface="Garamond"/>
            </a:endParaRPr>
          </a:p>
          <a:p>
            <a:pPr marL="194945" marR="240029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Beware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of the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AEM 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internal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working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details  when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deploying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 in  this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mode</a:t>
            </a:r>
            <a:endParaRPr sz="2000">
              <a:latin typeface="Garamond"/>
              <a:cs typeface="Garamond"/>
            </a:endParaRPr>
          </a:p>
          <a:p>
            <a:pPr marL="194945" marR="5715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E.g.,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how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can AEM</a:t>
            </a:r>
            <a:r>
              <a:rPr sz="2000" spc="-5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deliver 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targeted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content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as 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service???</a:t>
            </a:r>
            <a:endParaRPr sz="200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45745" y="2502345"/>
            <a:ext cx="1626235" cy="788035"/>
            <a:chOff x="5321744" y="2502344"/>
            <a:chExt cx="1626235" cy="788035"/>
          </a:xfrm>
        </p:grpSpPr>
        <p:sp>
          <p:nvSpPr>
            <p:cNvPr id="6" name="object 6"/>
            <p:cNvSpPr/>
            <p:nvPr/>
          </p:nvSpPr>
          <p:spPr>
            <a:xfrm>
              <a:off x="5334762" y="2515362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1473199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1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9985" y="684418"/>
                  </a:lnTo>
                  <a:lnTo>
                    <a:pt x="37211" y="724788"/>
                  </a:lnTo>
                  <a:lnTo>
                    <a:pt x="77581" y="752014"/>
                  </a:lnTo>
                  <a:lnTo>
                    <a:pt x="127000" y="762000"/>
                  </a:lnTo>
                  <a:lnTo>
                    <a:pt x="1473199" y="762000"/>
                  </a:lnTo>
                  <a:lnTo>
                    <a:pt x="1522618" y="752014"/>
                  </a:lnTo>
                  <a:lnTo>
                    <a:pt x="1562989" y="724788"/>
                  </a:lnTo>
                  <a:lnTo>
                    <a:pt x="1590214" y="684418"/>
                  </a:lnTo>
                  <a:lnTo>
                    <a:pt x="1600199" y="635000"/>
                  </a:lnTo>
                  <a:lnTo>
                    <a:pt x="1600199" y="127000"/>
                  </a:lnTo>
                  <a:lnTo>
                    <a:pt x="1590214" y="77581"/>
                  </a:lnTo>
                  <a:lnTo>
                    <a:pt x="1562989" y="37211"/>
                  </a:lnTo>
                  <a:lnTo>
                    <a:pt x="1522618" y="9985"/>
                  </a:lnTo>
                  <a:lnTo>
                    <a:pt x="147319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762" y="2515362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1473199" y="0"/>
                  </a:lnTo>
                  <a:lnTo>
                    <a:pt x="1522618" y="9985"/>
                  </a:lnTo>
                  <a:lnTo>
                    <a:pt x="1562989" y="37211"/>
                  </a:lnTo>
                  <a:lnTo>
                    <a:pt x="1590214" y="77581"/>
                  </a:lnTo>
                  <a:lnTo>
                    <a:pt x="1600199" y="127000"/>
                  </a:lnTo>
                  <a:lnTo>
                    <a:pt x="1600199" y="635000"/>
                  </a:lnTo>
                  <a:lnTo>
                    <a:pt x="1590214" y="684418"/>
                  </a:lnTo>
                  <a:lnTo>
                    <a:pt x="1562989" y="724788"/>
                  </a:lnTo>
                  <a:lnTo>
                    <a:pt x="1522618" y="752014"/>
                  </a:lnTo>
                  <a:lnTo>
                    <a:pt x="1473199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1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23887" y="2727783"/>
            <a:ext cx="8693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spc="-6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X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260272" y="4102545"/>
            <a:ext cx="797560" cy="788035"/>
            <a:chOff x="5736272" y="4102544"/>
            <a:chExt cx="797560" cy="788035"/>
          </a:xfrm>
        </p:grpSpPr>
        <p:sp>
          <p:nvSpPr>
            <p:cNvPr id="10" name="object 10"/>
            <p:cNvSpPr/>
            <p:nvPr/>
          </p:nvSpPr>
          <p:spPr>
            <a:xfrm>
              <a:off x="5749289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FFE9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49289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76565" y="4328921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B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436800" y="4102545"/>
            <a:ext cx="797560" cy="788035"/>
            <a:chOff x="6912800" y="4102544"/>
            <a:chExt cx="797560" cy="788035"/>
          </a:xfrm>
        </p:grpSpPr>
        <p:sp>
          <p:nvSpPr>
            <p:cNvPr id="14" name="object 14"/>
            <p:cNvSpPr/>
            <p:nvPr/>
          </p:nvSpPr>
          <p:spPr>
            <a:xfrm>
              <a:off x="6925818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E2B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25818" y="41155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50046" y="4328921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198800" y="2502345"/>
            <a:ext cx="797560" cy="788035"/>
            <a:chOff x="7674800" y="2502344"/>
            <a:chExt cx="797560" cy="788035"/>
          </a:xfrm>
        </p:grpSpPr>
        <p:sp>
          <p:nvSpPr>
            <p:cNvPr id="18" name="object 18"/>
            <p:cNvSpPr/>
            <p:nvPr/>
          </p:nvSpPr>
          <p:spPr>
            <a:xfrm>
              <a:off x="7687818" y="25153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87818" y="2515362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507729" y="2727783"/>
            <a:ext cx="1809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45123" y="2857500"/>
            <a:ext cx="3265804" cy="2033270"/>
            <a:chOff x="4421123" y="2857500"/>
            <a:chExt cx="3265804" cy="2033270"/>
          </a:xfrm>
        </p:grpSpPr>
        <p:sp>
          <p:nvSpPr>
            <p:cNvPr id="22" name="object 22"/>
            <p:cNvSpPr/>
            <p:nvPr/>
          </p:nvSpPr>
          <p:spPr>
            <a:xfrm>
              <a:off x="4434078" y="2857499"/>
              <a:ext cx="3253104" cy="2020570"/>
            </a:xfrm>
            <a:custGeom>
              <a:avLst/>
              <a:gdLst/>
              <a:ahLst/>
              <a:cxnLst/>
              <a:rect l="l" t="t" r="r" b="b"/>
              <a:pathLst>
                <a:path w="3253104" h="2020570">
                  <a:moveTo>
                    <a:pt x="1053084" y="1385062"/>
                  </a:moveTo>
                  <a:lnTo>
                    <a:pt x="1043089" y="1335646"/>
                  </a:lnTo>
                  <a:lnTo>
                    <a:pt x="1015873" y="1295273"/>
                  </a:lnTo>
                  <a:lnTo>
                    <a:pt x="975499" y="1268056"/>
                  </a:lnTo>
                  <a:lnTo>
                    <a:pt x="926084" y="1258062"/>
                  </a:lnTo>
                  <a:lnTo>
                    <a:pt x="127000" y="1258062"/>
                  </a:lnTo>
                  <a:lnTo>
                    <a:pt x="77571" y="1268056"/>
                  </a:lnTo>
                  <a:lnTo>
                    <a:pt x="37211" y="1295273"/>
                  </a:lnTo>
                  <a:lnTo>
                    <a:pt x="9982" y="1335646"/>
                  </a:lnTo>
                  <a:lnTo>
                    <a:pt x="0" y="1385062"/>
                  </a:lnTo>
                  <a:lnTo>
                    <a:pt x="0" y="1893062"/>
                  </a:lnTo>
                  <a:lnTo>
                    <a:pt x="9982" y="1942490"/>
                  </a:lnTo>
                  <a:lnTo>
                    <a:pt x="37211" y="1982851"/>
                  </a:lnTo>
                  <a:lnTo>
                    <a:pt x="77571" y="2010079"/>
                  </a:lnTo>
                  <a:lnTo>
                    <a:pt x="127000" y="2020062"/>
                  </a:lnTo>
                  <a:lnTo>
                    <a:pt x="926084" y="2020062"/>
                  </a:lnTo>
                  <a:lnTo>
                    <a:pt x="975499" y="2010079"/>
                  </a:lnTo>
                  <a:lnTo>
                    <a:pt x="1015873" y="1982863"/>
                  </a:lnTo>
                  <a:lnTo>
                    <a:pt x="1043089" y="1942490"/>
                  </a:lnTo>
                  <a:lnTo>
                    <a:pt x="1053084" y="1893062"/>
                  </a:lnTo>
                  <a:lnTo>
                    <a:pt x="1053084" y="1385062"/>
                  </a:lnTo>
                  <a:close/>
                </a:path>
                <a:path w="3253104" h="2020570">
                  <a:moveTo>
                    <a:pt x="1703578" y="424307"/>
                  </a:moveTo>
                  <a:lnTo>
                    <a:pt x="1696085" y="413893"/>
                  </a:lnTo>
                  <a:lnTo>
                    <a:pt x="581901" y="1207858"/>
                  </a:lnTo>
                  <a:lnTo>
                    <a:pt x="563499" y="1181989"/>
                  </a:lnTo>
                  <a:lnTo>
                    <a:pt x="523494" y="1257300"/>
                  </a:lnTo>
                  <a:lnTo>
                    <a:pt x="607695" y="1244092"/>
                  </a:lnTo>
                  <a:lnTo>
                    <a:pt x="594588" y="1225677"/>
                  </a:lnTo>
                  <a:lnTo>
                    <a:pt x="589292" y="1218247"/>
                  </a:lnTo>
                  <a:lnTo>
                    <a:pt x="1703578" y="424307"/>
                  </a:lnTo>
                  <a:close/>
                </a:path>
                <a:path w="3253104" h="2020570">
                  <a:moveTo>
                    <a:pt x="1776222" y="1181100"/>
                  </a:moveTo>
                  <a:lnTo>
                    <a:pt x="1744472" y="1181100"/>
                  </a:lnTo>
                  <a:lnTo>
                    <a:pt x="1744472" y="419100"/>
                  </a:lnTo>
                  <a:lnTo>
                    <a:pt x="1731772" y="419100"/>
                  </a:lnTo>
                  <a:lnTo>
                    <a:pt x="1731772" y="1181100"/>
                  </a:lnTo>
                  <a:lnTo>
                    <a:pt x="1700022" y="1181100"/>
                  </a:lnTo>
                  <a:lnTo>
                    <a:pt x="1738122" y="1257300"/>
                  </a:lnTo>
                  <a:lnTo>
                    <a:pt x="1769872" y="1193800"/>
                  </a:lnTo>
                  <a:lnTo>
                    <a:pt x="1776222" y="1181100"/>
                  </a:lnTo>
                  <a:close/>
                </a:path>
                <a:path w="3253104" h="2020570">
                  <a:moveTo>
                    <a:pt x="2880487" y="1257300"/>
                  </a:moveTo>
                  <a:lnTo>
                    <a:pt x="2863964" y="1224534"/>
                  </a:lnTo>
                  <a:lnTo>
                    <a:pt x="2842133" y="1181227"/>
                  </a:lnTo>
                  <a:lnTo>
                    <a:pt x="2823146" y="1206792"/>
                  </a:lnTo>
                  <a:lnTo>
                    <a:pt x="1755648" y="414020"/>
                  </a:lnTo>
                  <a:lnTo>
                    <a:pt x="1748028" y="424180"/>
                  </a:lnTo>
                  <a:lnTo>
                    <a:pt x="2815577" y="1216990"/>
                  </a:lnTo>
                  <a:lnTo>
                    <a:pt x="2796667" y="1242441"/>
                  </a:lnTo>
                  <a:lnTo>
                    <a:pt x="2880487" y="1257300"/>
                  </a:lnTo>
                  <a:close/>
                </a:path>
                <a:path w="3253104" h="2020570">
                  <a:moveTo>
                    <a:pt x="3252597" y="38100"/>
                  </a:moveTo>
                  <a:lnTo>
                    <a:pt x="3239897" y="31750"/>
                  </a:lnTo>
                  <a:lnTo>
                    <a:pt x="3176397" y="0"/>
                  </a:lnTo>
                  <a:lnTo>
                    <a:pt x="3176397" y="31750"/>
                  </a:lnTo>
                  <a:lnTo>
                    <a:pt x="2500122" y="31750"/>
                  </a:lnTo>
                  <a:lnTo>
                    <a:pt x="2500122" y="44450"/>
                  </a:lnTo>
                  <a:lnTo>
                    <a:pt x="3176397" y="44450"/>
                  </a:lnTo>
                  <a:lnTo>
                    <a:pt x="3176397" y="76200"/>
                  </a:lnTo>
                  <a:lnTo>
                    <a:pt x="3239897" y="44450"/>
                  </a:lnTo>
                  <a:lnTo>
                    <a:pt x="3252597" y="38100"/>
                  </a:lnTo>
                  <a:close/>
                </a:path>
              </a:pathLst>
            </a:custGeom>
            <a:solidFill>
              <a:srgbClr val="D16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34077" y="4115561"/>
              <a:ext cx="1053465" cy="762000"/>
            </a:xfrm>
            <a:custGeom>
              <a:avLst/>
              <a:gdLst/>
              <a:ahLst/>
              <a:cxnLst/>
              <a:rect l="l" t="t" r="r" b="b"/>
              <a:pathLst>
                <a:path w="1053464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0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926084" y="0"/>
                  </a:lnTo>
                  <a:lnTo>
                    <a:pt x="975502" y="9985"/>
                  </a:lnTo>
                  <a:lnTo>
                    <a:pt x="1015873" y="37211"/>
                  </a:lnTo>
                  <a:lnTo>
                    <a:pt x="1043098" y="77581"/>
                  </a:lnTo>
                  <a:lnTo>
                    <a:pt x="1053084" y="127000"/>
                  </a:lnTo>
                  <a:lnTo>
                    <a:pt x="1053084" y="635000"/>
                  </a:lnTo>
                  <a:lnTo>
                    <a:pt x="1043098" y="684418"/>
                  </a:lnTo>
                  <a:lnTo>
                    <a:pt x="1015873" y="724789"/>
                  </a:lnTo>
                  <a:lnTo>
                    <a:pt x="975502" y="752014"/>
                  </a:lnTo>
                  <a:lnTo>
                    <a:pt x="926084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1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23101" y="5165597"/>
            <a:ext cx="2221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AEM as </a:t>
            </a:r>
            <a:r>
              <a:rPr spc="-10" dirty="0">
                <a:solidFill>
                  <a:srgbClr val="435E40"/>
                </a:solidFill>
                <a:latin typeface="Garamond"/>
                <a:cs typeface="Garamond"/>
              </a:rPr>
              <a:t>provider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system</a:t>
            </a:r>
            <a:endParaRPr>
              <a:latin typeface="Garamond"/>
              <a:cs typeface="Garamon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24778" y="4328921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spc="-5" dirty="0">
                <a:solidFill>
                  <a:srgbClr val="FFFFFF"/>
                </a:solidFill>
                <a:latin typeface="Garamond"/>
                <a:cs typeface="Garamond"/>
              </a:rPr>
              <a:t>EM</a:t>
            </a:r>
            <a:endParaRPr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804D-BCB6-43A4-9668-76094246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D4FDE-F5C1-40FB-8F54-DF1B7C73A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61541-B27A-4D02-8AE1-0173588E4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11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3076-1A6F-4E36-8078-189640D4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5A29-4413-484D-B54F-D4E76A50E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9BA2E-0F4A-4FCE-9FF1-D4DA4099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0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2FA-E5D6-44C0-984D-F359809B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5973-B7A3-4DA5-8E52-DBC3C60CF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9040F-EFA6-49A0-AA13-47732D29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09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7C4C-F126-434B-9011-2353B4B2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EE670-2182-4B7C-A91C-02F54582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DDEF8-63F9-48B9-8B97-2FECF445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04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CBA-87EA-4DDA-96BD-15D4ADD6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1756-2F53-4124-9469-7AFC5EBF0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07F02-5524-429D-8E2C-B23DB4B3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4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45D3-1E34-462B-95CA-3E9F3B0C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C77DE-BB7A-4A59-8163-E6A15A0DB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45540-0D47-480F-848D-A8B282BF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3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8DA0-1398-4A1B-9DE0-84157849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40C1-111F-471C-A6F6-3EBD9E43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A0C4E-0FA9-4262-944C-B9058685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3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3AF8-219F-4412-B45D-BF90032D1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03C9-BA58-457D-AA7C-3DBC1FC18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6B664-92E2-4ED0-86B7-20BF7A27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57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770E-2D85-4C95-9D25-0C9B25E0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80A5-FEDE-4101-A276-80FACFC45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49925-0F06-49C0-9587-8F0CE8A3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2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EE17-0E96-4FDF-968C-5A2EECDA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58A0-1993-4CAE-9C07-1360DDEBD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BE90B-EFEC-4AC7-8F5A-C6B37E6E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2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756158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AEM</a:t>
            </a:r>
            <a:r>
              <a:rPr spc="-204" dirty="0"/>
              <a:t> </a:t>
            </a:r>
            <a:r>
              <a:rPr spc="-55" dirty="0"/>
              <a:t>as</a:t>
            </a:r>
            <a:r>
              <a:rPr spc="-195" dirty="0"/>
              <a:t> </a:t>
            </a:r>
            <a:r>
              <a:rPr spc="-95" dirty="0"/>
              <a:t>independent</a:t>
            </a:r>
            <a:r>
              <a:rPr spc="-235" dirty="0"/>
              <a:t> </a:t>
            </a:r>
            <a:r>
              <a:rPr spc="-90" dirty="0"/>
              <a:t>system</a:t>
            </a:r>
            <a:r>
              <a:rPr spc="-200" dirty="0"/>
              <a:t> </a:t>
            </a:r>
            <a:r>
              <a:rPr spc="-55" dirty="0"/>
              <a:t>in</a:t>
            </a:r>
            <a:r>
              <a:rPr spc="-210" dirty="0"/>
              <a:t> </a:t>
            </a:r>
            <a:r>
              <a:rPr spc="-70" dirty="0"/>
              <a:t>the</a:t>
            </a:r>
            <a:r>
              <a:rPr spc="-220" dirty="0"/>
              <a:t> </a:t>
            </a:r>
            <a:r>
              <a:rPr spc="-95" dirty="0"/>
              <a:t>stack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6140" y="1813687"/>
            <a:ext cx="3031490" cy="378969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4945" marR="97790" indent="-182880">
              <a:lnSpc>
                <a:spcPct val="90000"/>
              </a:lnSpc>
              <a:spcBef>
                <a:spcPts val="34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 could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also be an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independent system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providing </a:t>
            </a:r>
            <a:r>
              <a:rPr sz="2000" spc="10" dirty="0">
                <a:solidFill>
                  <a:srgbClr val="435E40"/>
                </a:solidFill>
                <a:latin typeface="Garamond"/>
                <a:cs typeface="Garamond"/>
              </a:rPr>
              <a:t>services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to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consumed directly from</a:t>
            </a:r>
            <a:r>
              <a:rPr sz="2000" spc="-7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 client</a:t>
            </a:r>
            <a:r>
              <a:rPr sz="2000" spc="1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devices</a:t>
            </a:r>
            <a:endParaRPr sz="2000">
              <a:latin typeface="Garamond"/>
              <a:cs typeface="Garamond"/>
            </a:endParaRPr>
          </a:p>
          <a:p>
            <a:pPr marL="194945" marR="75565" indent="-182880">
              <a:lnSpc>
                <a:spcPct val="90000"/>
              </a:lnSpc>
              <a:spcBef>
                <a:spcPts val="484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AJAX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calls directly to</a:t>
            </a:r>
            <a:r>
              <a:rPr sz="2000" spc="-6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  to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pull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content (becoming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popular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 sites  implementing client </a:t>
            </a:r>
            <a:r>
              <a:rPr sz="2000" spc="-20" dirty="0">
                <a:solidFill>
                  <a:srgbClr val="435E40"/>
                </a:solidFill>
                <a:latin typeface="Garamond"/>
                <a:cs typeface="Garamond"/>
              </a:rPr>
              <a:t>MVC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frameworks)</a:t>
            </a:r>
            <a:endParaRPr sz="2000">
              <a:latin typeface="Garamond"/>
              <a:cs typeface="Garamond"/>
            </a:endParaRPr>
          </a:p>
          <a:p>
            <a:pPr marL="194945" marR="5080" indent="-182880">
              <a:lnSpc>
                <a:spcPts val="2160"/>
              </a:lnSpc>
              <a:spcBef>
                <a:spcPts val="509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Beware of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security  implications when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deploying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 this mode</a:t>
            </a:r>
            <a:endParaRPr sz="2000">
              <a:latin typeface="Garamond"/>
              <a:cs typeface="Garamon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36345" y="3079941"/>
            <a:ext cx="1388745" cy="788035"/>
            <a:chOff x="6312344" y="3079940"/>
            <a:chExt cx="1388745" cy="788035"/>
          </a:xfrm>
        </p:grpSpPr>
        <p:sp>
          <p:nvSpPr>
            <p:cNvPr id="5" name="object 5"/>
            <p:cNvSpPr/>
            <p:nvPr/>
          </p:nvSpPr>
          <p:spPr>
            <a:xfrm>
              <a:off x="6325362" y="3092957"/>
              <a:ext cx="1362710" cy="762000"/>
            </a:xfrm>
            <a:custGeom>
              <a:avLst/>
              <a:gdLst/>
              <a:ahLst/>
              <a:cxnLst/>
              <a:rect l="l" t="t" r="r" b="b"/>
              <a:pathLst>
                <a:path w="1362709" h="762000">
                  <a:moveTo>
                    <a:pt x="1235456" y="0"/>
                  </a:moveTo>
                  <a:lnTo>
                    <a:pt x="127000" y="0"/>
                  </a:lnTo>
                  <a:lnTo>
                    <a:pt x="77581" y="9985"/>
                  </a:lnTo>
                  <a:lnTo>
                    <a:pt x="37211" y="37211"/>
                  </a:lnTo>
                  <a:lnTo>
                    <a:pt x="9985" y="77581"/>
                  </a:lnTo>
                  <a:lnTo>
                    <a:pt x="0" y="127000"/>
                  </a:lnTo>
                  <a:lnTo>
                    <a:pt x="0" y="634999"/>
                  </a:lnTo>
                  <a:lnTo>
                    <a:pt x="9985" y="684418"/>
                  </a:lnTo>
                  <a:lnTo>
                    <a:pt x="37211" y="724788"/>
                  </a:lnTo>
                  <a:lnTo>
                    <a:pt x="77581" y="752014"/>
                  </a:lnTo>
                  <a:lnTo>
                    <a:pt x="127000" y="761999"/>
                  </a:lnTo>
                  <a:lnTo>
                    <a:pt x="1235456" y="761999"/>
                  </a:lnTo>
                  <a:lnTo>
                    <a:pt x="1284874" y="752014"/>
                  </a:lnTo>
                  <a:lnTo>
                    <a:pt x="1325245" y="724788"/>
                  </a:lnTo>
                  <a:lnTo>
                    <a:pt x="1352470" y="684418"/>
                  </a:lnTo>
                  <a:lnTo>
                    <a:pt x="1362456" y="634999"/>
                  </a:lnTo>
                  <a:lnTo>
                    <a:pt x="1362456" y="127000"/>
                  </a:lnTo>
                  <a:lnTo>
                    <a:pt x="1352470" y="77581"/>
                  </a:lnTo>
                  <a:lnTo>
                    <a:pt x="1325245" y="37211"/>
                  </a:lnTo>
                  <a:lnTo>
                    <a:pt x="1284874" y="9985"/>
                  </a:lnTo>
                  <a:lnTo>
                    <a:pt x="123545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25362" y="3092957"/>
              <a:ext cx="1362710" cy="762000"/>
            </a:xfrm>
            <a:custGeom>
              <a:avLst/>
              <a:gdLst/>
              <a:ahLst/>
              <a:cxnLst/>
              <a:rect l="l" t="t" r="r" b="b"/>
              <a:pathLst>
                <a:path w="1362709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1235456" y="0"/>
                  </a:lnTo>
                  <a:lnTo>
                    <a:pt x="1284874" y="9985"/>
                  </a:lnTo>
                  <a:lnTo>
                    <a:pt x="1325245" y="37211"/>
                  </a:lnTo>
                  <a:lnTo>
                    <a:pt x="1352470" y="77581"/>
                  </a:lnTo>
                  <a:lnTo>
                    <a:pt x="1362456" y="127000"/>
                  </a:lnTo>
                  <a:lnTo>
                    <a:pt x="1362456" y="634999"/>
                  </a:lnTo>
                  <a:lnTo>
                    <a:pt x="1352470" y="684418"/>
                  </a:lnTo>
                  <a:lnTo>
                    <a:pt x="1325245" y="724788"/>
                  </a:lnTo>
                  <a:lnTo>
                    <a:pt x="1284874" y="752014"/>
                  </a:lnTo>
                  <a:lnTo>
                    <a:pt x="1235456" y="761999"/>
                  </a:lnTo>
                  <a:lnTo>
                    <a:pt x="127000" y="761999"/>
                  </a:lnTo>
                  <a:lnTo>
                    <a:pt x="77581" y="752014"/>
                  </a:lnTo>
                  <a:lnTo>
                    <a:pt x="37211" y="724788"/>
                  </a:lnTo>
                  <a:lnTo>
                    <a:pt x="9985" y="684418"/>
                  </a:lnTo>
                  <a:lnTo>
                    <a:pt x="0" y="634999"/>
                  </a:lnTo>
                  <a:lnTo>
                    <a:pt x="0" y="127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095869" y="3305683"/>
            <a:ext cx="869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spc="-6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X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32000" y="4680141"/>
            <a:ext cx="797560" cy="788035"/>
            <a:chOff x="6608000" y="4680140"/>
            <a:chExt cx="797560" cy="788035"/>
          </a:xfrm>
        </p:grpSpPr>
        <p:sp>
          <p:nvSpPr>
            <p:cNvPr id="9" name="object 9"/>
            <p:cNvSpPr/>
            <p:nvPr/>
          </p:nvSpPr>
          <p:spPr>
            <a:xfrm>
              <a:off x="6621018" y="4693158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FFE9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1018" y="4693158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48293" y="4906136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B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275000" y="4680141"/>
            <a:ext cx="797560" cy="788035"/>
            <a:chOff x="7751000" y="4680140"/>
            <a:chExt cx="797560" cy="788035"/>
          </a:xfrm>
        </p:grpSpPr>
        <p:sp>
          <p:nvSpPr>
            <p:cNvPr id="13" name="object 13"/>
            <p:cNvSpPr/>
            <p:nvPr/>
          </p:nvSpPr>
          <p:spPr>
            <a:xfrm>
              <a:off x="7764018" y="4693158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E2B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64018" y="4693158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88501" y="4906136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C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074344" y="4680141"/>
            <a:ext cx="797560" cy="788035"/>
            <a:chOff x="5550344" y="4680140"/>
            <a:chExt cx="797560" cy="788035"/>
          </a:xfrm>
        </p:grpSpPr>
        <p:sp>
          <p:nvSpPr>
            <p:cNvPr id="17" name="object 17"/>
            <p:cNvSpPr/>
            <p:nvPr/>
          </p:nvSpPr>
          <p:spPr>
            <a:xfrm>
              <a:off x="5563362" y="4693158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385572" y="0"/>
                  </a:moveTo>
                  <a:lnTo>
                    <a:pt x="337200" y="2968"/>
                  </a:lnTo>
                  <a:lnTo>
                    <a:pt x="290623" y="11634"/>
                  </a:lnTo>
                  <a:lnTo>
                    <a:pt x="246201" y="25643"/>
                  </a:lnTo>
                  <a:lnTo>
                    <a:pt x="204297" y="44636"/>
                  </a:lnTo>
                  <a:lnTo>
                    <a:pt x="165271" y="68257"/>
                  </a:lnTo>
                  <a:lnTo>
                    <a:pt x="129484" y="96149"/>
                  </a:lnTo>
                  <a:lnTo>
                    <a:pt x="97298" y="127955"/>
                  </a:lnTo>
                  <a:lnTo>
                    <a:pt x="69072" y="163318"/>
                  </a:lnTo>
                  <a:lnTo>
                    <a:pt x="45169" y="201881"/>
                  </a:lnTo>
                  <a:lnTo>
                    <a:pt x="25949" y="243288"/>
                  </a:lnTo>
                  <a:lnTo>
                    <a:pt x="11773" y="287181"/>
                  </a:lnTo>
                  <a:lnTo>
                    <a:pt x="3003" y="333204"/>
                  </a:lnTo>
                  <a:lnTo>
                    <a:pt x="0" y="381000"/>
                  </a:lnTo>
                  <a:lnTo>
                    <a:pt x="3003" y="428795"/>
                  </a:lnTo>
                  <a:lnTo>
                    <a:pt x="11773" y="474818"/>
                  </a:lnTo>
                  <a:lnTo>
                    <a:pt x="25949" y="518711"/>
                  </a:lnTo>
                  <a:lnTo>
                    <a:pt x="45169" y="560118"/>
                  </a:lnTo>
                  <a:lnTo>
                    <a:pt x="69072" y="598681"/>
                  </a:lnTo>
                  <a:lnTo>
                    <a:pt x="97298" y="634044"/>
                  </a:lnTo>
                  <a:lnTo>
                    <a:pt x="129484" y="665850"/>
                  </a:lnTo>
                  <a:lnTo>
                    <a:pt x="165271" y="693742"/>
                  </a:lnTo>
                  <a:lnTo>
                    <a:pt x="204297" y="717363"/>
                  </a:lnTo>
                  <a:lnTo>
                    <a:pt x="246201" y="736356"/>
                  </a:lnTo>
                  <a:lnTo>
                    <a:pt x="290623" y="750365"/>
                  </a:lnTo>
                  <a:lnTo>
                    <a:pt x="337200" y="759031"/>
                  </a:lnTo>
                  <a:lnTo>
                    <a:pt x="385572" y="762000"/>
                  </a:lnTo>
                  <a:lnTo>
                    <a:pt x="433943" y="759031"/>
                  </a:lnTo>
                  <a:lnTo>
                    <a:pt x="480520" y="750365"/>
                  </a:lnTo>
                  <a:lnTo>
                    <a:pt x="524942" y="736356"/>
                  </a:lnTo>
                  <a:lnTo>
                    <a:pt x="566846" y="717363"/>
                  </a:lnTo>
                  <a:lnTo>
                    <a:pt x="605872" y="693742"/>
                  </a:lnTo>
                  <a:lnTo>
                    <a:pt x="641659" y="665850"/>
                  </a:lnTo>
                  <a:lnTo>
                    <a:pt x="673845" y="634044"/>
                  </a:lnTo>
                  <a:lnTo>
                    <a:pt x="702071" y="598681"/>
                  </a:lnTo>
                  <a:lnTo>
                    <a:pt x="725974" y="560118"/>
                  </a:lnTo>
                  <a:lnTo>
                    <a:pt x="745194" y="518711"/>
                  </a:lnTo>
                  <a:lnTo>
                    <a:pt x="759370" y="474818"/>
                  </a:lnTo>
                  <a:lnTo>
                    <a:pt x="768140" y="428795"/>
                  </a:lnTo>
                  <a:lnTo>
                    <a:pt x="771143" y="381000"/>
                  </a:lnTo>
                  <a:lnTo>
                    <a:pt x="768140" y="333204"/>
                  </a:lnTo>
                  <a:lnTo>
                    <a:pt x="759370" y="287181"/>
                  </a:lnTo>
                  <a:lnTo>
                    <a:pt x="745194" y="243288"/>
                  </a:lnTo>
                  <a:lnTo>
                    <a:pt x="725974" y="201881"/>
                  </a:lnTo>
                  <a:lnTo>
                    <a:pt x="702071" y="163318"/>
                  </a:lnTo>
                  <a:lnTo>
                    <a:pt x="673845" y="127955"/>
                  </a:lnTo>
                  <a:lnTo>
                    <a:pt x="641659" y="96149"/>
                  </a:lnTo>
                  <a:lnTo>
                    <a:pt x="605872" y="68257"/>
                  </a:lnTo>
                  <a:lnTo>
                    <a:pt x="566846" y="44636"/>
                  </a:lnTo>
                  <a:lnTo>
                    <a:pt x="524942" y="25643"/>
                  </a:lnTo>
                  <a:lnTo>
                    <a:pt x="480520" y="11634"/>
                  </a:lnTo>
                  <a:lnTo>
                    <a:pt x="433943" y="2968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63362" y="4693158"/>
              <a:ext cx="771525" cy="762000"/>
            </a:xfrm>
            <a:custGeom>
              <a:avLst/>
              <a:gdLst/>
              <a:ahLst/>
              <a:cxnLst/>
              <a:rect l="l" t="t" r="r" b="b"/>
              <a:pathLst>
                <a:path w="771525" h="762000">
                  <a:moveTo>
                    <a:pt x="0" y="381000"/>
                  </a:moveTo>
                  <a:lnTo>
                    <a:pt x="3003" y="333204"/>
                  </a:lnTo>
                  <a:lnTo>
                    <a:pt x="11773" y="287181"/>
                  </a:lnTo>
                  <a:lnTo>
                    <a:pt x="25949" y="243288"/>
                  </a:lnTo>
                  <a:lnTo>
                    <a:pt x="45169" y="201881"/>
                  </a:lnTo>
                  <a:lnTo>
                    <a:pt x="69072" y="163318"/>
                  </a:lnTo>
                  <a:lnTo>
                    <a:pt x="97298" y="127955"/>
                  </a:lnTo>
                  <a:lnTo>
                    <a:pt x="129484" y="96149"/>
                  </a:lnTo>
                  <a:lnTo>
                    <a:pt x="165271" y="68257"/>
                  </a:lnTo>
                  <a:lnTo>
                    <a:pt x="204297" y="44636"/>
                  </a:lnTo>
                  <a:lnTo>
                    <a:pt x="246201" y="25643"/>
                  </a:lnTo>
                  <a:lnTo>
                    <a:pt x="290623" y="11634"/>
                  </a:lnTo>
                  <a:lnTo>
                    <a:pt x="337200" y="2968"/>
                  </a:lnTo>
                  <a:lnTo>
                    <a:pt x="385572" y="0"/>
                  </a:lnTo>
                  <a:lnTo>
                    <a:pt x="433943" y="2968"/>
                  </a:lnTo>
                  <a:lnTo>
                    <a:pt x="480520" y="11634"/>
                  </a:lnTo>
                  <a:lnTo>
                    <a:pt x="524942" y="25643"/>
                  </a:lnTo>
                  <a:lnTo>
                    <a:pt x="566846" y="44636"/>
                  </a:lnTo>
                  <a:lnTo>
                    <a:pt x="605872" y="68257"/>
                  </a:lnTo>
                  <a:lnTo>
                    <a:pt x="641659" y="96149"/>
                  </a:lnTo>
                  <a:lnTo>
                    <a:pt x="673845" y="127955"/>
                  </a:lnTo>
                  <a:lnTo>
                    <a:pt x="702071" y="163318"/>
                  </a:lnTo>
                  <a:lnTo>
                    <a:pt x="725974" y="201881"/>
                  </a:lnTo>
                  <a:lnTo>
                    <a:pt x="745194" y="243288"/>
                  </a:lnTo>
                  <a:lnTo>
                    <a:pt x="759370" y="287181"/>
                  </a:lnTo>
                  <a:lnTo>
                    <a:pt x="768140" y="333204"/>
                  </a:lnTo>
                  <a:lnTo>
                    <a:pt x="771143" y="381000"/>
                  </a:lnTo>
                  <a:lnTo>
                    <a:pt x="768140" y="428795"/>
                  </a:lnTo>
                  <a:lnTo>
                    <a:pt x="759370" y="474818"/>
                  </a:lnTo>
                  <a:lnTo>
                    <a:pt x="745194" y="518711"/>
                  </a:lnTo>
                  <a:lnTo>
                    <a:pt x="725974" y="560118"/>
                  </a:lnTo>
                  <a:lnTo>
                    <a:pt x="702071" y="598681"/>
                  </a:lnTo>
                  <a:lnTo>
                    <a:pt x="673845" y="634044"/>
                  </a:lnTo>
                  <a:lnTo>
                    <a:pt x="641659" y="665850"/>
                  </a:lnTo>
                  <a:lnTo>
                    <a:pt x="605872" y="693742"/>
                  </a:lnTo>
                  <a:lnTo>
                    <a:pt x="566846" y="717363"/>
                  </a:lnTo>
                  <a:lnTo>
                    <a:pt x="524942" y="736356"/>
                  </a:lnTo>
                  <a:lnTo>
                    <a:pt x="480520" y="750365"/>
                  </a:lnTo>
                  <a:lnTo>
                    <a:pt x="433943" y="759031"/>
                  </a:lnTo>
                  <a:lnTo>
                    <a:pt x="385572" y="762000"/>
                  </a:lnTo>
                  <a:lnTo>
                    <a:pt x="337200" y="759031"/>
                  </a:lnTo>
                  <a:lnTo>
                    <a:pt x="290623" y="750365"/>
                  </a:lnTo>
                  <a:lnTo>
                    <a:pt x="246201" y="736356"/>
                  </a:lnTo>
                  <a:lnTo>
                    <a:pt x="204297" y="717363"/>
                  </a:lnTo>
                  <a:lnTo>
                    <a:pt x="165271" y="693742"/>
                  </a:lnTo>
                  <a:lnTo>
                    <a:pt x="129484" y="665850"/>
                  </a:lnTo>
                  <a:lnTo>
                    <a:pt x="97298" y="634044"/>
                  </a:lnTo>
                  <a:lnTo>
                    <a:pt x="69072" y="598681"/>
                  </a:lnTo>
                  <a:lnTo>
                    <a:pt x="45169" y="560118"/>
                  </a:lnTo>
                  <a:lnTo>
                    <a:pt x="25949" y="518711"/>
                  </a:lnTo>
                  <a:lnTo>
                    <a:pt x="11773" y="474818"/>
                  </a:lnTo>
                  <a:lnTo>
                    <a:pt x="3003" y="428795"/>
                  </a:lnTo>
                  <a:lnTo>
                    <a:pt x="0" y="381000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83271" y="4906136"/>
            <a:ext cx="18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83745" y="3079940"/>
            <a:ext cx="3593465" cy="1612900"/>
            <a:chOff x="4559744" y="3079940"/>
            <a:chExt cx="3593465" cy="1612900"/>
          </a:xfrm>
        </p:grpSpPr>
        <p:sp>
          <p:nvSpPr>
            <p:cNvPr id="21" name="object 21"/>
            <p:cNvSpPr/>
            <p:nvPr/>
          </p:nvSpPr>
          <p:spPr>
            <a:xfrm>
              <a:off x="4572762" y="3092957"/>
              <a:ext cx="3580129" cy="1599565"/>
            </a:xfrm>
            <a:custGeom>
              <a:avLst/>
              <a:gdLst/>
              <a:ahLst/>
              <a:cxnLst/>
              <a:rect l="l" t="t" r="r" b="b"/>
              <a:pathLst>
                <a:path w="3580129" h="1599564">
                  <a:moveTo>
                    <a:pt x="1324356" y="132334"/>
                  </a:moveTo>
                  <a:lnTo>
                    <a:pt x="1317599" y="90538"/>
                  </a:lnTo>
                  <a:lnTo>
                    <a:pt x="1298803" y="54216"/>
                  </a:lnTo>
                  <a:lnTo>
                    <a:pt x="1270139" y="25552"/>
                  </a:lnTo>
                  <a:lnTo>
                    <a:pt x="1233817" y="6756"/>
                  </a:lnTo>
                  <a:lnTo>
                    <a:pt x="1192022" y="0"/>
                  </a:lnTo>
                  <a:lnTo>
                    <a:pt x="132334" y="0"/>
                  </a:lnTo>
                  <a:lnTo>
                    <a:pt x="90525" y="6756"/>
                  </a:lnTo>
                  <a:lnTo>
                    <a:pt x="54203" y="25552"/>
                  </a:lnTo>
                  <a:lnTo>
                    <a:pt x="25539" y="54216"/>
                  </a:lnTo>
                  <a:lnTo>
                    <a:pt x="6743" y="90538"/>
                  </a:lnTo>
                  <a:lnTo>
                    <a:pt x="0" y="132334"/>
                  </a:lnTo>
                  <a:lnTo>
                    <a:pt x="0" y="661670"/>
                  </a:lnTo>
                  <a:lnTo>
                    <a:pt x="6743" y="703478"/>
                  </a:lnTo>
                  <a:lnTo>
                    <a:pt x="25539" y="739800"/>
                  </a:lnTo>
                  <a:lnTo>
                    <a:pt x="54203" y="768464"/>
                  </a:lnTo>
                  <a:lnTo>
                    <a:pt x="90525" y="787260"/>
                  </a:lnTo>
                  <a:lnTo>
                    <a:pt x="132334" y="794004"/>
                  </a:lnTo>
                  <a:lnTo>
                    <a:pt x="1192022" y="794004"/>
                  </a:lnTo>
                  <a:lnTo>
                    <a:pt x="1233817" y="787260"/>
                  </a:lnTo>
                  <a:lnTo>
                    <a:pt x="1270139" y="768464"/>
                  </a:lnTo>
                  <a:lnTo>
                    <a:pt x="1298803" y="739800"/>
                  </a:lnTo>
                  <a:lnTo>
                    <a:pt x="1317599" y="703478"/>
                  </a:lnTo>
                  <a:lnTo>
                    <a:pt x="1324356" y="661670"/>
                  </a:lnTo>
                  <a:lnTo>
                    <a:pt x="1324356" y="132334"/>
                  </a:lnTo>
                  <a:close/>
                </a:path>
                <a:path w="3580129" h="1599564">
                  <a:moveTo>
                    <a:pt x="2441321" y="766191"/>
                  </a:moveTo>
                  <a:lnTo>
                    <a:pt x="2433574" y="756285"/>
                  </a:lnTo>
                  <a:lnTo>
                    <a:pt x="1431251" y="1547228"/>
                  </a:lnTo>
                  <a:lnTo>
                    <a:pt x="1411605" y="1522349"/>
                  </a:lnTo>
                  <a:lnTo>
                    <a:pt x="1375410" y="1599438"/>
                  </a:lnTo>
                  <a:lnTo>
                    <a:pt x="1458849" y="1582166"/>
                  </a:lnTo>
                  <a:lnTo>
                    <a:pt x="1445298" y="1565021"/>
                  </a:lnTo>
                  <a:lnTo>
                    <a:pt x="1439087" y="1557159"/>
                  </a:lnTo>
                  <a:lnTo>
                    <a:pt x="2441321" y="766191"/>
                  </a:lnTo>
                  <a:close/>
                </a:path>
                <a:path w="3580129" h="1599564">
                  <a:moveTo>
                    <a:pt x="3580003" y="1599438"/>
                  </a:moveTo>
                  <a:lnTo>
                    <a:pt x="3563480" y="1566672"/>
                  </a:lnTo>
                  <a:lnTo>
                    <a:pt x="3541649" y="1523365"/>
                  </a:lnTo>
                  <a:lnTo>
                    <a:pt x="3522662" y="1548930"/>
                  </a:lnTo>
                  <a:lnTo>
                    <a:pt x="2455164" y="756158"/>
                  </a:lnTo>
                  <a:lnTo>
                    <a:pt x="2451354" y="761238"/>
                  </a:lnTo>
                  <a:lnTo>
                    <a:pt x="2445004" y="761238"/>
                  </a:lnTo>
                  <a:lnTo>
                    <a:pt x="2445004" y="1523238"/>
                  </a:lnTo>
                  <a:lnTo>
                    <a:pt x="2413254" y="1523238"/>
                  </a:lnTo>
                  <a:lnTo>
                    <a:pt x="2451354" y="1599438"/>
                  </a:lnTo>
                  <a:lnTo>
                    <a:pt x="2483104" y="1535938"/>
                  </a:lnTo>
                  <a:lnTo>
                    <a:pt x="2489454" y="1523238"/>
                  </a:lnTo>
                  <a:lnTo>
                    <a:pt x="2457704" y="1523238"/>
                  </a:lnTo>
                  <a:lnTo>
                    <a:pt x="2457704" y="773874"/>
                  </a:lnTo>
                  <a:lnTo>
                    <a:pt x="3515093" y="1559128"/>
                  </a:lnTo>
                  <a:lnTo>
                    <a:pt x="3496183" y="1584579"/>
                  </a:lnTo>
                  <a:lnTo>
                    <a:pt x="3580003" y="1599438"/>
                  </a:lnTo>
                  <a:close/>
                </a:path>
              </a:pathLst>
            </a:custGeom>
            <a:solidFill>
              <a:srgbClr val="D16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72762" y="3092957"/>
              <a:ext cx="1324610" cy="794385"/>
            </a:xfrm>
            <a:custGeom>
              <a:avLst/>
              <a:gdLst/>
              <a:ahLst/>
              <a:cxnLst/>
              <a:rect l="l" t="t" r="r" b="b"/>
              <a:pathLst>
                <a:path w="1324610" h="794385">
                  <a:moveTo>
                    <a:pt x="0" y="132333"/>
                  </a:moveTo>
                  <a:lnTo>
                    <a:pt x="6752" y="90529"/>
                  </a:lnTo>
                  <a:lnTo>
                    <a:pt x="25550" y="54205"/>
                  </a:lnTo>
                  <a:lnTo>
                    <a:pt x="54205" y="25550"/>
                  </a:lnTo>
                  <a:lnTo>
                    <a:pt x="90529" y="6752"/>
                  </a:lnTo>
                  <a:lnTo>
                    <a:pt x="132334" y="0"/>
                  </a:lnTo>
                  <a:lnTo>
                    <a:pt x="1192022" y="0"/>
                  </a:lnTo>
                  <a:lnTo>
                    <a:pt x="1233826" y="6752"/>
                  </a:lnTo>
                  <a:lnTo>
                    <a:pt x="1270150" y="25550"/>
                  </a:lnTo>
                  <a:lnTo>
                    <a:pt x="1298805" y="54205"/>
                  </a:lnTo>
                  <a:lnTo>
                    <a:pt x="1317603" y="90529"/>
                  </a:lnTo>
                  <a:lnTo>
                    <a:pt x="1324355" y="132333"/>
                  </a:lnTo>
                  <a:lnTo>
                    <a:pt x="1324355" y="661669"/>
                  </a:lnTo>
                  <a:lnTo>
                    <a:pt x="1317603" y="703474"/>
                  </a:lnTo>
                  <a:lnTo>
                    <a:pt x="1298805" y="739798"/>
                  </a:lnTo>
                  <a:lnTo>
                    <a:pt x="1270150" y="768453"/>
                  </a:lnTo>
                  <a:lnTo>
                    <a:pt x="1233826" y="787251"/>
                  </a:lnTo>
                  <a:lnTo>
                    <a:pt x="1192022" y="794003"/>
                  </a:lnTo>
                  <a:lnTo>
                    <a:pt x="132334" y="794003"/>
                  </a:lnTo>
                  <a:lnTo>
                    <a:pt x="90529" y="787251"/>
                  </a:lnTo>
                  <a:lnTo>
                    <a:pt x="54205" y="768453"/>
                  </a:lnTo>
                  <a:lnTo>
                    <a:pt x="25550" y="739798"/>
                  </a:lnTo>
                  <a:lnTo>
                    <a:pt x="6752" y="703474"/>
                  </a:lnTo>
                  <a:lnTo>
                    <a:pt x="0" y="661669"/>
                  </a:lnTo>
                  <a:lnTo>
                    <a:pt x="0" y="132333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980302" y="5742838"/>
            <a:ext cx="2571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AEM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as independent</a:t>
            </a:r>
            <a:r>
              <a:rPr spc="-5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system</a:t>
            </a:r>
            <a:endParaRPr>
              <a:latin typeface="Garamond"/>
              <a:cs typeface="Garamon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8463" y="3321811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spc="-5" dirty="0">
                <a:solidFill>
                  <a:srgbClr val="FFFFFF"/>
                </a:solidFill>
                <a:latin typeface="Garamond"/>
                <a:cs typeface="Garamond"/>
              </a:rPr>
              <a:t>EM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54115" y="1676401"/>
            <a:ext cx="1932939" cy="1420495"/>
            <a:chOff x="5230114" y="1676400"/>
            <a:chExt cx="1932939" cy="142049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6672" y="1676400"/>
              <a:ext cx="1786127" cy="78333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30114" y="2459735"/>
              <a:ext cx="1779905" cy="637540"/>
            </a:xfrm>
            <a:custGeom>
              <a:avLst/>
              <a:gdLst/>
              <a:ahLst/>
              <a:cxnLst/>
              <a:rect l="l" t="t" r="r" b="b"/>
              <a:pathLst>
                <a:path w="1779904" h="637539">
                  <a:moveTo>
                    <a:pt x="1039114" y="0"/>
                  </a:moveTo>
                  <a:lnTo>
                    <a:pt x="954278" y="7112"/>
                  </a:lnTo>
                  <a:lnTo>
                    <a:pt x="970813" y="34251"/>
                  </a:lnTo>
                  <a:lnTo>
                    <a:pt x="0" y="626110"/>
                  </a:lnTo>
                  <a:lnTo>
                    <a:pt x="6604" y="637032"/>
                  </a:lnTo>
                  <a:lnTo>
                    <a:pt x="977392" y="45059"/>
                  </a:lnTo>
                  <a:lnTo>
                    <a:pt x="993902" y="72136"/>
                  </a:lnTo>
                  <a:lnTo>
                    <a:pt x="1021753" y="27686"/>
                  </a:lnTo>
                  <a:lnTo>
                    <a:pt x="1039114" y="0"/>
                  </a:lnTo>
                  <a:close/>
                </a:path>
                <a:path w="1779904" h="637539">
                  <a:moveTo>
                    <a:pt x="1779524" y="626745"/>
                  </a:moveTo>
                  <a:lnTo>
                    <a:pt x="1101559" y="44831"/>
                  </a:lnTo>
                  <a:lnTo>
                    <a:pt x="1108646" y="36576"/>
                  </a:lnTo>
                  <a:lnTo>
                    <a:pt x="1122299" y="20701"/>
                  </a:lnTo>
                  <a:lnTo>
                    <a:pt x="1039622" y="0"/>
                  </a:lnTo>
                  <a:lnTo>
                    <a:pt x="1072642" y="78486"/>
                  </a:lnTo>
                  <a:lnTo>
                    <a:pt x="1093279" y="54470"/>
                  </a:lnTo>
                  <a:lnTo>
                    <a:pt x="1771269" y="636397"/>
                  </a:lnTo>
                  <a:lnTo>
                    <a:pt x="1779524" y="626745"/>
                  </a:lnTo>
                  <a:close/>
                </a:path>
              </a:pathLst>
            </a:custGeom>
            <a:solidFill>
              <a:srgbClr val="D16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3786" y="3134179"/>
            <a:ext cx="103042" cy="5618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WORK</a:t>
            </a:r>
            <a:r>
              <a:rPr sz="771" spc="27" dirty="0">
                <a:solidFill>
                  <a:srgbClr val="C0C0C0"/>
                </a:solidFill>
                <a:latin typeface="Calibri"/>
                <a:cs typeface="Calibri"/>
              </a:rPr>
              <a:t>F</a:t>
            </a: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LO</a:t>
            </a:r>
            <a:r>
              <a:rPr sz="771" dirty="0">
                <a:solidFill>
                  <a:srgbClr val="C0C0C0"/>
                </a:solidFill>
                <a:latin typeface="Calibri"/>
                <a:cs typeface="Calibri"/>
              </a:rPr>
              <a:t>W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8567" y="1023277"/>
            <a:ext cx="1368142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spc="-5" dirty="0">
                <a:solidFill>
                  <a:srgbClr val="202020"/>
                </a:solidFill>
                <a:latin typeface="Calibri"/>
                <a:cs typeface="Calibri"/>
              </a:rPr>
              <a:t>W</a:t>
            </a:r>
            <a:r>
              <a:rPr sz="2042" b="1" spc="9" dirty="0">
                <a:solidFill>
                  <a:srgbClr val="202020"/>
                </a:solidFill>
                <a:latin typeface="Calibri"/>
                <a:cs typeface="Calibri"/>
              </a:rPr>
              <a:t>ORKF</a:t>
            </a:r>
            <a:r>
              <a:rPr sz="2042" b="1" spc="-27" dirty="0">
                <a:solidFill>
                  <a:srgbClr val="202020"/>
                </a:solidFill>
                <a:latin typeface="Calibri"/>
                <a:cs typeface="Calibri"/>
              </a:rPr>
              <a:t>L</a:t>
            </a:r>
            <a:r>
              <a:rPr sz="2042" b="1" spc="-5" dirty="0">
                <a:solidFill>
                  <a:srgbClr val="202020"/>
                </a:solidFill>
                <a:latin typeface="Calibri"/>
                <a:cs typeface="Calibri"/>
              </a:rPr>
              <a:t>O</a:t>
            </a:r>
            <a:r>
              <a:rPr sz="2042" b="1" spc="23" dirty="0">
                <a:solidFill>
                  <a:srgbClr val="202020"/>
                </a:solidFill>
                <a:latin typeface="Calibri"/>
                <a:cs typeface="Calibri"/>
              </a:rPr>
              <a:t>W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2639" y="1617248"/>
            <a:ext cx="6747350" cy="738381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sz="1588" b="1" spc="-5" dirty="0">
                <a:solidFill>
                  <a:srgbClr val="FF0000"/>
                </a:solidFill>
                <a:latin typeface="Calibri"/>
                <a:cs typeface="Calibri"/>
              </a:rPr>
              <a:t>“the sequence of processes through which </a:t>
            </a:r>
            <a:r>
              <a:rPr sz="1588" b="1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1588" b="1" spc="-5" dirty="0">
                <a:solidFill>
                  <a:srgbClr val="FF0000"/>
                </a:solidFill>
                <a:latin typeface="Calibri"/>
                <a:cs typeface="Calibri"/>
              </a:rPr>
              <a:t>piece of work passes </a:t>
            </a:r>
            <a:r>
              <a:rPr sz="1588" b="1" spc="-9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z="1588" b="1" spc="3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88" b="1" spc="-9" dirty="0">
                <a:solidFill>
                  <a:srgbClr val="FF0000"/>
                </a:solidFill>
                <a:latin typeface="Calibri"/>
                <a:cs typeface="Calibri"/>
              </a:rPr>
              <a:t>initiation</a:t>
            </a:r>
            <a:endParaRPr sz="1588">
              <a:latin typeface="Calibri"/>
              <a:cs typeface="Calibri"/>
            </a:endParaRPr>
          </a:p>
          <a:p>
            <a:pPr>
              <a:spcBef>
                <a:spcPts val="27"/>
              </a:spcBef>
            </a:pPr>
            <a:endParaRPr sz="1543">
              <a:latin typeface="Calibri"/>
              <a:cs typeface="Calibri"/>
            </a:endParaRPr>
          </a:p>
          <a:p>
            <a:pPr marL="12679" algn="ctr"/>
            <a:r>
              <a:rPr sz="1588" b="1" spc="-9" dirty="0">
                <a:solidFill>
                  <a:srgbClr val="FF0000"/>
                </a:solidFill>
                <a:latin typeface="Calibri"/>
                <a:cs typeface="Calibri"/>
              </a:rPr>
              <a:t>to completion”</a:t>
            </a:r>
            <a:endParaRPr sz="1588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4402" y="2664736"/>
            <a:ext cx="3576167" cy="31591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39089" y="3039339"/>
            <a:ext cx="4730867" cy="693180"/>
          </a:xfrm>
          <a:prstGeom prst="rect">
            <a:avLst/>
          </a:prstGeom>
        </p:spPr>
        <p:txBody>
          <a:bodyPr vert="horz" wrap="square" lIns="0" tIns="58207" rIns="0" bIns="0" rtlCol="0">
            <a:spAutoFit/>
          </a:bodyPr>
          <a:lstStyle/>
          <a:p>
            <a:pPr marL="205172" marR="4611" indent="-194222">
              <a:lnSpc>
                <a:spcPct val="75100"/>
              </a:lnSpc>
              <a:spcBef>
                <a:spcPts val="458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Workflows enable you to automate activities with </a:t>
            </a: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Adobe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Experience  </a:t>
            </a:r>
            <a:r>
              <a:rPr sz="1180" spc="-9" dirty="0">
                <a:solidFill>
                  <a:srgbClr val="202020"/>
                </a:solidFill>
                <a:latin typeface="Segoe UI"/>
                <a:cs typeface="Segoe UI"/>
              </a:rPr>
              <a:t>Manager.</a:t>
            </a:r>
            <a:endParaRPr sz="1180">
              <a:latin typeface="Segoe UI"/>
              <a:cs typeface="Segoe UI"/>
            </a:endParaRPr>
          </a:p>
          <a:p>
            <a:pPr>
              <a:spcBef>
                <a:spcPts val="50"/>
              </a:spcBef>
              <a:buClr>
                <a:srgbClr val="EE2D23"/>
              </a:buClr>
              <a:buFont typeface="Wingdings"/>
              <a:buChar char=""/>
            </a:pPr>
            <a:endParaRPr sz="1089">
              <a:latin typeface="Segoe UI"/>
              <a:cs typeface="Segoe UI"/>
            </a:endParaRPr>
          </a:p>
          <a:p>
            <a:pPr marL="205172" indent="-194222"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Workflows consist </a:t>
            </a:r>
            <a:r>
              <a:rPr sz="1180" spc="-9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a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series </a:t>
            </a:r>
            <a:r>
              <a:rPr sz="1180" spc="-9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steps that </a:t>
            </a:r>
            <a:r>
              <a:rPr sz="1180" spc="-5" dirty="0">
                <a:solidFill>
                  <a:srgbClr val="202020"/>
                </a:solidFill>
                <a:latin typeface="Segoe UI"/>
                <a:cs typeface="Segoe UI"/>
              </a:rPr>
              <a:t>are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executed in </a:t>
            </a: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a</a:t>
            </a:r>
            <a:r>
              <a:rPr sz="1180" spc="-68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specific</a:t>
            </a:r>
            <a:endParaRPr sz="1180">
              <a:latin typeface="Segoe UI"/>
              <a:cs typeface="Segoe U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60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133187" y="3679764"/>
            <a:ext cx="403987" cy="194972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527">
              <a:spcBef>
                <a:spcPts val="103"/>
              </a:spcBef>
            </a:pP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o</a:t>
            </a:r>
            <a:r>
              <a:rPr sz="1180" spc="-14" dirty="0">
                <a:solidFill>
                  <a:srgbClr val="202020"/>
                </a:solidFill>
                <a:latin typeface="Segoe UI"/>
                <a:cs typeface="Segoe UI"/>
              </a:rPr>
              <a:t>r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de</a:t>
            </a:r>
            <a:r>
              <a:rPr sz="1180" spc="-100" dirty="0">
                <a:solidFill>
                  <a:srgbClr val="202020"/>
                </a:solidFill>
                <a:latin typeface="Segoe UI"/>
                <a:cs typeface="Segoe UI"/>
              </a:rPr>
              <a:t>r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.</a:t>
            </a:r>
            <a:endParaRPr sz="118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39088" y="4050269"/>
            <a:ext cx="4681882" cy="331351"/>
          </a:xfrm>
          <a:prstGeom prst="rect">
            <a:avLst/>
          </a:prstGeom>
        </p:spPr>
        <p:txBody>
          <a:bodyPr vert="horz" wrap="square" lIns="0" tIns="58207" rIns="0" bIns="0" rtlCol="0">
            <a:spAutoFit/>
          </a:bodyPr>
          <a:lstStyle/>
          <a:p>
            <a:pPr marL="205172" marR="4611" indent="-194222">
              <a:lnSpc>
                <a:spcPct val="75100"/>
              </a:lnSpc>
              <a:spcBef>
                <a:spcPts val="458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Each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step </a:t>
            </a: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performs a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distinct activity based </a:t>
            </a: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on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the type </a:t>
            </a:r>
            <a:r>
              <a:rPr sz="1180" spc="-9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step and  input</a:t>
            </a:r>
            <a:endParaRPr sz="118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3786" y="3134179"/>
            <a:ext cx="103042" cy="5618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WORK</a:t>
            </a:r>
            <a:r>
              <a:rPr sz="771" spc="27" dirty="0">
                <a:solidFill>
                  <a:srgbClr val="C0C0C0"/>
                </a:solidFill>
                <a:latin typeface="Calibri"/>
                <a:cs typeface="Calibri"/>
              </a:rPr>
              <a:t>F</a:t>
            </a: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LO</a:t>
            </a:r>
            <a:r>
              <a:rPr sz="771" dirty="0">
                <a:solidFill>
                  <a:srgbClr val="C0C0C0"/>
                </a:solidFill>
                <a:latin typeface="Calibri"/>
                <a:cs typeface="Calibri"/>
              </a:rPr>
              <a:t>W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8567" y="1023277"/>
            <a:ext cx="1368142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spc="-5" dirty="0">
                <a:solidFill>
                  <a:srgbClr val="202020"/>
                </a:solidFill>
                <a:latin typeface="Calibri"/>
                <a:cs typeface="Calibri"/>
              </a:rPr>
              <a:t>W</a:t>
            </a:r>
            <a:r>
              <a:rPr sz="2042" b="1" spc="9" dirty="0">
                <a:solidFill>
                  <a:srgbClr val="202020"/>
                </a:solidFill>
                <a:latin typeface="Calibri"/>
                <a:cs typeface="Calibri"/>
              </a:rPr>
              <a:t>ORKF</a:t>
            </a:r>
            <a:r>
              <a:rPr sz="2042" b="1" spc="-27" dirty="0">
                <a:solidFill>
                  <a:srgbClr val="202020"/>
                </a:solidFill>
                <a:latin typeface="Calibri"/>
                <a:cs typeface="Calibri"/>
              </a:rPr>
              <a:t>L</a:t>
            </a:r>
            <a:r>
              <a:rPr sz="2042" b="1" spc="-5" dirty="0">
                <a:solidFill>
                  <a:srgbClr val="202020"/>
                </a:solidFill>
                <a:latin typeface="Calibri"/>
                <a:cs typeface="Calibri"/>
              </a:rPr>
              <a:t>O</a:t>
            </a:r>
            <a:r>
              <a:rPr sz="2042" b="1" spc="23" dirty="0">
                <a:solidFill>
                  <a:srgbClr val="202020"/>
                </a:solidFill>
                <a:latin typeface="Calibri"/>
                <a:cs typeface="Calibri"/>
              </a:rPr>
              <a:t>W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004252" y="1656870"/>
            <a:ext cx="9543570" cy="3458633"/>
          </a:xfrm>
          <a:prstGeom prst="rect">
            <a:avLst/>
          </a:prstGeom>
        </p:spPr>
        <p:txBody>
          <a:bodyPr vert="horz" wrap="square" lIns="0" tIns="113532" rIns="0" bIns="0" rtlCol="0">
            <a:spAutoFit/>
          </a:bodyPr>
          <a:lstStyle/>
          <a:p>
            <a:pPr marL="205172" indent="-194222">
              <a:lnSpc>
                <a:spcPct val="100000"/>
              </a:lnSpc>
              <a:spcBef>
                <a:spcPts val="894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pc="-32" dirty="0"/>
              <a:t>You </a:t>
            </a:r>
            <a:r>
              <a:rPr dirty="0"/>
              <a:t>can have conditional execution and/or parallel</a:t>
            </a:r>
            <a:r>
              <a:rPr spc="-59" dirty="0"/>
              <a:t> </a:t>
            </a:r>
            <a:r>
              <a:rPr dirty="0"/>
              <a:t>execution</a:t>
            </a:r>
          </a:p>
          <a:p>
            <a:pPr marL="205172" indent="-194222">
              <a:lnSpc>
                <a:spcPct val="100000"/>
              </a:lnSpc>
              <a:spcBef>
                <a:spcPts val="1502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pc="-9" dirty="0"/>
              <a:t>Pass </a:t>
            </a:r>
            <a:r>
              <a:rPr dirty="0"/>
              <a:t>data from </a:t>
            </a:r>
            <a:r>
              <a:rPr spc="5" dirty="0"/>
              <a:t>one </a:t>
            </a:r>
            <a:r>
              <a:rPr dirty="0"/>
              <a:t>step to another</a:t>
            </a:r>
            <a:r>
              <a:rPr spc="-64" dirty="0"/>
              <a:t> </a:t>
            </a:r>
            <a:r>
              <a:rPr dirty="0"/>
              <a:t>step</a:t>
            </a:r>
          </a:p>
          <a:p>
            <a:pPr marL="205172" indent="-194222">
              <a:lnSpc>
                <a:spcPct val="100000"/>
              </a:lnSpc>
              <a:spcBef>
                <a:spcPts val="1507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pc="5" dirty="0"/>
              <a:t>Adobe </a:t>
            </a:r>
            <a:r>
              <a:rPr dirty="0"/>
              <a:t>Experience Manager offers </a:t>
            </a:r>
            <a:r>
              <a:rPr spc="5" dirty="0"/>
              <a:t>many ‘Out </a:t>
            </a:r>
            <a:r>
              <a:rPr spc="-9" dirty="0"/>
              <a:t>of </a:t>
            </a:r>
            <a:r>
              <a:rPr spc="5" dirty="0"/>
              <a:t>the </a:t>
            </a:r>
            <a:r>
              <a:rPr spc="-5" dirty="0"/>
              <a:t>Box’</a:t>
            </a:r>
            <a:r>
              <a:rPr spc="-68" dirty="0"/>
              <a:t> </a:t>
            </a:r>
            <a:r>
              <a:rPr dirty="0"/>
              <a:t>workflows</a:t>
            </a:r>
          </a:p>
          <a:p>
            <a:pPr marL="690439" lvl="1" indent="-194797">
              <a:lnSpc>
                <a:spcPct val="100000"/>
              </a:lnSpc>
              <a:spcBef>
                <a:spcPts val="41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691015" algn="l"/>
              </a:tabLst>
            </a:pP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http://localhost:8080/libs/cq/workflow/content/console.html</a:t>
            </a:r>
            <a:endParaRPr sz="1180">
              <a:latin typeface="Segoe UI"/>
              <a:cs typeface="Segoe UI"/>
            </a:endParaRPr>
          </a:p>
          <a:p>
            <a:pPr marL="205172" indent="-194222">
              <a:lnSpc>
                <a:spcPct val="100000"/>
              </a:lnSpc>
              <a:spcBef>
                <a:spcPts val="1502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pc="5" dirty="0"/>
              <a:t>Adobe </a:t>
            </a:r>
            <a:r>
              <a:rPr dirty="0"/>
              <a:t>Experience Manager lets you </a:t>
            </a:r>
            <a:r>
              <a:rPr spc="-5" dirty="0"/>
              <a:t>create </a:t>
            </a:r>
            <a:r>
              <a:rPr spc="5" dirty="0"/>
              <a:t>a </a:t>
            </a:r>
            <a:r>
              <a:rPr dirty="0"/>
              <a:t>custom workflow based</a:t>
            </a:r>
            <a:r>
              <a:rPr spc="-27" dirty="0"/>
              <a:t> </a:t>
            </a:r>
            <a:r>
              <a:rPr dirty="0"/>
              <a:t>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26900" y="3117108"/>
            <a:ext cx="1512217" cy="194972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527">
              <a:spcBef>
                <a:spcPts val="103"/>
              </a:spcBef>
            </a:pP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business</a:t>
            </a:r>
            <a:r>
              <a:rPr sz="1180" spc="-6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requirements</a:t>
            </a:r>
            <a:endParaRPr sz="118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899" y="3429000"/>
            <a:ext cx="6254504" cy="25935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3786" y="3134179"/>
            <a:ext cx="103042" cy="5618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WORK</a:t>
            </a:r>
            <a:r>
              <a:rPr sz="771" spc="27" dirty="0">
                <a:solidFill>
                  <a:srgbClr val="C0C0C0"/>
                </a:solidFill>
                <a:latin typeface="Calibri"/>
                <a:cs typeface="Calibri"/>
              </a:rPr>
              <a:t>F</a:t>
            </a: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LO</a:t>
            </a:r>
            <a:r>
              <a:rPr sz="771" dirty="0">
                <a:solidFill>
                  <a:srgbClr val="C0C0C0"/>
                </a:solidFill>
                <a:latin typeface="Calibri"/>
                <a:cs typeface="Calibri"/>
              </a:rPr>
              <a:t>W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8567" y="1023277"/>
            <a:ext cx="1422891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spc="-14" dirty="0">
                <a:solidFill>
                  <a:srgbClr val="202020"/>
                </a:solidFill>
                <a:latin typeface="Calibri"/>
                <a:cs typeface="Calibri"/>
              </a:rPr>
              <a:t>INVOCATION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5289" y="1986372"/>
            <a:ext cx="2223951" cy="1770479"/>
          </a:xfrm>
          <a:prstGeom prst="rect">
            <a:avLst/>
          </a:prstGeom>
        </p:spPr>
        <p:txBody>
          <a:bodyPr vert="horz" wrap="square" lIns="0" tIns="113532" rIns="0" bIns="0" rtlCol="0">
            <a:spAutoFit/>
          </a:bodyPr>
          <a:lstStyle/>
          <a:p>
            <a:pPr marL="205172" indent="-194222">
              <a:spcBef>
                <a:spcPts val="894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Manual</a:t>
            </a:r>
            <a:endParaRPr sz="1180">
              <a:latin typeface="Segoe UI"/>
              <a:cs typeface="Segoe UI"/>
            </a:endParaRPr>
          </a:p>
          <a:p>
            <a:pPr marL="205172" indent="-194222">
              <a:spcBef>
                <a:spcPts val="1502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Launcher</a:t>
            </a:r>
            <a:endParaRPr sz="1180">
              <a:latin typeface="Segoe UI"/>
              <a:cs typeface="Segoe UI"/>
            </a:endParaRPr>
          </a:p>
          <a:p>
            <a:pPr marL="690439" lvl="1" indent="-194222">
              <a:spcBef>
                <a:spcPts val="45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691015" algn="l"/>
              </a:tabLst>
            </a:pP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JCR Event</a:t>
            </a:r>
            <a:r>
              <a:rPr sz="1180" spc="-27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Based</a:t>
            </a:r>
            <a:endParaRPr sz="1180">
              <a:latin typeface="Segoe UI"/>
              <a:cs typeface="Segoe UI"/>
            </a:endParaRPr>
          </a:p>
          <a:p>
            <a:pPr marL="1175705" lvl="2" indent="-194222">
              <a:spcBef>
                <a:spcPts val="45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1176281" algn="l"/>
              </a:tabLst>
            </a:pP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Node</a:t>
            </a:r>
            <a:r>
              <a:rPr sz="1180" spc="-23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1180" spc="-5" dirty="0">
                <a:solidFill>
                  <a:srgbClr val="202020"/>
                </a:solidFill>
                <a:latin typeface="Segoe UI"/>
                <a:cs typeface="Segoe UI"/>
              </a:rPr>
              <a:t>Created</a:t>
            </a:r>
            <a:endParaRPr sz="1180">
              <a:latin typeface="Segoe UI"/>
              <a:cs typeface="Segoe UI"/>
            </a:endParaRPr>
          </a:p>
          <a:p>
            <a:pPr marL="1175705" lvl="2" indent="-194222">
              <a:spcBef>
                <a:spcPts val="41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1176281" algn="l"/>
              </a:tabLst>
            </a:pP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Node</a:t>
            </a:r>
            <a:r>
              <a:rPr sz="1180" spc="-68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1180" dirty="0">
                <a:solidFill>
                  <a:srgbClr val="202020"/>
                </a:solidFill>
                <a:latin typeface="Segoe UI"/>
                <a:cs typeface="Segoe UI"/>
              </a:rPr>
              <a:t>Modified</a:t>
            </a:r>
            <a:endParaRPr sz="1180">
              <a:latin typeface="Segoe UI"/>
              <a:cs typeface="Segoe UI"/>
            </a:endParaRPr>
          </a:p>
          <a:p>
            <a:pPr marL="1175705" lvl="2" indent="-194222">
              <a:spcBef>
                <a:spcPts val="45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1176281" algn="l"/>
              </a:tabLst>
            </a:pP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Node</a:t>
            </a:r>
            <a:r>
              <a:rPr sz="1180" spc="-73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1180" spc="-5" dirty="0">
                <a:solidFill>
                  <a:srgbClr val="202020"/>
                </a:solidFill>
                <a:latin typeface="Segoe UI"/>
                <a:cs typeface="Segoe UI"/>
              </a:rPr>
              <a:t>Removed</a:t>
            </a:r>
            <a:endParaRPr sz="1180">
              <a:latin typeface="Segoe UI"/>
              <a:cs typeface="Segoe UI"/>
            </a:endParaRPr>
          </a:p>
          <a:p>
            <a:pPr marL="205172" indent="-194222">
              <a:spcBef>
                <a:spcPts val="1498"/>
              </a:spcBef>
              <a:buClr>
                <a:srgbClr val="EE2D23"/>
              </a:buClr>
              <a:buSzPct val="134615"/>
              <a:buFont typeface="Wingdings"/>
              <a:buChar char=""/>
              <a:tabLst>
                <a:tab pos="205748" algn="l"/>
              </a:tabLst>
            </a:pPr>
            <a:r>
              <a:rPr sz="1180" spc="9" dirty="0">
                <a:solidFill>
                  <a:srgbClr val="202020"/>
                </a:solidFill>
                <a:latin typeface="Segoe UI"/>
                <a:cs typeface="Segoe UI"/>
              </a:rPr>
              <a:t>AEM</a:t>
            </a:r>
            <a:r>
              <a:rPr sz="1180" spc="-1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1180" spc="5" dirty="0">
                <a:solidFill>
                  <a:srgbClr val="202020"/>
                </a:solidFill>
                <a:latin typeface="Segoe UI"/>
                <a:cs typeface="Segoe UI"/>
              </a:rPr>
              <a:t>APIs</a:t>
            </a:r>
            <a:endParaRPr sz="118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9401" y="1440757"/>
            <a:ext cx="4585815" cy="39764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3787" y="3134179"/>
            <a:ext cx="103042" cy="5618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WORK</a:t>
            </a:r>
            <a:r>
              <a:rPr sz="771" spc="27" dirty="0">
                <a:solidFill>
                  <a:srgbClr val="C0C0C0"/>
                </a:solidFill>
                <a:latin typeface="Calibri"/>
                <a:cs typeface="Calibri"/>
              </a:rPr>
              <a:t>F</a:t>
            </a: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LO</a:t>
            </a:r>
            <a:r>
              <a:rPr sz="771" dirty="0">
                <a:solidFill>
                  <a:srgbClr val="C0C0C0"/>
                </a:solidFill>
                <a:latin typeface="Calibri"/>
                <a:cs typeface="Calibri"/>
              </a:rPr>
              <a:t>W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8566" y="1023277"/>
            <a:ext cx="2289074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spc="5" dirty="0">
                <a:solidFill>
                  <a:srgbClr val="202020"/>
                </a:solidFill>
                <a:latin typeface="Calibri"/>
                <a:cs typeface="Calibri"/>
              </a:rPr>
              <a:t>WORKFLOW</a:t>
            </a:r>
            <a:r>
              <a:rPr sz="2042" b="1" spc="-5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042" b="1" spc="5" dirty="0">
                <a:solidFill>
                  <a:srgbClr val="202020"/>
                </a:solidFill>
                <a:latin typeface="Calibri"/>
                <a:cs typeface="Calibri"/>
              </a:rPr>
              <a:t>PILLARS</a:t>
            </a:r>
            <a:endParaRPr sz="2042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2293" y="1915618"/>
            <a:ext cx="1954242" cy="538267"/>
            <a:chOff x="5684189" y="2110727"/>
            <a:chExt cx="2153285" cy="593090"/>
          </a:xfrm>
        </p:grpSpPr>
        <p:sp>
          <p:nvSpPr>
            <p:cNvPr id="5" name="object 5"/>
            <p:cNvSpPr/>
            <p:nvPr/>
          </p:nvSpPr>
          <p:spPr>
            <a:xfrm>
              <a:off x="5684189" y="2110727"/>
              <a:ext cx="2153285" cy="593090"/>
            </a:xfrm>
            <a:custGeom>
              <a:avLst/>
              <a:gdLst/>
              <a:ahLst/>
              <a:cxnLst/>
              <a:rect l="l" t="t" r="r" b="b"/>
              <a:pathLst>
                <a:path w="2153284" h="593089">
                  <a:moveTo>
                    <a:pt x="2053729" y="592632"/>
                  </a:moveTo>
                  <a:lnTo>
                    <a:pt x="99466" y="592632"/>
                  </a:lnTo>
                  <a:lnTo>
                    <a:pt x="60757" y="584813"/>
                  </a:lnTo>
                  <a:lnTo>
                    <a:pt x="29140" y="563492"/>
                  </a:lnTo>
                  <a:lnTo>
                    <a:pt x="7819" y="531875"/>
                  </a:lnTo>
                  <a:lnTo>
                    <a:pt x="0" y="493166"/>
                  </a:lnTo>
                  <a:lnTo>
                    <a:pt x="0" y="99466"/>
                  </a:lnTo>
                  <a:lnTo>
                    <a:pt x="7819" y="60757"/>
                  </a:lnTo>
                  <a:lnTo>
                    <a:pt x="29140" y="29140"/>
                  </a:lnTo>
                  <a:lnTo>
                    <a:pt x="60757" y="7819"/>
                  </a:lnTo>
                  <a:lnTo>
                    <a:pt x="99466" y="0"/>
                  </a:lnTo>
                  <a:lnTo>
                    <a:pt x="2053729" y="0"/>
                  </a:lnTo>
                  <a:lnTo>
                    <a:pt x="2092438" y="7819"/>
                  </a:lnTo>
                  <a:lnTo>
                    <a:pt x="2124055" y="29140"/>
                  </a:lnTo>
                  <a:lnTo>
                    <a:pt x="2145376" y="60757"/>
                  </a:lnTo>
                  <a:lnTo>
                    <a:pt x="2153196" y="99466"/>
                  </a:lnTo>
                  <a:lnTo>
                    <a:pt x="2153196" y="493166"/>
                  </a:lnTo>
                  <a:lnTo>
                    <a:pt x="2145376" y="531875"/>
                  </a:lnTo>
                  <a:lnTo>
                    <a:pt x="2124055" y="563492"/>
                  </a:lnTo>
                  <a:lnTo>
                    <a:pt x="2092438" y="584813"/>
                  </a:lnTo>
                  <a:lnTo>
                    <a:pt x="2053729" y="592632"/>
                  </a:lnTo>
                  <a:close/>
                </a:path>
              </a:pathLst>
            </a:custGeom>
            <a:solidFill>
              <a:srgbClr val="FFFF00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6" name="object 6"/>
            <p:cNvSpPr/>
            <p:nvPr/>
          </p:nvSpPr>
          <p:spPr>
            <a:xfrm>
              <a:off x="5749925" y="2178151"/>
              <a:ext cx="2019300" cy="457834"/>
            </a:xfrm>
            <a:custGeom>
              <a:avLst/>
              <a:gdLst/>
              <a:ahLst/>
              <a:cxnLst/>
              <a:rect l="l" t="t" r="r" b="b"/>
              <a:pathLst>
                <a:path w="2019300" h="457835">
                  <a:moveTo>
                    <a:pt x="0" y="76250"/>
                  </a:moveTo>
                  <a:lnTo>
                    <a:pt x="5992" y="46564"/>
                  </a:lnTo>
                  <a:lnTo>
                    <a:pt x="22339" y="22328"/>
                  </a:lnTo>
                  <a:lnTo>
                    <a:pt x="46591" y="5990"/>
                  </a:lnTo>
                  <a:lnTo>
                    <a:pt x="76301" y="0"/>
                  </a:lnTo>
                  <a:lnTo>
                    <a:pt x="1942655" y="0"/>
                  </a:lnTo>
                  <a:lnTo>
                    <a:pt x="1972344" y="5990"/>
                  </a:lnTo>
                  <a:lnTo>
                    <a:pt x="1996598" y="22328"/>
                  </a:lnTo>
                  <a:lnTo>
                    <a:pt x="2012957" y="46564"/>
                  </a:lnTo>
                  <a:lnTo>
                    <a:pt x="2018957" y="76250"/>
                  </a:lnTo>
                  <a:lnTo>
                    <a:pt x="2018957" y="380949"/>
                  </a:lnTo>
                  <a:lnTo>
                    <a:pt x="2012957" y="410659"/>
                  </a:lnTo>
                  <a:lnTo>
                    <a:pt x="1996598" y="434911"/>
                  </a:lnTo>
                  <a:lnTo>
                    <a:pt x="1972344" y="451257"/>
                  </a:lnTo>
                  <a:lnTo>
                    <a:pt x="1942655" y="457250"/>
                  </a:lnTo>
                  <a:lnTo>
                    <a:pt x="76301" y="457250"/>
                  </a:lnTo>
                  <a:lnTo>
                    <a:pt x="46591" y="451257"/>
                  </a:lnTo>
                  <a:lnTo>
                    <a:pt x="22339" y="434911"/>
                  </a:lnTo>
                  <a:lnTo>
                    <a:pt x="5992" y="410659"/>
                  </a:lnTo>
                  <a:lnTo>
                    <a:pt x="0" y="380949"/>
                  </a:lnTo>
                  <a:lnTo>
                    <a:pt x="0" y="76250"/>
                  </a:lnTo>
                  <a:close/>
                </a:path>
              </a:pathLst>
            </a:custGeom>
            <a:ln w="3175">
              <a:solidFill>
                <a:srgbClr val="FDBC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75403" y="1915618"/>
            <a:ext cx="1954242" cy="538267"/>
            <a:chOff x="8188820" y="2110727"/>
            <a:chExt cx="2153285" cy="593090"/>
          </a:xfrm>
        </p:grpSpPr>
        <p:sp>
          <p:nvSpPr>
            <p:cNvPr id="8" name="object 8"/>
            <p:cNvSpPr/>
            <p:nvPr/>
          </p:nvSpPr>
          <p:spPr>
            <a:xfrm>
              <a:off x="8188820" y="2110727"/>
              <a:ext cx="2153285" cy="593090"/>
            </a:xfrm>
            <a:custGeom>
              <a:avLst/>
              <a:gdLst/>
              <a:ahLst/>
              <a:cxnLst/>
              <a:rect l="l" t="t" r="r" b="b"/>
              <a:pathLst>
                <a:path w="2153284" h="593089">
                  <a:moveTo>
                    <a:pt x="2053729" y="592632"/>
                  </a:moveTo>
                  <a:lnTo>
                    <a:pt x="99415" y="592632"/>
                  </a:lnTo>
                  <a:lnTo>
                    <a:pt x="60714" y="584813"/>
                  </a:lnTo>
                  <a:lnTo>
                    <a:pt x="29114" y="563492"/>
                  </a:lnTo>
                  <a:lnTo>
                    <a:pt x="7811" y="531875"/>
                  </a:lnTo>
                  <a:lnTo>
                    <a:pt x="0" y="493166"/>
                  </a:lnTo>
                  <a:lnTo>
                    <a:pt x="0" y="99466"/>
                  </a:lnTo>
                  <a:lnTo>
                    <a:pt x="7811" y="60757"/>
                  </a:lnTo>
                  <a:lnTo>
                    <a:pt x="29114" y="29140"/>
                  </a:lnTo>
                  <a:lnTo>
                    <a:pt x="60714" y="7819"/>
                  </a:lnTo>
                  <a:lnTo>
                    <a:pt x="99415" y="0"/>
                  </a:lnTo>
                  <a:lnTo>
                    <a:pt x="2053729" y="0"/>
                  </a:lnTo>
                  <a:lnTo>
                    <a:pt x="2092430" y="7819"/>
                  </a:lnTo>
                  <a:lnTo>
                    <a:pt x="2124030" y="29140"/>
                  </a:lnTo>
                  <a:lnTo>
                    <a:pt x="2145334" y="60757"/>
                  </a:lnTo>
                  <a:lnTo>
                    <a:pt x="2153145" y="99466"/>
                  </a:lnTo>
                  <a:lnTo>
                    <a:pt x="2153145" y="493166"/>
                  </a:lnTo>
                  <a:lnTo>
                    <a:pt x="2145334" y="531875"/>
                  </a:lnTo>
                  <a:lnTo>
                    <a:pt x="2124030" y="563492"/>
                  </a:lnTo>
                  <a:lnTo>
                    <a:pt x="2092430" y="584813"/>
                  </a:lnTo>
                  <a:lnTo>
                    <a:pt x="2053729" y="592632"/>
                  </a:lnTo>
                  <a:close/>
                </a:path>
              </a:pathLst>
            </a:custGeom>
            <a:solidFill>
              <a:srgbClr val="25FFA1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9" name="object 9"/>
            <p:cNvSpPr/>
            <p:nvPr/>
          </p:nvSpPr>
          <p:spPr>
            <a:xfrm>
              <a:off x="8254504" y="2178151"/>
              <a:ext cx="2019300" cy="457834"/>
            </a:xfrm>
            <a:custGeom>
              <a:avLst/>
              <a:gdLst/>
              <a:ahLst/>
              <a:cxnLst/>
              <a:rect l="l" t="t" r="r" b="b"/>
              <a:pathLst>
                <a:path w="2019300" h="457835">
                  <a:moveTo>
                    <a:pt x="0" y="76250"/>
                  </a:moveTo>
                  <a:lnTo>
                    <a:pt x="5998" y="46564"/>
                  </a:lnTo>
                  <a:lnTo>
                    <a:pt x="22353" y="22328"/>
                  </a:lnTo>
                  <a:lnTo>
                    <a:pt x="46607" y="5990"/>
                  </a:lnTo>
                  <a:lnTo>
                    <a:pt x="76301" y="0"/>
                  </a:lnTo>
                  <a:lnTo>
                    <a:pt x="1942706" y="0"/>
                  </a:lnTo>
                  <a:lnTo>
                    <a:pt x="1972386" y="5990"/>
                  </a:lnTo>
                  <a:lnTo>
                    <a:pt x="1996624" y="22328"/>
                  </a:lnTo>
                  <a:lnTo>
                    <a:pt x="2012965" y="46564"/>
                  </a:lnTo>
                  <a:lnTo>
                    <a:pt x="2018957" y="76250"/>
                  </a:lnTo>
                  <a:lnTo>
                    <a:pt x="2018957" y="380949"/>
                  </a:lnTo>
                  <a:lnTo>
                    <a:pt x="2012965" y="410659"/>
                  </a:lnTo>
                  <a:lnTo>
                    <a:pt x="1996624" y="434911"/>
                  </a:lnTo>
                  <a:lnTo>
                    <a:pt x="1972386" y="451257"/>
                  </a:lnTo>
                  <a:lnTo>
                    <a:pt x="1942706" y="457250"/>
                  </a:lnTo>
                  <a:lnTo>
                    <a:pt x="76301" y="457250"/>
                  </a:lnTo>
                  <a:lnTo>
                    <a:pt x="46607" y="451257"/>
                  </a:lnTo>
                  <a:lnTo>
                    <a:pt x="22353" y="434911"/>
                  </a:lnTo>
                  <a:lnTo>
                    <a:pt x="5998" y="410659"/>
                  </a:lnTo>
                  <a:lnTo>
                    <a:pt x="0" y="380949"/>
                  </a:lnTo>
                  <a:lnTo>
                    <a:pt x="0" y="76250"/>
                  </a:lnTo>
                  <a:close/>
                </a:path>
              </a:pathLst>
            </a:custGeom>
            <a:ln w="3175">
              <a:solidFill>
                <a:srgbClr val="00BDF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123155" y="1915618"/>
            <a:ext cx="1954242" cy="538267"/>
            <a:chOff x="3172917" y="2110727"/>
            <a:chExt cx="2153285" cy="593090"/>
          </a:xfrm>
        </p:grpSpPr>
        <p:sp>
          <p:nvSpPr>
            <p:cNvPr id="11" name="object 11"/>
            <p:cNvSpPr/>
            <p:nvPr/>
          </p:nvSpPr>
          <p:spPr>
            <a:xfrm>
              <a:off x="3172917" y="2110727"/>
              <a:ext cx="2153285" cy="593090"/>
            </a:xfrm>
            <a:custGeom>
              <a:avLst/>
              <a:gdLst/>
              <a:ahLst/>
              <a:cxnLst/>
              <a:rect l="l" t="t" r="r" b="b"/>
              <a:pathLst>
                <a:path w="2153285" h="593089">
                  <a:moveTo>
                    <a:pt x="2053729" y="592632"/>
                  </a:moveTo>
                  <a:lnTo>
                    <a:pt x="99466" y="592632"/>
                  </a:lnTo>
                  <a:lnTo>
                    <a:pt x="60757" y="584813"/>
                  </a:lnTo>
                  <a:lnTo>
                    <a:pt x="29140" y="563492"/>
                  </a:lnTo>
                  <a:lnTo>
                    <a:pt x="7819" y="531875"/>
                  </a:lnTo>
                  <a:lnTo>
                    <a:pt x="0" y="493166"/>
                  </a:lnTo>
                  <a:lnTo>
                    <a:pt x="0" y="99466"/>
                  </a:lnTo>
                  <a:lnTo>
                    <a:pt x="7819" y="60757"/>
                  </a:lnTo>
                  <a:lnTo>
                    <a:pt x="29140" y="29140"/>
                  </a:lnTo>
                  <a:lnTo>
                    <a:pt x="60757" y="7819"/>
                  </a:lnTo>
                  <a:lnTo>
                    <a:pt x="99466" y="0"/>
                  </a:lnTo>
                  <a:lnTo>
                    <a:pt x="2053729" y="0"/>
                  </a:lnTo>
                  <a:lnTo>
                    <a:pt x="2092438" y="7819"/>
                  </a:lnTo>
                  <a:lnTo>
                    <a:pt x="2124055" y="29140"/>
                  </a:lnTo>
                  <a:lnTo>
                    <a:pt x="2145376" y="60757"/>
                  </a:lnTo>
                  <a:lnTo>
                    <a:pt x="2153196" y="99466"/>
                  </a:lnTo>
                  <a:lnTo>
                    <a:pt x="2153196" y="493166"/>
                  </a:lnTo>
                  <a:lnTo>
                    <a:pt x="2145376" y="531875"/>
                  </a:lnTo>
                  <a:lnTo>
                    <a:pt x="2124055" y="563492"/>
                  </a:lnTo>
                  <a:lnTo>
                    <a:pt x="2092438" y="584813"/>
                  </a:lnTo>
                  <a:lnTo>
                    <a:pt x="2053729" y="592632"/>
                  </a:lnTo>
                  <a:close/>
                </a:path>
              </a:pathLst>
            </a:custGeom>
            <a:solidFill>
              <a:srgbClr val="D60031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38652" y="2178151"/>
              <a:ext cx="2019300" cy="457834"/>
            </a:xfrm>
            <a:custGeom>
              <a:avLst/>
              <a:gdLst/>
              <a:ahLst/>
              <a:cxnLst/>
              <a:rect l="l" t="t" r="r" b="b"/>
              <a:pathLst>
                <a:path w="2019300" h="457835">
                  <a:moveTo>
                    <a:pt x="0" y="76250"/>
                  </a:moveTo>
                  <a:lnTo>
                    <a:pt x="5991" y="46564"/>
                  </a:lnTo>
                  <a:lnTo>
                    <a:pt x="22334" y="22328"/>
                  </a:lnTo>
                  <a:lnTo>
                    <a:pt x="46586" y="5990"/>
                  </a:lnTo>
                  <a:lnTo>
                    <a:pt x="76301" y="0"/>
                  </a:lnTo>
                  <a:lnTo>
                    <a:pt x="1942655" y="0"/>
                  </a:lnTo>
                  <a:lnTo>
                    <a:pt x="1972342" y="5990"/>
                  </a:lnTo>
                  <a:lnTo>
                    <a:pt x="1996592" y="22328"/>
                  </a:lnTo>
                  <a:lnTo>
                    <a:pt x="2012946" y="46564"/>
                  </a:lnTo>
                  <a:lnTo>
                    <a:pt x="2018944" y="76250"/>
                  </a:lnTo>
                  <a:lnTo>
                    <a:pt x="2018944" y="380949"/>
                  </a:lnTo>
                  <a:lnTo>
                    <a:pt x="2012946" y="410659"/>
                  </a:lnTo>
                  <a:lnTo>
                    <a:pt x="1996592" y="434911"/>
                  </a:lnTo>
                  <a:lnTo>
                    <a:pt x="1972342" y="451257"/>
                  </a:lnTo>
                  <a:lnTo>
                    <a:pt x="1942655" y="457250"/>
                  </a:lnTo>
                  <a:lnTo>
                    <a:pt x="76301" y="457250"/>
                  </a:lnTo>
                  <a:lnTo>
                    <a:pt x="46586" y="451257"/>
                  </a:lnTo>
                  <a:lnTo>
                    <a:pt x="22334" y="434911"/>
                  </a:lnTo>
                  <a:lnTo>
                    <a:pt x="5991" y="410659"/>
                  </a:lnTo>
                  <a:lnTo>
                    <a:pt x="0" y="380949"/>
                  </a:lnTo>
                  <a:lnTo>
                    <a:pt x="0" y="76250"/>
                  </a:lnTo>
                  <a:close/>
                </a:path>
              </a:pathLst>
            </a:custGeom>
            <a:ln w="3175">
              <a:solidFill>
                <a:srgbClr val="EE2D23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850091" y="1915618"/>
            <a:ext cx="1954242" cy="538267"/>
            <a:chOff x="668337" y="2110727"/>
            <a:chExt cx="2153285" cy="593090"/>
          </a:xfrm>
        </p:grpSpPr>
        <p:sp>
          <p:nvSpPr>
            <p:cNvPr id="14" name="object 14"/>
            <p:cNvSpPr/>
            <p:nvPr/>
          </p:nvSpPr>
          <p:spPr>
            <a:xfrm>
              <a:off x="668337" y="2110727"/>
              <a:ext cx="2153285" cy="593090"/>
            </a:xfrm>
            <a:custGeom>
              <a:avLst/>
              <a:gdLst/>
              <a:ahLst/>
              <a:cxnLst/>
              <a:rect l="l" t="t" r="r" b="b"/>
              <a:pathLst>
                <a:path w="2153285" h="593089">
                  <a:moveTo>
                    <a:pt x="2053729" y="592632"/>
                  </a:moveTo>
                  <a:lnTo>
                    <a:pt x="99415" y="592632"/>
                  </a:lnTo>
                  <a:lnTo>
                    <a:pt x="60714" y="584813"/>
                  </a:lnTo>
                  <a:lnTo>
                    <a:pt x="29114" y="563492"/>
                  </a:lnTo>
                  <a:lnTo>
                    <a:pt x="7811" y="531875"/>
                  </a:lnTo>
                  <a:lnTo>
                    <a:pt x="0" y="493166"/>
                  </a:lnTo>
                  <a:lnTo>
                    <a:pt x="0" y="99466"/>
                  </a:lnTo>
                  <a:lnTo>
                    <a:pt x="7811" y="60757"/>
                  </a:lnTo>
                  <a:lnTo>
                    <a:pt x="29114" y="29140"/>
                  </a:lnTo>
                  <a:lnTo>
                    <a:pt x="60714" y="7819"/>
                  </a:lnTo>
                  <a:lnTo>
                    <a:pt x="99415" y="0"/>
                  </a:lnTo>
                  <a:lnTo>
                    <a:pt x="2053729" y="0"/>
                  </a:lnTo>
                  <a:lnTo>
                    <a:pt x="2092430" y="7819"/>
                  </a:lnTo>
                  <a:lnTo>
                    <a:pt x="2124030" y="29140"/>
                  </a:lnTo>
                  <a:lnTo>
                    <a:pt x="2145334" y="60757"/>
                  </a:lnTo>
                  <a:lnTo>
                    <a:pt x="2153145" y="99466"/>
                  </a:lnTo>
                  <a:lnTo>
                    <a:pt x="2153145" y="493166"/>
                  </a:lnTo>
                  <a:lnTo>
                    <a:pt x="2145334" y="531875"/>
                  </a:lnTo>
                  <a:lnTo>
                    <a:pt x="2124030" y="563492"/>
                  </a:lnTo>
                  <a:lnTo>
                    <a:pt x="2092430" y="584813"/>
                  </a:lnTo>
                  <a:lnTo>
                    <a:pt x="2053729" y="592632"/>
                  </a:lnTo>
                  <a:close/>
                </a:path>
              </a:pathLst>
            </a:custGeom>
            <a:solidFill>
              <a:srgbClr val="137DC6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15" name="object 15"/>
            <p:cNvSpPr/>
            <p:nvPr/>
          </p:nvSpPr>
          <p:spPr>
            <a:xfrm>
              <a:off x="734072" y="2178151"/>
              <a:ext cx="2019300" cy="457834"/>
            </a:xfrm>
            <a:custGeom>
              <a:avLst/>
              <a:gdLst/>
              <a:ahLst/>
              <a:cxnLst/>
              <a:rect l="l" t="t" r="r" b="b"/>
              <a:pathLst>
                <a:path w="2019300" h="457835">
                  <a:moveTo>
                    <a:pt x="0" y="76250"/>
                  </a:moveTo>
                  <a:lnTo>
                    <a:pt x="5990" y="46564"/>
                  </a:lnTo>
                  <a:lnTo>
                    <a:pt x="22328" y="22328"/>
                  </a:lnTo>
                  <a:lnTo>
                    <a:pt x="46564" y="5990"/>
                  </a:lnTo>
                  <a:lnTo>
                    <a:pt x="76250" y="0"/>
                  </a:lnTo>
                  <a:lnTo>
                    <a:pt x="1942655" y="0"/>
                  </a:lnTo>
                  <a:lnTo>
                    <a:pt x="1972336" y="5990"/>
                  </a:lnTo>
                  <a:lnTo>
                    <a:pt x="1996573" y="22328"/>
                  </a:lnTo>
                  <a:lnTo>
                    <a:pt x="2012914" y="46564"/>
                  </a:lnTo>
                  <a:lnTo>
                    <a:pt x="2018906" y="76250"/>
                  </a:lnTo>
                  <a:lnTo>
                    <a:pt x="2018906" y="380949"/>
                  </a:lnTo>
                  <a:lnTo>
                    <a:pt x="2012914" y="410659"/>
                  </a:lnTo>
                  <a:lnTo>
                    <a:pt x="1996573" y="434911"/>
                  </a:lnTo>
                  <a:lnTo>
                    <a:pt x="1972336" y="451257"/>
                  </a:lnTo>
                  <a:lnTo>
                    <a:pt x="1942655" y="457250"/>
                  </a:lnTo>
                  <a:lnTo>
                    <a:pt x="76250" y="457250"/>
                  </a:lnTo>
                  <a:lnTo>
                    <a:pt x="46564" y="451257"/>
                  </a:lnTo>
                  <a:lnTo>
                    <a:pt x="22328" y="434911"/>
                  </a:lnTo>
                  <a:lnTo>
                    <a:pt x="5990" y="410659"/>
                  </a:lnTo>
                  <a:lnTo>
                    <a:pt x="0" y="380949"/>
                  </a:lnTo>
                  <a:lnTo>
                    <a:pt x="0" y="76250"/>
                  </a:lnTo>
                  <a:close/>
                </a:path>
              </a:pathLst>
            </a:custGeom>
            <a:ln w="3175">
              <a:solidFill>
                <a:srgbClr val="137DC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14382" y="3639977"/>
            <a:ext cx="1778470" cy="539150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47539" marR="4611" indent="-136589">
              <a:lnSpc>
                <a:spcPct val="154800"/>
              </a:lnSpc>
              <a:spcBef>
                <a:spcPts val="86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 is the definition, execution 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automation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business  processes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61842" y="3639977"/>
            <a:ext cx="1839558" cy="127473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47539" marR="76075" indent="-136589">
              <a:lnSpc>
                <a:spcPct val="154800"/>
              </a:lnSpc>
              <a:spcBef>
                <a:spcPts val="86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The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steps,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Flow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Start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and Flow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End. 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These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steps are required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cannot 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be</a:t>
            </a:r>
            <a:r>
              <a:rPr sz="771" spc="-9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edited/removed.</a:t>
            </a:r>
            <a:endParaRPr sz="771">
              <a:latin typeface="Segoe UI"/>
              <a:cs typeface="Segoe UI"/>
            </a:endParaRPr>
          </a:p>
          <a:p>
            <a:pPr marL="147539" marR="4611" indent="-136589">
              <a:lnSpc>
                <a:spcPct val="1548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Series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steps with actions, according  to the set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procedural rules. Edit or  delete this step,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and add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steps as  required.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02917" y="3639977"/>
            <a:ext cx="1727755" cy="127473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47539" marR="4611" indent="-136589" algn="just">
              <a:lnSpc>
                <a:spcPct val="154800"/>
              </a:lnSpc>
              <a:spcBef>
                <a:spcPts val="86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Make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sure all the infrastructure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and 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environment for the production are  </a:t>
            </a:r>
            <a:r>
              <a:rPr sz="771" spc="-5" dirty="0">
                <a:solidFill>
                  <a:srgbClr val="202020"/>
                </a:solidFill>
                <a:latin typeface="Segoe UI"/>
                <a:cs typeface="Segoe UI"/>
              </a:rPr>
              <a:t>ready.</a:t>
            </a:r>
            <a:endParaRPr sz="771">
              <a:latin typeface="Segoe UI"/>
              <a:cs typeface="Segoe UI"/>
            </a:endParaRPr>
          </a:p>
          <a:p>
            <a:pPr marL="147539" marR="357898" indent="-136589">
              <a:lnSpc>
                <a:spcPct val="1548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Make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all the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necessary</a:t>
            </a:r>
            <a:r>
              <a:rPr sz="771" spc="-82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pre-  configuration</a:t>
            </a:r>
            <a:r>
              <a:rPr sz="771" spc="-23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required.</a:t>
            </a:r>
            <a:endParaRPr sz="771">
              <a:latin typeface="Segoe UI"/>
              <a:cs typeface="Segoe UI"/>
            </a:endParaRPr>
          </a:p>
          <a:p>
            <a:pPr marL="147539" marR="179237" indent="-136589">
              <a:lnSpc>
                <a:spcPct val="1548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Deploy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the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code and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create</a:t>
            </a:r>
            <a:r>
              <a:rPr sz="771" spc="-95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the  required</a:t>
            </a:r>
            <a:r>
              <a:rPr sz="771" spc="-9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content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31220" y="3639977"/>
            <a:ext cx="1738128" cy="1502619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32555" marR="44377" indent="-121605">
              <a:lnSpc>
                <a:spcPct val="154800"/>
              </a:lnSpc>
              <a:spcBef>
                <a:spcPts val="86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93069" algn="l"/>
                <a:tab pos="193646" algn="l"/>
              </a:tabLst>
            </a:pPr>
            <a:r>
              <a:rPr sz="1634" dirty="0"/>
              <a:t>	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 session is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used manage 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the complete transaction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 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</a:t>
            </a:r>
            <a:r>
              <a:rPr sz="771" spc="-1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instance</a:t>
            </a:r>
            <a:endParaRPr sz="771">
              <a:latin typeface="Segoe UI"/>
              <a:cs typeface="Segoe UI"/>
            </a:endParaRPr>
          </a:p>
          <a:p>
            <a:pPr marL="132555" marR="4611" indent="-121605">
              <a:lnSpc>
                <a:spcPct val="1548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193069" algn="l"/>
                <a:tab pos="193646" algn="l"/>
              </a:tabLst>
            </a:pPr>
            <a:r>
              <a:rPr sz="1634" dirty="0"/>
              <a:t>	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Get JCR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session from the workflow  session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when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using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custom  workflow</a:t>
            </a:r>
            <a:r>
              <a:rPr sz="771" spc="-1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step.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67314" y="2558541"/>
            <a:ext cx="1477063" cy="355254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>
              <a:lnSpc>
                <a:spcPct val="154800"/>
              </a:lnSpc>
              <a:spcBef>
                <a:spcPts val="86"/>
              </a:spcBef>
            </a:pPr>
            <a:r>
              <a:rPr sz="771" spc="9" dirty="0">
                <a:solidFill>
                  <a:srgbClr val="6E7479"/>
                </a:solidFill>
                <a:latin typeface="Segoe UI"/>
                <a:cs typeface="Segoe UI"/>
              </a:rPr>
              <a:t>Each </a:t>
            </a:r>
            <a:r>
              <a:rPr sz="771" spc="5" dirty="0">
                <a:solidFill>
                  <a:srgbClr val="6E7479"/>
                </a:solidFill>
                <a:latin typeface="Segoe UI"/>
                <a:cs typeface="Segoe UI"/>
              </a:rPr>
              <a:t>definition </a:t>
            </a:r>
            <a:r>
              <a:rPr sz="771" dirty="0">
                <a:solidFill>
                  <a:srgbClr val="6E7479"/>
                </a:solidFill>
                <a:latin typeface="Segoe UI"/>
                <a:cs typeface="Segoe UI"/>
              </a:rPr>
              <a:t>of </a:t>
            </a:r>
            <a:r>
              <a:rPr sz="771" spc="9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771" spc="5" dirty="0">
                <a:solidFill>
                  <a:srgbClr val="6E7479"/>
                </a:solidFill>
                <a:latin typeface="Segoe UI"/>
                <a:cs typeface="Segoe UI"/>
              </a:rPr>
              <a:t>workflow is</a:t>
            </a:r>
            <a:r>
              <a:rPr sz="771" spc="-73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6E7479"/>
                </a:solidFill>
                <a:latin typeface="Segoe UI"/>
                <a:cs typeface="Segoe UI"/>
              </a:rPr>
              <a:t>a  </a:t>
            </a:r>
            <a:r>
              <a:rPr sz="771" spc="5" dirty="0">
                <a:solidFill>
                  <a:srgbClr val="6E7479"/>
                </a:solidFill>
                <a:latin typeface="Segoe UI"/>
                <a:cs typeface="Segoe UI"/>
              </a:rPr>
              <a:t>Workflow</a:t>
            </a:r>
            <a:r>
              <a:rPr sz="771" spc="-14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6E7479"/>
                </a:solidFill>
                <a:latin typeface="Segoe UI"/>
                <a:cs typeface="Segoe UI"/>
              </a:rPr>
              <a:t>Model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8798" y="2558541"/>
            <a:ext cx="1640157" cy="355254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4611">
              <a:lnSpc>
                <a:spcPct val="154800"/>
              </a:lnSpc>
              <a:spcBef>
                <a:spcPts val="86"/>
              </a:spcBef>
            </a:pPr>
            <a:r>
              <a:rPr sz="771" spc="9" dirty="0">
                <a:solidFill>
                  <a:srgbClr val="6E7479"/>
                </a:solidFill>
                <a:latin typeface="Segoe UI"/>
                <a:cs typeface="Segoe UI"/>
              </a:rPr>
              <a:t>When a </a:t>
            </a:r>
            <a:r>
              <a:rPr sz="771" spc="5" dirty="0">
                <a:solidFill>
                  <a:srgbClr val="6E7479"/>
                </a:solidFill>
                <a:latin typeface="Segoe UI"/>
                <a:cs typeface="Segoe UI"/>
              </a:rPr>
              <a:t>workflow </a:t>
            </a:r>
            <a:r>
              <a:rPr sz="771" spc="9" dirty="0">
                <a:solidFill>
                  <a:srgbClr val="6E7479"/>
                </a:solidFill>
                <a:latin typeface="Segoe UI"/>
                <a:cs typeface="Segoe UI"/>
              </a:rPr>
              <a:t>model </a:t>
            </a:r>
            <a:r>
              <a:rPr sz="771" spc="5" dirty="0">
                <a:solidFill>
                  <a:srgbClr val="6E7479"/>
                </a:solidFill>
                <a:latin typeface="Segoe UI"/>
                <a:cs typeface="Segoe UI"/>
              </a:rPr>
              <a:t>is </a:t>
            </a:r>
            <a:r>
              <a:rPr sz="771" spc="9" dirty="0">
                <a:solidFill>
                  <a:srgbClr val="6E7479"/>
                </a:solidFill>
                <a:latin typeface="Segoe UI"/>
                <a:cs typeface="Segoe UI"/>
              </a:rPr>
              <a:t>started, a  </a:t>
            </a:r>
            <a:r>
              <a:rPr sz="771" spc="5" dirty="0">
                <a:solidFill>
                  <a:srgbClr val="6E7479"/>
                </a:solidFill>
                <a:latin typeface="Segoe UI"/>
                <a:cs typeface="Segoe UI"/>
              </a:rPr>
              <a:t>workflow instance is</a:t>
            </a:r>
            <a:r>
              <a:rPr sz="771" spc="-27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6E7479"/>
                </a:solidFill>
                <a:latin typeface="Segoe UI"/>
                <a:cs typeface="Segoe UI"/>
              </a:rPr>
              <a:t>started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49458" y="2619197"/>
            <a:ext cx="1388313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spc="5" dirty="0">
                <a:solidFill>
                  <a:srgbClr val="6E7479"/>
                </a:solidFill>
                <a:latin typeface="Segoe UI"/>
                <a:cs typeface="Segoe UI"/>
              </a:rPr>
              <a:t>Session to process the</a:t>
            </a:r>
            <a:r>
              <a:rPr sz="771" spc="-45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6E7479"/>
                </a:solidFill>
                <a:latin typeface="Segoe UI"/>
                <a:cs typeface="Segoe UI"/>
              </a:rPr>
              <a:t>payload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09749" y="3403204"/>
            <a:ext cx="1894883" cy="0"/>
          </a:xfrm>
          <a:custGeom>
            <a:avLst/>
            <a:gdLst/>
            <a:ahLst/>
            <a:cxnLst/>
            <a:rect l="l" t="t" r="r" b="b"/>
            <a:pathLst>
              <a:path w="2087880">
                <a:moveTo>
                  <a:pt x="0" y="0"/>
                </a:moveTo>
                <a:lnTo>
                  <a:pt x="2087511" y="0"/>
                </a:lnTo>
              </a:path>
            </a:pathLst>
          </a:custGeom>
          <a:ln w="3175">
            <a:solidFill>
              <a:srgbClr val="A8A8A8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4163588" y="3403204"/>
            <a:ext cx="1894883" cy="0"/>
          </a:xfrm>
          <a:custGeom>
            <a:avLst/>
            <a:gdLst/>
            <a:ahLst/>
            <a:cxnLst/>
            <a:rect l="l" t="t" r="r" b="b"/>
            <a:pathLst>
              <a:path w="2087879">
                <a:moveTo>
                  <a:pt x="0" y="0"/>
                </a:moveTo>
                <a:lnTo>
                  <a:pt x="2087562" y="0"/>
                </a:lnTo>
              </a:path>
            </a:pathLst>
          </a:custGeom>
          <a:ln w="3175">
            <a:solidFill>
              <a:srgbClr val="A8A8A8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6422509" y="3403204"/>
            <a:ext cx="1894883" cy="0"/>
          </a:xfrm>
          <a:custGeom>
            <a:avLst/>
            <a:gdLst/>
            <a:ahLst/>
            <a:cxnLst/>
            <a:rect l="l" t="t" r="r" b="b"/>
            <a:pathLst>
              <a:path w="2087879">
                <a:moveTo>
                  <a:pt x="0" y="0"/>
                </a:moveTo>
                <a:lnTo>
                  <a:pt x="2087562" y="0"/>
                </a:lnTo>
              </a:path>
            </a:pathLst>
          </a:custGeom>
          <a:ln w="3175">
            <a:solidFill>
              <a:srgbClr val="A8A8A8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8645549" y="3403204"/>
            <a:ext cx="1894883" cy="0"/>
          </a:xfrm>
          <a:custGeom>
            <a:avLst/>
            <a:gdLst/>
            <a:ahLst/>
            <a:cxnLst/>
            <a:rect l="l" t="t" r="r" b="b"/>
            <a:pathLst>
              <a:path w="2087879">
                <a:moveTo>
                  <a:pt x="0" y="0"/>
                </a:moveTo>
                <a:lnTo>
                  <a:pt x="2087562" y="0"/>
                </a:lnTo>
              </a:path>
            </a:pathLst>
          </a:custGeom>
          <a:ln w="3175">
            <a:solidFill>
              <a:srgbClr val="A8A8A8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grpSp>
        <p:nvGrpSpPr>
          <p:cNvPr id="27" name="object 27"/>
          <p:cNvGrpSpPr/>
          <p:nvPr/>
        </p:nvGrpSpPr>
        <p:grpSpPr>
          <a:xfrm>
            <a:off x="1850356" y="1741516"/>
            <a:ext cx="8692947" cy="50715"/>
            <a:chOff x="668629" y="1918893"/>
            <a:chExt cx="9578340" cy="55880"/>
          </a:xfrm>
        </p:grpSpPr>
        <p:sp>
          <p:nvSpPr>
            <p:cNvPr id="28" name="object 28"/>
            <p:cNvSpPr/>
            <p:nvPr/>
          </p:nvSpPr>
          <p:spPr>
            <a:xfrm>
              <a:off x="715022" y="1946719"/>
              <a:ext cx="9485630" cy="0"/>
            </a:xfrm>
            <a:custGeom>
              <a:avLst/>
              <a:gdLst/>
              <a:ahLst/>
              <a:cxnLst/>
              <a:rect l="l" t="t" r="r" b="b"/>
              <a:pathLst>
                <a:path w="9485630">
                  <a:moveTo>
                    <a:pt x="0" y="0"/>
                  </a:moveTo>
                  <a:lnTo>
                    <a:pt x="9485109" y="0"/>
                  </a:lnTo>
                </a:path>
              </a:pathLst>
            </a:custGeom>
            <a:ln w="9282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sp>
          <p:nvSpPr>
            <p:cNvPr id="29" name="object 29"/>
            <p:cNvSpPr/>
            <p:nvPr/>
          </p:nvSpPr>
          <p:spPr>
            <a:xfrm>
              <a:off x="668629" y="1918893"/>
              <a:ext cx="9578340" cy="55880"/>
            </a:xfrm>
            <a:custGeom>
              <a:avLst/>
              <a:gdLst/>
              <a:ahLst/>
              <a:cxnLst/>
              <a:rect l="l" t="t" r="r" b="b"/>
              <a:pathLst>
                <a:path w="9578340" h="55880">
                  <a:moveTo>
                    <a:pt x="55664" y="0"/>
                  </a:moveTo>
                  <a:lnTo>
                    <a:pt x="0" y="27825"/>
                  </a:lnTo>
                  <a:lnTo>
                    <a:pt x="55664" y="55664"/>
                  </a:lnTo>
                  <a:lnTo>
                    <a:pt x="55664" y="0"/>
                  </a:lnTo>
                  <a:close/>
                </a:path>
                <a:path w="9578340" h="55880">
                  <a:moveTo>
                    <a:pt x="9577934" y="27825"/>
                  </a:moveTo>
                  <a:lnTo>
                    <a:pt x="9522231" y="0"/>
                  </a:lnTo>
                  <a:lnTo>
                    <a:pt x="9522231" y="55664"/>
                  </a:lnTo>
                  <a:lnTo>
                    <a:pt x="9577934" y="2782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742131" y="2090973"/>
            <a:ext cx="502536" cy="15828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Workflow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55624" y="2090973"/>
            <a:ext cx="846588" cy="15828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Workflow</a:t>
            </a:r>
            <a:r>
              <a:rPr sz="953" spc="-64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953" spc="-5" dirty="0">
                <a:solidFill>
                  <a:srgbClr val="1D1D1D"/>
                </a:solidFill>
                <a:latin typeface="Calibri"/>
                <a:cs typeface="Calibri"/>
              </a:rPr>
              <a:t>Model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69319" y="2098616"/>
            <a:ext cx="939373" cy="15828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Workflow</a:t>
            </a:r>
            <a:r>
              <a:rPr sz="953" spc="-45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Instance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33481" y="2090973"/>
            <a:ext cx="893845" cy="15828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Workflow</a:t>
            </a:r>
            <a:r>
              <a:rPr sz="953" spc="-54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953" spc="-5" dirty="0">
                <a:solidFill>
                  <a:srgbClr val="1D1D1D"/>
                </a:solidFill>
                <a:latin typeface="Calibri"/>
                <a:cs typeface="Calibri"/>
              </a:rPr>
              <a:t>Session</a:t>
            </a:r>
            <a:endParaRPr sz="953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377" y="2023806"/>
            <a:ext cx="331079" cy="33057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9513" y="2006620"/>
            <a:ext cx="353296" cy="35432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73779" y="2030882"/>
            <a:ext cx="329822" cy="31642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03146" y="2029887"/>
            <a:ext cx="311203" cy="317416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3786" y="3134179"/>
            <a:ext cx="103042" cy="5618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WORK</a:t>
            </a:r>
            <a:r>
              <a:rPr sz="771" spc="27" dirty="0">
                <a:solidFill>
                  <a:srgbClr val="C0C0C0"/>
                </a:solidFill>
                <a:latin typeface="Calibri"/>
                <a:cs typeface="Calibri"/>
              </a:rPr>
              <a:t>F</a:t>
            </a: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LO</a:t>
            </a:r>
            <a:r>
              <a:rPr sz="771" dirty="0">
                <a:solidFill>
                  <a:srgbClr val="C0C0C0"/>
                </a:solidFill>
                <a:latin typeface="Calibri"/>
                <a:cs typeface="Calibri"/>
              </a:rPr>
              <a:t>W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8566" y="1023277"/>
            <a:ext cx="2262564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spc="-27" dirty="0">
                <a:solidFill>
                  <a:srgbClr val="202020"/>
                </a:solidFill>
              </a:rPr>
              <a:t>WHAT </a:t>
            </a:r>
            <a:r>
              <a:rPr sz="2042" b="1" spc="9" dirty="0">
                <a:solidFill>
                  <a:srgbClr val="202020"/>
                </a:solidFill>
              </a:rPr>
              <a:t>CAN BE</a:t>
            </a:r>
            <a:r>
              <a:rPr sz="2042" b="1" spc="-36" dirty="0">
                <a:solidFill>
                  <a:srgbClr val="202020"/>
                </a:solidFill>
              </a:rPr>
              <a:t> </a:t>
            </a:r>
            <a:r>
              <a:rPr sz="2042" b="1" spc="9" dirty="0">
                <a:solidFill>
                  <a:srgbClr val="202020"/>
                </a:solidFill>
              </a:rPr>
              <a:t>DONE</a:t>
            </a:r>
            <a:endParaRPr sz="2042"/>
          </a:p>
        </p:txBody>
      </p:sp>
      <p:sp>
        <p:nvSpPr>
          <p:cNvPr id="4" name="object 4"/>
          <p:cNvSpPr txBox="1"/>
          <p:nvPr/>
        </p:nvSpPr>
        <p:spPr>
          <a:xfrm>
            <a:off x="2431939" y="2152211"/>
            <a:ext cx="1726026" cy="485541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4611" indent="-576" algn="just">
              <a:lnSpc>
                <a:spcPct val="157900"/>
              </a:lnSpc>
              <a:spcBef>
                <a:spcPts val="82"/>
              </a:spcBef>
            </a:pPr>
            <a:r>
              <a:rPr sz="681" spc="23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Process Step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executes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an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ECMAScript or 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calls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an OSGi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service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to perform automatic 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processing.</a:t>
            </a:r>
            <a:endParaRPr sz="681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6927" y="3541169"/>
            <a:ext cx="1840709" cy="1147773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193069">
              <a:lnSpc>
                <a:spcPct val="157900"/>
              </a:lnSpc>
              <a:spcBef>
                <a:spcPts val="82"/>
              </a:spcBef>
            </a:pPr>
            <a:r>
              <a:rPr sz="681" spc="23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container step starts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another workflow  model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that executes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as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child workflow.  This container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can allow you to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reuse 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workflow models to implement</a:t>
            </a:r>
            <a:r>
              <a:rPr sz="681" spc="-54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common</a:t>
            </a:r>
            <a:endParaRPr sz="681">
              <a:latin typeface="Segoe UI"/>
              <a:cs typeface="Segoe UI"/>
            </a:endParaRPr>
          </a:p>
          <a:p>
            <a:pPr marL="11527" marR="4611">
              <a:lnSpc>
                <a:spcPct val="157900"/>
              </a:lnSpc>
            </a:pP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sequences of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steps.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For example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translation 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workflow model could be used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in multiple  editing</a:t>
            </a:r>
            <a:r>
              <a:rPr sz="681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workflows.</a:t>
            </a:r>
            <a:endParaRPr sz="681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8274" y="2152211"/>
            <a:ext cx="1923698" cy="1313331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25935">
              <a:lnSpc>
                <a:spcPct val="157900"/>
              </a:lnSpc>
              <a:spcBef>
                <a:spcPts val="82"/>
              </a:spcBef>
            </a:pPr>
            <a:r>
              <a:rPr sz="681" spc="23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Participant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Step enables you to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assign 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ownership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for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particular action.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workflow 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will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only proceed when the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user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has manually  acknowledged the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step. This is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used when you  want someone to take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an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action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on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the  workflow; for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example,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review</a:t>
            </a:r>
            <a:r>
              <a:rPr sz="681" spc="-18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step.</a:t>
            </a:r>
            <a:endParaRPr sz="681">
              <a:latin typeface="Segoe UI"/>
              <a:cs typeface="Segoe UI"/>
            </a:endParaRPr>
          </a:p>
          <a:p>
            <a:pPr marL="11527" marR="4611">
              <a:lnSpc>
                <a:spcPct val="157900"/>
              </a:lnSpc>
            </a:pPr>
            <a:r>
              <a:rPr sz="681" i="1" spc="9" dirty="0">
                <a:solidFill>
                  <a:srgbClr val="6E7479"/>
                </a:solidFill>
                <a:latin typeface="Segoe UI"/>
                <a:cs typeface="Segoe UI"/>
              </a:rPr>
              <a:t>the user </a:t>
            </a:r>
            <a:r>
              <a:rPr sz="681" i="1" spc="14" dirty="0">
                <a:solidFill>
                  <a:srgbClr val="6E7479"/>
                </a:solidFill>
                <a:latin typeface="Segoe UI"/>
                <a:cs typeface="Segoe UI"/>
              </a:rPr>
              <a:t>must have </a:t>
            </a:r>
            <a:r>
              <a:rPr sz="681" i="1" spc="9" dirty="0">
                <a:solidFill>
                  <a:srgbClr val="6E7479"/>
                </a:solidFill>
                <a:latin typeface="Segoe UI"/>
                <a:cs typeface="Segoe UI"/>
              </a:rPr>
              <a:t>access to the </a:t>
            </a:r>
            <a:r>
              <a:rPr sz="681" i="1" spc="14" dirty="0">
                <a:solidFill>
                  <a:srgbClr val="6E7479"/>
                </a:solidFill>
                <a:latin typeface="Segoe UI"/>
                <a:cs typeface="Segoe UI"/>
              </a:rPr>
              <a:t>page </a:t>
            </a:r>
            <a:r>
              <a:rPr sz="681" i="1" spc="9" dirty="0">
                <a:solidFill>
                  <a:srgbClr val="6E7479"/>
                </a:solidFill>
                <a:latin typeface="Segoe UI"/>
                <a:cs typeface="Segoe UI"/>
              </a:rPr>
              <a:t>that is the  workflow</a:t>
            </a:r>
            <a:r>
              <a:rPr sz="681" i="1" spc="-5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681" i="1" spc="9" dirty="0">
                <a:solidFill>
                  <a:srgbClr val="6E7479"/>
                </a:solidFill>
                <a:latin typeface="Segoe UI"/>
                <a:cs typeface="Segoe UI"/>
              </a:rPr>
              <a:t>payload.</a:t>
            </a:r>
            <a:endParaRPr sz="681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8094" y="3665556"/>
            <a:ext cx="1045413" cy="700602"/>
          </a:xfrm>
          <a:prstGeom prst="rect">
            <a:avLst/>
          </a:prstGeom>
        </p:spPr>
        <p:txBody>
          <a:bodyPr vert="horz" wrap="square" lIns="0" tIns="33426" rIns="0" bIns="0" rtlCol="0">
            <a:spAutoFit/>
          </a:bodyPr>
          <a:lstStyle/>
          <a:p>
            <a:pPr marL="147539" indent="-136589">
              <a:spcBef>
                <a:spcPts val="263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Dialog</a:t>
            </a:r>
            <a:r>
              <a:rPr sz="771" spc="-59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Participant</a:t>
            </a:r>
            <a:endParaRPr sz="771">
              <a:latin typeface="Segoe UI"/>
              <a:cs typeface="Segoe UI"/>
            </a:endParaRPr>
          </a:p>
          <a:p>
            <a:pPr marL="147539" indent="-136589">
              <a:spcBef>
                <a:spcPts val="504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Dynamic</a:t>
            </a:r>
            <a:r>
              <a:rPr sz="771" spc="-82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Participant</a:t>
            </a:r>
            <a:endParaRPr sz="771">
              <a:latin typeface="Segoe UI"/>
              <a:cs typeface="Segoe UI"/>
            </a:endParaRPr>
          </a:p>
          <a:p>
            <a:pPr marL="147539" indent="-136589">
              <a:spcBef>
                <a:spcPts val="508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Form</a:t>
            </a:r>
            <a:r>
              <a:rPr sz="771" spc="-1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Participant</a:t>
            </a:r>
            <a:endParaRPr sz="771">
              <a:latin typeface="Segoe UI"/>
              <a:cs typeface="Segoe UI"/>
            </a:endParaRPr>
          </a:p>
          <a:p>
            <a:pPr marL="147539" indent="-136589">
              <a:spcBef>
                <a:spcPts val="508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Random</a:t>
            </a:r>
            <a:r>
              <a:rPr sz="771" spc="-36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Participant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6217" y="2127014"/>
            <a:ext cx="1862033" cy="2306680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4611">
              <a:lnSpc>
                <a:spcPct val="157900"/>
              </a:lnSpc>
              <a:spcBef>
                <a:spcPts val="82"/>
              </a:spcBef>
            </a:pP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Goto Step allows you to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specify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next  step in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workflow model to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execute, 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dependent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on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result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of an ECMAScript:  </a:t>
            </a:r>
            <a:r>
              <a:rPr sz="681" spc="9" dirty="0">
                <a:solidFill>
                  <a:srgbClr val="FF0000"/>
                </a:solidFill>
                <a:latin typeface="Segoe UI"/>
                <a:cs typeface="Segoe UI"/>
              </a:rPr>
              <a:t>true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: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Goto Step completes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and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the 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workflow engine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executes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specified step.  </a:t>
            </a:r>
            <a:r>
              <a:rPr sz="681" spc="9" dirty="0">
                <a:solidFill>
                  <a:srgbClr val="FF0000"/>
                </a:solidFill>
                <a:latin typeface="Segoe UI"/>
                <a:cs typeface="Segoe UI"/>
              </a:rPr>
              <a:t>false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: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Goto Step completes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and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the 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normal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routing logic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determines the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next step 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to</a:t>
            </a:r>
            <a:r>
              <a:rPr sz="681" spc="5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execute.</a:t>
            </a:r>
            <a:endParaRPr sz="681">
              <a:latin typeface="Segoe UI"/>
              <a:cs typeface="Segoe UI"/>
            </a:endParaRPr>
          </a:p>
          <a:p>
            <a:pPr marL="11527" marR="26510">
              <a:lnSpc>
                <a:spcPct val="157900"/>
              </a:lnSpc>
            </a:pP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Goto Step enables you to implement  advanced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routing structures in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your workflow  models. For example, to implement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loop, 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Goto Step can be defined to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execute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 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prior step in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workflow, with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the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script  evaluating </a:t>
            </a:r>
            <a:r>
              <a:rPr sz="681" spc="18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681" spc="14" dirty="0">
                <a:solidFill>
                  <a:srgbClr val="6E7479"/>
                </a:solidFill>
                <a:latin typeface="Segoe UI"/>
                <a:cs typeface="Segoe UI"/>
              </a:rPr>
              <a:t>loop</a:t>
            </a:r>
            <a:r>
              <a:rPr sz="681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681" spc="9" dirty="0">
                <a:solidFill>
                  <a:srgbClr val="6E7479"/>
                </a:solidFill>
                <a:latin typeface="Segoe UI"/>
                <a:cs typeface="Segoe UI"/>
              </a:rPr>
              <a:t>condition.</a:t>
            </a:r>
            <a:endParaRPr sz="681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31939" y="1814598"/>
            <a:ext cx="642577" cy="15828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Process</a:t>
            </a:r>
            <a:r>
              <a:rPr sz="953" spc="-36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Step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6654" y="3212352"/>
            <a:ext cx="751498" cy="15828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53" spc="-5" dirty="0">
                <a:solidFill>
                  <a:srgbClr val="1D1D1D"/>
                </a:solidFill>
                <a:latin typeface="Calibri"/>
                <a:cs typeface="Calibri"/>
              </a:rPr>
              <a:t>Container</a:t>
            </a:r>
            <a:r>
              <a:rPr sz="953" spc="-50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Step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68001" y="1815811"/>
            <a:ext cx="802789" cy="15828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53" spc="-5" dirty="0">
                <a:solidFill>
                  <a:srgbClr val="1D1D1D"/>
                </a:solidFill>
                <a:latin typeface="Calibri"/>
                <a:cs typeface="Calibri"/>
              </a:rPr>
              <a:t>Participant</a:t>
            </a:r>
            <a:r>
              <a:rPr sz="953" spc="-45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Step</a:t>
            </a:r>
            <a:endParaRPr sz="953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25989" y="1840194"/>
            <a:ext cx="514062" cy="15828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53" spc="-5" dirty="0">
                <a:solidFill>
                  <a:srgbClr val="1D1D1D"/>
                </a:solidFill>
                <a:latin typeface="Calibri"/>
                <a:cs typeface="Calibri"/>
              </a:rPr>
              <a:t>Goto</a:t>
            </a:r>
            <a:r>
              <a:rPr sz="953" spc="-50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Step</a:t>
            </a:r>
            <a:endParaRPr sz="953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9418" y="1829202"/>
            <a:ext cx="314904" cy="3149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1976" y="3148466"/>
            <a:ext cx="351298" cy="3512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0956" y="1758942"/>
            <a:ext cx="343716" cy="3437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1581" y="1739229"/>
            <a:ext cx="358880" cy="35888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31376"/>
            <a:ext cx="2489627" cy="206197"/>
          </a:xfrm>
          <a:prstGeom prst="rect">
            <a:avLst/>
          </a:prstGeom>
        </p:spPr>
        <p:txBody>
          <a:bodyPr vert="horz" wrap="square" lIns="0" tIns="21323" rIns="0" bIns="0" rtlCol="0" anchor="ctr">
            <a:spAutoFit/>
          </a:bodyPr>
          <a:lstStyle/>
          <a:p>
            <a:pPr marL="34580">
              <a:spcBef>
                <a:spcPts val="168"/>
              </a:spcBef>
            </a:pPr>
            <a:fld id="{81D60167-4931-47E6-BA6A-407CBD079E47}" type="slidenum">
              <a:rPr dirty="0"/>
              <a:pPr marL="34580">
                <a:spcBef>
                  <a:spcPts val="168"/>
                </a:spcBef>
              </a:pPr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3786" y="3198699"/>
            <a:ext cx="103042" cy="4379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27" dirty="0">
                <a:solidFill>
                  <a:srgbClr val="C0C0C0"/>
                </a:solidFill>
                <a:latin typeface="Calibri"/>
                <a:cs typeface="Calibri"/>
              </a:rPr>
              <a:t>E</a:t>
            </a: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X</a:t>
            </a:r>
            <a:r>
              <a:rPr sz="771" spc="27" dirty="0">
                <a:solidFill>
                  <a:srgbClr val="C0C0C0"/>
                </a:solidFill>
                <a:latin typeface="Calibri"/>
                <a:cs typeface="Calibri"/>
              </a:rPr>
              <a:t>AMPL</a:t>
            </a:r>
            <a:r>
              <a:rPr sz="771" dirty="0">
                <a:solidFill>
                  <a:srgbClr val="C0C0C0"/>
                </a:solidFill>
                <a:latin typeface="Calibri"/>
                <a:cs typeface="Calibri"/>
              </a:rPr>
              <a:t>E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8567" y="1023277"/>
            <a:ext cx="1063278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spc="9" dirty="0">
                <a:solidFill>
                  <a:srgbClr val="202020"/>
                </a:solidFill>
                <a:latin typeface="Calibri"/>
                <a:cs typeface="Calibri"/>
              </a:rPr>
              <a:t>EXAMPLE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1939" y="1814598"/>
            <a:ext cx="7189949" cy="237869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953" spc="-5" dirty="0">
                <a:solidFill>
                  <a:srgbClr val="1D1D1D"/>
                </a:solidFill>
                <a:latin typeface="Calibri"/>
                <a:cs typeface="Calibri"/>
              </a:rPr>
              <a:t>Publish</a:t>
            </a:r>
            <a:r>
              <a:rPr sz="953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Workflow</a:t>
            </a:r>
            <a:endParaRPr sz="953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1180">
              <a:latin typeface="Calibri"/>
              <a:cs typeface="Calibri"/>
            </a:endParaRPr>
          </a:p>
          <a:p>
            <a:pPr marL="200561" marR="139471" indent="-189611">
              <a:lnSpc>
                <a:spcPct val="153500"/>
              </a:lnSpc>
              <a:buClr>
                <a:srgbClr val="EE2D23"/>
              </a:buClr>
              <a:buSzPct val="135000"/>
              <a:buFont typeface="Arial"/>
              <a:buChar char="•"/>
              <a:tabLst>
                <a:tab pos="200561" algn="l"/>
                <a:tab pos="201138" algn="l"/>
              </a:tabLst>
            </a:pP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An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editor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has to review the content - before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site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administrator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activates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the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page.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workflow that automates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this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example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notifies 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each participant when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it is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time to perform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their required</a:t>
            </a:r>
            <a:r>
              <a:rPr sz="908" spc="59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work</a:t>
            </a:r>
            <a:endParaRPr sz="908">
              <a:latin typeface="Segoe UI"/>
              <a:cs typeface="Segoe UI"/>
            </a:endParaRPr>
          </a:p>
          <a:p>
            <a:pPr>
              <a:spcBef>
                <a:spcPts val="23"/>
              </a:spcBef>
              <a:buClr>
                <a:srgbClr val="EE2D23"/>
              </a:buClr>
              <a:buFont typeface="Arial"/>
              <a:buChar char="•"/>
            </a:pPr>
            <a:endParaRPr sz="1679">
              <a:latin typeface="Segoe UI"/>
              <a:cs typeface="Segoe UI"/>
            </a:endParaRPr>
          </a:p>
          <a:p>
            <a:pPr marL="200561" indent="-189611">
              <a:buClr>
                <a:srgbClr val="EE2D23"/>
              </a:buClr>
              <a:buSzPct val="135000"/>
              <a:buFont typeface="Arial"/>
              <a:buChar char="•"/>
              <a:tabLst>
                <a:tab pos="200561" algn="l"/>
                <a:tab pos="201138" algn="l"/>
              </a:tabLst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The author applies the workflow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to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the</a:t>
            </a:r>
            <a:r>
              <a:rPr sz="908" spc="45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page.</a:t>
            </a:r>
            <a:endParaRPr sz="908">
              <a:latin typeface="Segoe UI"/>
              <a:cs typeface="Segoe UI"/>
            </a:endParaRPr>
          </a:p>
          <a:p>
            <a:pPr>
              <a:spcBef>
                <a:spcPts val="41"/>
              </a:spcBef>
              <a:buClr>
                <a:srgbClr val="EE2D23"/>
              </a:buClr>
              <a:buFont typeface="Arial"/>
              <a:buChar char="•"/>
            </a:pPr>
            <a:endParaRPr sz="1225">
              <a:latin typeface="Segoe UI"/>
              <a:cs typeface="Segoe UI"/>
            </a:endParaRPr>
          </a:p>
          <a:p>
            <a:pPr marL="200561" marR="4611" indent="-189611">
              <a:lnSpc>
                <a:spcPct val="153500"/>
              </a:lnSpc>
              <a:buClr>
                <a:srgbClr val="EE2D23"/>
              </a:buClr>
              <a:buSzPct val="135000"/>
              <a:buFont typeface="Arial"/>
              <a:buChar char="•"/>
              <a:tabLst>
                <a:tab pos="200561" algn="l"/>
                <a:tab pos="201138" algn="l"/>
              </a:tabLst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The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editor receives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908" spc="5" dirty="0">
                <a:solidFill>
                  <a:srgbClr val="FF0000"/>
                </a:solidFill>
                <a:latin typeface="Segoe UI"/>
                <a:cs typeface="Segoe UI"/>
              </a:rPr>
              <a:t>work </a:t>
            </a:r>
            <a:r>
              <a:rPr sz="908" dirty="0">
                <a:solidFill>
                  <a:srgbClr val="FF0000"/>
                </a:solidFill>
                <a:latin typeface="Segoe UI"/>
                <a:cs typeface="Segoe UI"/>
              </a:rPr>
              <a:t>item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that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indicates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that they are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required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to review the page content.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When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finished, they indicate that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their 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work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item is</a:t>
            </a:r>
            <a:r>
              <a:rPr sz="908" spc="27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complete.</a:t>
            </a:r>
            <a:endParaRPr sz="908">
              <a:latin typeface="Segoe UI"/>
              <a:cs typeface="Segoe UI"/>
            </a:endParaRPr>
          </a:p>
          <a:p>
            <a:pPr>
              <a:spcBef>
                <a:spcPts val="41"/>
              </a:spcBef>
              <a:buClr>
                <a:srgbClr val="EE2D23"/>
              </a:buClr>
              <a:buFont typeface="Arial"/>
              <a:buChar char="•"/>
            </a:pPr>
            <a:endParaRPr sz="1225">
              <a:latin typeface="Segoe UI"/>
              <a:cs typeface="Segoe UI"/>
            </a:endParaRPr>
          </a:p>
          <a:p>
            <a:pPr marL="200561" marR="88178" indent="-189611">
              <a:lnSpc>
                <a:spcPct val="153500"/>
              </a:lnSpc>
              <a:buClr>
                <a:srgbClr val="EE2D23"/>
              </a:buClr>
              <a:buSzPct val="135000"/>
              <a:buFont typeface="Arial"/>
              <a:buChar char="•"/>
              <a:tabLst>
                <a:tab pos="200561" algn="l"/>
                <a:tab pos="201138" algn="l"/>
              </a:tabLst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The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site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administrator then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receives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a </a:t>
            </a:r>
            <a:r>
              <a:rPr sz="908" spc="5" dirty="0">
                <a:solidFill>
                  <a:srgbClr val="FF0000"/>
                </a:solidFill>
                <a:latin typeface="Segoe UI"/>
                <a:cs typeface="Segoe UI"/>
              </a:rPr>
              <a:t>work </a:t>
            </a:r>
            <a:r>
              <a:rPr sz="908" dirty="0">
                <a:solidFill>
                  <a:srgbClr val="FF0000"/>
                </a:solidFill>
                <a:latin typeface="Segoe UI"/>
                <a:cs typeface="Segoe UI"/>
              </a:rPr>
              <a:t>item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that requests the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activation </a:t>
            </a:r>
            <a:r>
              <a:rPr sz="908" spc="-5" dirty="0">
                <a:solidFill>
                  <a:srgbClr val="6E7479"/>
                </a:solidFill>
                <a:latin typeface="Segoe UI"/>
                <a:cs typeface="Segoe UI"/>
              </a:rPr>
              <a:t>of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the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page.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When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finished,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they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indicate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that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their </a:t>
            </a:r>
            <a:r>
              <a:rPr sz="908" spc="5" dirty="0">
                <a:solidFill>
                  <a:srgbClr val="FF0000"/>
                </a:solidFill>
                <a:latin typeface="Segoe UI"/>
                <a:cs typeface="Segoe UI"/>
              </a:rPr>
              <a:t>work  </a:t>
            </a:r>
            <a:r>
              <a:rPr sz="908" dirty="0">
                <a:solidFill>
                  <a:srgbClr val="FF0000"/>
                </a:solidFill>
                <a:latin typeface="Segoe UI"/>
                <a:cs typeface="Segoe UI"/>
              </a:rPr>
              <a:t>item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is</a:t>
            </a:r>
            <a:r>
              <a:rPr sz="908" spc="18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complete.</a:t>
            </a:r>
            <a:endParaRPr sz="908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0242" y="1824148"/>
            <a:ext cx="341188" cy="3411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3235" y="2938764"/>
            <a:ext cx="2394537" cy="378307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360" spc="14" dirty="0">
                <a:solidFill>
                  <a:srgbClr val="202020"/>
                </a:solidFill>
              </a:rPr>
              <a:t>WORKFLOW</a:t>
            </a:r>
            <a:r>
              <a:rPr sz="2360" spc="-182" dirty="0">
                <a:solidFill>
                  <a:srgbClr val="202020"/>
                </a:solidFill>
              </a:rPr>
              <a:t> </a:t>
            </a:r>
            <a:r>
              <a:rPr sz="2360" spc="9" dirty="0">
                <a:solidFill>
                  <a:srgbClr val="202020"/>
                </a:solidFill>
              </a:rPr>
              <a:t>API</a:t>
            </a:r>
            <a:endParaRPr sz="2360"/>
          </a:p>
        </p:txBody>
      </p:sp>
      <p:sp>
        <p:nvSpPr>
          <p:cNvPr id="3" name="object 3"/>
          <p:cNvSpPr/>
          <p:nvPr/>
        </p:nvSpPr>
        <p:spPr>
          <a:xfrm>
            <a:off x="4185326" y="3604910"/>
            <a:ext cx="291609" cy="0"/>
          </a:xfrm>
          <a:custGeom>
            <a:avLst/>
            <a:gdLst/>
            <a:ahLst/>
            <a:cxnLst/>
            <a:rect l="l" t="t" r="r" b="b"/>
            <a:pathLst>
              <a:path w="321310">
                <a:moveTo>
                  <a:pt x="0" y="0"/>
                </a:moveTo>
                <a:lnTo>
                  <a:pt x="320827" y="0"/>
                </a:lnTo>
              </a:path>
            </a:pathLst>
          </a:custGeom>
          <a:ln w="32302">
            <a:solidFill>
              <a:srgbClr val="EE2D23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1556937" y="3925876"/>
            <a:ext cx="0" cy="382665"/>
          </a:xfrm>
          <a:custGeom>
            <a:avLst/>
            <a:gdLst/>
            <a:ahLst/>
            <a:cxnLst/>
            <a:rect l="l" t="t" r="r" b="b"/>
            <a:pathLst>
              <a:path h="421639">
                <a:moveTo>
                  <a:pt x="0" y="0"/>
                </a:moveTo>
                <a:lnTo>
                  <a:pt x="0" y="421043"/>
                </a:lnTo>
              </a:path>
            </a:pathLst>
          </a:custGeom>
          <a:ln w="4455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1490653" y="2890554"/>
            <a:ext cx="118622" cy="814892"/>
          </a:xfrm>
          <a:prstGeom prst="rect">
            <a:avLst/>
          </a:prstGeom>
        </p:spPr>
        <p:txBody>
          <a:bodyPr vert="vert270" wrap="square" lIns="0" tIns="4610" rIns="0" bIns="0" rtlCol="0">
            <a:spAutoFit/>
          </a:bodyPr>
          <a:lstStyle/>
          <a:p>
            <a:pPr marL="11527">
              <a:spcBef>
                <a:spcPts val="36"/>
              </a:spcBef>
            </a:pPr>
            <a:r>
              <a:rPr sz="771" spc="14" dirty="0">
                <a:solidFill>
                  <a:srgbClr val="DADADA"/>
                </a:solidFill>
                <a:latin typeface="Arial"/>
                <a:cs typeface="Arial"/>
              </a:rPr>
              <a:t>WORKFLOW</a:t>
            </a:r>
            <a:r>
              <a:rPr sz="771" spc="-82" dirty="0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sz="771" spc="9" dirty="0">
                <a:solidFill>
                  <a:srgbClr val="DADADA"/>
                </a:solidFill>
                <a:latin typeface="Arial"/>
                <a:cs typeface="Arial"/>
              </a:rPr>
              <a:t>API</a:t>
            </a:r>
            <a:endParaRPr sz="771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40819" y="2889800"/>
            <a:ext cx="746312" cy="526164"/>
          </a:xfrm>
          <a:custGeom>
            <a:avLst/>
            <a:gdLst/>
            <a:ahLst/>
            <a:cxnLst/>
            <a:rect l="l" t="t" r="r" b="b"/>
            <a:pathLst>
              <a:path w="822325" h="579754">
                <a:moveTo>
                  <a:pt x="188817" y="579577"/>
                </a:moveTo>
                <a:lnTo>
                  <a:pt x="139937" y="574846"/>
                </a:lnTo>
                <a:lnTo>
                  <a:pt x="99421" y="560628"/>
                </a:lnTo>
                <a:lnTo>
                  <a:pt x="66601" y="537263"/>
                </a:lnTo>
                <a:lnTo>
                  <a:pt x="40887" y="504964"/>
                </a:lnTo>
                <a:lnTo>
                  <a:pt x="21913" y="463964"/>
                </a:lnTo>
                <a:lnTo>
                  <a:pt x="9340" y="414439"/>
                </a:lnTo>
                <a:lnTo>
                  <a:pt x="2300" y="356731"/>
                </a:lnTo>
                <a:lnTo>
                  <a:pt x="0" y="293687"/>
                </a:lnTo>
                <a:lnTo>
                  <a:pt x="64" y="285889"/>
                </a:lnTo>
                <a:lnTo>
                  <a:pt x="2587" y="229366"/>
                </a:lnTo>
                <a:lnTo>
                  <a:pt x="10420" y="172986"/>
                </a:lnTo>
                <a:lnTo>
                  <a:pt x="24115" y="123037"/>
                </a:lnTo>
                <a:lnTo>
                  <a:pt x="44354" y="80708"/>
                </a:lnTo>
                <a:lnTo>
                  <a:pt x="71559" y="46567"/>
                </a:lnTo>
                <a:lnTo>
                  <a:pt x="106127" y="21132"/>
                </a:lnTo>
                <a:lnTo>
                  <a:pt x="148772" y="5280"/>
                </a:lnTo>
                <a:lnTo>
                  <a:pt x="200132" y="0"/>
                </a:lnTo>
                <a:lnTo>
                  <a:pt x="225816" y="1181"/>
                </a:lnTo>
                <a:lnTo>
                  <a:pt x="270739" y="10651"/>
                </a:lnTo>
                <a:lnTo>
                  <a:pt x="307251" y="29514"/>
                </a:lnTo>
                <a:lnTo>
                  <a:pt x="336533" y="57346"/>
                </a:lnTo>
                <a:lnTo>
                  <a:pt x="339324" y="61366"/>
                </a:lnTo>
                <a:lnTo>
                  <a:pt x="195763" y="61366"/>
                </a:lnTo>
                <a:lnTo>
                  <a:pt x="178149" y="62454"/>
                </a:lnTo>
                <a:lnTo>
                  <a:pt x="135743" y="78778"/>
                </a:lnTo>
                <a:lnTo>
                  <a:pt x="106663" y="112219"/>
                </a:lnTo>
                <a:lnTo>
                  <a:pt x="88248" y="159694"/>
                </a:lnTo>
                <a:lnTo>
                  <a:pt x="81324" y="197993"/>
                </a:lnTo>
                <a:lnTo>
                  <a:pt x="77745" y="240417"/>
                </a:lnTo>
                <a:lnTo>
                  <a:pt x="76549" y="285889"/>
                </a:lnTo>
                <a:lnTo>
                  <a:pt x="76958" y="316255"/>
                </a:lnTo>
                <a:lnTo>
                  <a:pt x="80235" y="369875"/>
                </a:lnTo>
                <a:lnTo>
                  <a:pt x="86823" y="414200"/>
                </a:lnTo>
                <a:lnTo>
                  <a:pt x="103739" y="465137"/>
                </a:lnTo>
                <a:lnTo>
                  <a:pt x="129367" y="498339"/>
                </a:lnTo>
                <a:lnTo>
                  <a:pt x="164179" y="515073"/>
                </a:lnTo>
                <a:lnTo>
                  <a:pt x="193185" y="518210"/>
                </a:lnTo>
                <a:lnTo>
                  <a:pt x="331405" y="518210"/>
                </a:lnTo>
                <a:lnTo>
                  <a:pt x="317883" y="533034"/>
                </a:lnTo>
                <a:lnTo>
                  <a:pt x="283228" y="558495"/>
                </a:lnTo>
                <a:lnTo>
                  <a:pt x="240490" y="574303"/>
                </a:lnTo>
                <a:lnTo>
                  <a:pt x="215766" y="578258"/>
                </a:lnTo>
                <a:lnTo>
                  <a:pt x="188817" y="579577"/>
                </a:lnTo>
                <a:close/>
              </a:path>
              <a:path w="822325" h="579754">
                <a:moveTo>
                  <a:pt x="331405" y="518210"/>
                </a:moveTo>
                <a:lnTo>
                  <a:pt x="193185" y="518210"/>
                </a:lnTo>
                <a:lnTo>
                  <a:pt x="204987" y="517725"/>
                </a:lnTo>
                <a:lnTo>
                  <a:pt x="216064" y="516264"/>
                </a:lnTo>
                <a:lnTo>
                  <a:pt x="253209" y="500883"/>
                </a:lnTo>
                <a:lnTo>
                  <a:pt x="279923" y="471944"/>
                </a:lnTo>
                <a:lnTo>
                  <a:pt x="297605" y="431434"/>
                </a:lnTo>
                <a:lnTo>
                  <a:pt x="308108" y="381871"/>
                </a:lnTo>
                <a:lnTo>
                  <a:pt x="311736" y="339364"/>
                </a:lnTo>
                <a:lnTo>
                  <a:pt x="312771" y="285889"/>
                </a:lnTo>
                <a:lnTo>
                  <a:pt x="312650" y="273137"/>
                </a:lnTo>
                <a:lnTo>
                  <a:pt x="309771" y="217982"/>
                </a:lnTo>
                <a:lnTo>
                  <a:pt x="303603" y="172168"/>
                </a:lnTo>
                <a:lnTo>
                  <a:pt x="294100" y="134961"/>
                </a:lnTo>
                <a:lnTo>
                  <a:pt x="275350" y="97796"/>
                </a:lnTo>
                <a:lnTo>
                  <a:pt x="241559" y="69945"/>
                </a:lnTo>
                <a:lnTo>
                  <a:pt x="195763" y="61366"/>
                </a:lnTo>
                <a:lnTo>
                  <a:pt x="339324" y="61366"/>
                </a:lnTo>
                <a:lnTo>
                  <a:pt x="367493" y="115652"/>
                </a:lnTo>
                <a:lnTo>
                  <a:pt x="380066" y="165150"/>
                </a:lnTo>
                <a:lnTo>
                  <a:pt x="387051" y="222848"/>
                </a:lnTo>
                <a:lnTo>
                  <a:pt x="389343" y="285889"/>
                </a:lnTo>
                <a:lnTo>
                  <a:pt x="389284" y="293687"/>
                </a:lnTo>
                <a:lnTo>
                  <a:pt x="386849" y="350486"/>
                </a:lnTo>
                <a:lnTo>
                  <a:pt x="379177" y="406844"/>
                </a:lnTo>
                <a:lnTo>
                  <a:pt x="365591" y="456595"/>
                </a:lnTo>
                <a:lnTo>
                  <a:pt x="345242" y="498868"/>
                </a:lnTo>
                <a:lnTo>
                  <a:pt x="332470" y="517043"/>
                </a:lnTo>
                <a:lnTo>
                  <a:pt x="331405" y="518210"/>
                </a:lnTo>
                <a:close/>
              </a:path>
              <a:path w="822325" h="579754">
                <a:moveTo>
                  <a:pt x="496995" y="113157"/>
                </a:moveTo>
                <a:lnTo>
                  <a:pt x="491292" y="113157"/>
                </a:lnTo>
                <a:lnTo>
                  <a:pt x="489451" y="112560"/>
                </a:lnTo>
                <a:lnTo>
                  <a:pt x="480440" y="73571"/>
                </a:lnTo>
                <a:lnTo>
                  <a:pt x="480523" y="71539"/>
                </a:lnTo>
                <a:lnTo>
                  <a:pt x="481120" y="65138"/>
                </a:lnTo>
                <a:lnTo>
                  <a:pt x="481615" y="62356"/>
                </a:lnTo>
                <a:lnTo>
                  <a:pt x="482364" y="60071"/>
                </a:lnTo>
                <a:lnTo>
                  <a:pt x="483050" y="57746"/>
                </a:lnTo>
                <a:lnTo>
                  <a:pt x="484003" y="55562"/>
                </a:lnTo>
                <a:lnTo>
                  <a:pt x="485192" y="53516"/>
                </a:lnTo>
                <a:lnTo>
                  <a:pt x="486327" y="51485"/>
                </a:lnTo>
                <a:lnTo>
                  <a:pt x="488664" y="48958"/>
                </a:lnTo>
                <a:lnTo>
                  <a:pt x="492131" y="45935"/>
                </a:lnTo>
                <a:lnTo>
                  <a:pt x="495610" y="42862"/>
                </a:lnTo>
                <a:lnTo>
                  <a:pt x="533116" y="21890"/>
                </a:lnTo>
                <a:lnTo>
                  <a:pt x="573629" y="7986"/>
                </a:lnTo>
                <a:lnTo>
                  <a:pt x="621275" y="324"/>
                </a:lnTo>
                <a:lnTo>
                  <a:pt x="633964" y="0"/>
                </a:lnTo>
                <a:lnTo>
                  <a:pt x="653789" y="723"/>
                </a:lnTo>
                <a:lnTo>
                  <a:pt x="705554" y="11556"/>
                </a:lnTo>
                <a:lnTo>
                  <a:pt x="745681" y="33624"/>
                </a:lnTo>
                <a:lnTo>
                  <a:pt x="774129" y="64736"/>
                </a:lnTo>
                <a:lnTo>
                  <a:pt x="774930" y="66128"/>
                </a:lnTo>
                <a:lnTo>
                  <a:pt x="624490" y="66128"/>
                </a:lnTo>
                <a:lnTo>
                  <a:pt x="611152" y="66593"/>
                </a:lnTo>
                <a:lnTo>
                  <a:pt x="564767" y="77333"/>
                </a:lnTo>
                <a:lnTo>
                  <a:pt x="529329" y="93906"/>
                </a:lnTo>
                <a:lnTo>
                  <a:pt x="502456" y="110680"/>
                </a:lnTo>
                <a:lnTo>
                  <a:pt x="496995" y="113157"/>
                </a:lnTo>
                <a:close/>
              </a:path>
              <a:path w="822325" h="579754">
                <a:moveTo>
                  <a:pt x="808437" y="571296"/>
                </a:moveTo>
                <a:lnTo>
                  <a:pt x="490696" y="571296"/>
                </a:lnTo>
                <a:lnTo>
                  <a:pt x="487127" y="570801"/>
                </a:lnTo>
                <a:lnTo>
                  <a:pt x="469956" y="545058"/>
                </a:lnTo>
                <a:lnTo>
                  <a:pt x="469956" y="532904"/>
                </a:lnTo>
                <a:lnTo>
                  <a:pt x="484295" y="495046"/>
                </a:lnTo>
                <a:lnTo>
                  <a:pt x="600424" y="375488"/>
                </a:lnTo>
                <a:lnTo>
                  <a:pt x="618954" y="356016"/>
                </a:lnTo>
                <a:lnTo>
                  <a:pt x="650210" y="320115"/>
                </a:lnTo>
                <a:lnTo>
                  <a:pt x="674054" y="288180"/>
                </a:lnTo>
                <a:lnTo>
                  <a:pt x="699306" y="245859"/>
                </a:lnTo>
                <a:lnTo>
                  <a:pt x="713513" y="209383"/>
                </a:lnTo>
                <a:lnTo>
                  <a:pt x="719883" y="167905"/>
                </a:lnTo>
                <a:lnTo>
                  <a:pt x="720134" y="158394"/>
                </a:lnTo>
                <a:lnTo>
                  <a:pt x="719742" y="149149"/>
                </a:lnTo>
                <a:lnTo>
                  <a:pt x="706154" y="107203"/>
                </a:lnTo>
                <a:lnTo>
                  <a:pt x="674408" y="77576"/>
                </a:lnTo>
                <a:lnTo>
                  <a:pt x="635841" y="66593"/>
                </a:lnTo>
                <a:lnTo>
                  <a:pt x="624490" y="66128"/>
                </a:lnTo>
                <a:lnTo>
                  <a:pt x="774930" y="66128"/>
                </a:lnTo>
                <a:lnTo>
                  <a:pt x="791082" y="103136"/>
                </a:lnTo>
                <a:lnTo>
                  <a:pt x="796740" y="146189"/>
                </a:lnTo>
                <a:lnTo>
                  <a:pt x="796435" y="159679"/>
                </a:lnTo>
                <a:lnTo>
                  <a:pt x="791927" y="199923"/>
                </a:lnTo>
                <a:lnTo>
                  <a:pt x="778750" y="242537"/>
                </a:lnTo>
                <a:lnTo>
                  <a:pt x="752820" y="290664"/>
                </a:lnTo>
                <a:lnTo>
                  <a:pt x="727081" y="326974"/>
                </a:lnTo>
                <a:lnTo>
                  <a:pt x="693146" y="367945"/>
                </a:lnTo>
                <a:lnTo>
                  <a:pt x="560444" y="507796"/>
                </a:lnTo>
                <a:lnTo>
                  <a:pt x="807751" y="507796"/>
                </a:lnTo>
                <a:lnTo>
                  <a:pt x="817822" y="515632"/>
                </a:lnTo>
                <a:lnTo>
                  <a:pt x="819410" y="518210"/>
                </a:lnTo>
                <a:lnTo>
                  <a:pt x="820553" y="521487"/>
                </a:lnTo>
                <a:lnTo>
                  <a:pt x="822039" y="529323"/>
                </a:lnTo>
                <a:lnTo>
                  <a:pt x="822307" y="532904"/>
                </a:lnTo>
                <a:lnTo>
                  <a:pt x="822326" y="545058"/>
                </a:lnTo>
                <a:lnTo>
                  <a:pt x="822039" y="548970"/>
                </a:lnTo>
                <a:lnTo>
                  <a:pt x="810875" y="570649"/>
                </a:lnTo>
                <a:lnTo>
                  <a:pt x="808437" y="571296"/>
                </a:lnTo>
                <a:close/>
              </a:path>
            </a:pathLst>
          </a:custGeom>
          <a:solidFill>
            <a:srgbClr val="202020">
              <a:alpha val="5096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3785" y="3023946"/>
            <a:ext cx="103042" cy="785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6" dirty="0">
                <a:solidFill>
                  <a:srgbClr val="C0C0C0"/>
                </a:solidFill>
                <a:latin typeface="Calibri"/>
                <a:cs typeface="Calibri"/>
              </a:rPr>
              <a:t>WORKFLOW </a:t>
            </a:r>
            <a:r>
              <a:rPr sz="771" spc="27" dirty="0">
                <a:solidFill>
                  <a:srgbClr val="C0C0C0"/>
                </a:solidFill>
                <a:latin typeface="Calibri"/>
                <a:cs typeface="Calibri"/>
              </a:rPr>
              <a:t>APIS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9058195" y="5831376"/>
            <a:ext cx="2489627" cy="206197"/>
          </a:xfrm>
          <a:prstGeom prst="rect">
            <a:avLst/>
          </a:prstGeom>
        </p:spPr>
        <p:txBody>
          <a:bodyPr vert="horz" wrap="square" lIns="0" tIns="21323" rIns="0" bIns="0" rtlCol="0" anchor="ctr">
            <a:spAutoFit/>
          </a:bodyPr>
          <a:lstStyle/>
          <a:p>
            <a:pPr marL="34580">
              <a:spcBef>
                <a:spcPts val="168"/>
              </a:spcBef>
            </a:pPr>
            <a:fld id="{81D60167-4931-47E6-BA6A-407CBD079E47}" type="slidenum">
              <a:rPr dirty="0"/>
              <a:pPr marL="34580">
                <a:spcBef>
                  <a:spcPts val="168"/>
                </a:spcBef>
              </a:pPr>
              <a:t>67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8567" y="1023277"/>
            <a:ext cx="1901798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spc="5" dirty="0">
                <a:solidFill>
                  <a:srgbClr val="202020"/>
                </a:solidFill>
              </a:rPr>
              <a:t>WORKFLOW</a:t>
            </a:r>
            <a:r>
              <a:rPr sz="2042" b="1" spc="-68" dirty="0">
                <a:solidFill>
                  <a:srgbClr val="202020"/>
                </a:solidFill>
              </a:rPr>
              <a:t> </a:t>
            </a:r>
            <a:r>
              <a:rPr sz="2042" b="1" spc="9" dirty="0">
                <a:solidFill>
                  <a:srgbClr val="202020"/>
                </a:solidFill>
              </a:rPr>
              <a:t>APIs</a:t>
            </a:r>
            <a:endParaRPr sz="2042"/>
          </a:p>
        </p:txBody>
      </p:sp>
      <p:sp>
        <p:nvSpPr>
          <p:cNvPr id="4" name="object 4"/>
          <p:cNvSpPr txBox="1"/>
          <p:nvPr/>
        </p:nvSpPr>
        <p:spPr>
          <a:xfrm>
            <a:off x="1914383" y="1509675"/>
            <a:ext cx="2327110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spc="-9" dirty="0">
                <a:solidFill>
                  <a:srgbClr val="202020"/>
                </a:solidFill>
                <a:latin typeface="Calibri"/>
                <a:cs typeface="Calibri"/>
              </a:rPr>
              <a:t>com.adobe.granite.workflow.exec</a:t>
            </a:r>
            <a:endParaRPr sz="1316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4385" y="1860977"/>
            <a:ext cx="1570424" cy="2713095"/>
          </a:xfrm>
          <a:prstGeom prst="rect">
            <a:avLst/>
          </a:prstGeom>
        </p:spPr>
        <p:txBody>
          <a:bodyPr vert="horz" wrap="square" lIns="0" tIns="35731" rIns="0" bIns="0" rtlCol="0">
            <a:spAutoFit/>
          </a:bodyPr>
          <a:lstStyle/>
          <a:p>
            <a:pPr marL="11527">
              <a:spcBef>
                <a:spcPts val="281"/>
              </a:spcBef>
            </a:pPr>
            <a:r>
              <a:rPr sz="771" b="1" spc="9" dirty="0">
                <a:solidFill>
                  <a:srgbClr val="202020"/>
                </a:solidFill>
                <a:latin typeface="Segoe UI"/>
                <a:cs typeface="Segoe UI"/>
              </a:rPr>
              <a:t>Interfaces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WorkflowProcess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WorkItem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WorkflowData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ParticipantStepChooser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DynamicParticipantExecutor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Participant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9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HistoryItem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InboxItem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Route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ScriptContextProvider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StepExecutor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WorkflowExternalProcess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5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WorkflowExternalProcessProxy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7891" y="2947007"/>
            <a:ext cx="1991125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u="sng" spc="-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Calibri"/>
                <a:cs typeface="Calibri"/>
              </a:rPr>
              <a:t>com.adobe.granite.workflow</a:t>
            </a:r>
            <a:endParaRPr sz="1316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68534" y="370502"/>
            <a:ext cx="493315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b="1" spc="5" dirty="0">
                <a:solidFill>
                  <a:srgbClr val="202020"/>
                </a:solidFill>
                <a:latin typeface="Segoe UI"/>
                <a:cs typeface="Segoe UI"/>
              </a:rPr>
              <a:t>In</a:t>
            </a:r>
            <a:r>
              <a:rPr sz="771" b="1" dirty="0">
                <a:solidFill>
                  <a:srgbClr val="202020"/>
                </a:solidFill>
                <a:latin typeface="Segoe UI"/>
                <a:cs typeface="Segoe UI"/>
              </a:rPr>
              <a:t>t</a:t>
            </a:r>
            <a:r>
              <a:rPr sz="771" b="1" spc="9" dirty="0">
                <a:solidFill>
                  <a:srgbClr val="202020"/>
                </a:solidFill>
                <a:latin typeface="Segoe UI"/>
                <a:cs typeface="Segoe UI"/>
              </a:rPr>
              <a:t>e</a:t>
            </a:r>
            <a:r>
              <a:rPr sz="771" b="1" spc="27" dirty="0">
                <a:solidFill>
                  <a:srgbClr val="202020"/>
                </a:solidFill>
                <a:latin typeface="Segoe UI"/>
                <a:cs typeface="Segoe UI"/>
              </a:rPr>
              <a:t>r</a:t>
            </a:r>
            <a:r>
              <a:rPr sz="771" b="1" spc="5" dirty="0">
                <a:solidFill>
                  <a:srgbClr val="202020"/>
                </a:solidFill>
                <a:latin typeface="Segoe UI"/>
                <a:cs typeface="Segoe UI"/>
              </a:rPr>
              <a:t>f</a:t>
            </a:r>
            <a:r>
              <a:rPr sz="771" b="1" spc="9" dirty="0">
                <a:solidFill>
                  <a:srgbClr val="202020"/>
                </a:solidFill>
                <a:latin typeface="Segoe UI"/>
                <a:cs typeface="Segoe UI"/>
              </a:rPr>
              <a:t>a</a:t>
            </a:r>
            <a:r>
              <a:rPr sz="771" b="1" spc="5" dirty="0">
                <a:solidFill>
                  <a:srgbClr val="202020"/>
                </a:solidFill>
                <a:latin typeface="Segoe UI"/>
                <a:cs typeface="Segoe UI"/>
              </a:rPr>
              <a:t>ces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1647" y="503673"/>
            <a:ext cx="974528" cy="519604"/>
          </a:xfrm>
          <a:prstGeom prst="rect">
            <a:avLst/>
          </a:prstGeom>
        </p:spPr>
        <p:txBody>
          <a:bodyPr vert="horz" wrap="square" lIns="0" tIns="35154" rIns="0" bIns="0" rtlCol="0">
            <a:spAutoFit/>
          </a:bodyPr>
          <a:lstStyle/>
          <a:p>
            <a:pPr marL="205172" indent="-194222">
              <a:spcBef>
                <a:spcPts val="277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WorkflowSession</a:t>
            </a:r>
            <a:endParaRPr sz="771" dirty="0">
              <a:latin typeface="Segoe UI"/>
              <a:cs typeface="Segoe UI"/>
            </a:endParaRPr>
          </a:p>
          <a:p>
            <a:pPr marL="205172" indent="-194222">
              <a:spcBef>
                <a:spcPts val="5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9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HasMetaData</a:t>
            </a:r>
            <a:endParaRPr sz="771" dirty="0">
              <a:latin typeface="Segoe UI"/>
              <a:cs typeface="Segoe UI"/>
            </a:endParaRPr>
          </a:p>
          <a:p>
            <a:pPr marL="205172" indent="-194222">
              <a:spcBef>
                <a:spcPts val="5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PayloadMap</a:t>
            </a:r>
            <a:endParaRPr sz="771" dirty="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0941" y="1525029"/>
            <a:ext cx="2526510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b="1" u="sng" spc="-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Calibri"/>
                <a:cs typeface="Calibri"/>
              </a:rPr>
              <a:t>com.adobe.granite.workflow.model</a:t>
            </a:r>
            <a:endParaRPr sz="131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4384" y="4815777"/>
            <a:ext cx="2754150" cy="215294"/>
          </a:xfrm>
          <a:prstGeom prst="rect">
            <a:avLst/>
          </a:prstGeom>
        </p:spPr>
        <p:txBody>
          <a:bodyPr vert="horz" wrap="square" lIns="0" tIns="12679" rIns="0" bIns="0" rtlCol="0">
            <a:spAutoFit/>
          </a:bodyPr>
          <a:lstStyle/>
          <a:p>
            <a:pPr marL="11527">
              <a:spcBef>
                <a:spcPts val="100"/>
              </a:spcBef>
            </a:pPr>
            <a:r>
              <a:rPr sz="1316" b="1" u="sng" spc="-9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Calibri"/>
                <a:cs typeface="Calibri"/>
              </a:rPr>
              <a:t>com.adobe.granite.workflow.metadata</a:t>
            </a:r>
            <a:endParaRPr sz="1316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4383" y="5149762"/>
            <a:ext cx="856386" cy="382296"/>
          </a:xfrm>
          <a:prstGeom prst="rect">
            <a:avLst/>
          </a:prstGeom>
        </p:spPr>
        <p:txBody>
          <a:bodyPr vert="horz" wrap="square" lIns="0" tIns="54749" rIns="0" bIns="0" rtlCol="0">
            <a:spAutoFit/>
          </a:bodyPr>
          <a:lstStyle/>
          <a:p>
            <a:pPr marL="11527">
              <a:spcBef>
                <a:spcPts val="431"/>
              </a:spcBef>
            </a:pPr>
            <a:r>
              <a:rPr sz="771" b="1" spc="9" dirty="0">
                <a:solidFill>
                  <a:srgbClr val="202020"/>
                </a:solidFill>
                <a:latin typeface="Segoe UI"/>
                <a:cs typeface="Segoe UI"/>
              </a:rPr>
              <a:t>Interfaces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7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9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MetaDataMap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0534" y="1930136"/>
            <a:ext cx="493315" cy="133171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>
              <a:spcBef>
                <a:spcPts val="113"/>
              </a:spcBef>
            </a:pPr>
            <a:r>
              <a:rPr sz="771" b="1" spc="5" dirty="0">
                <a:solidFill>
                  <a:srgbClr val="202020"/>
                </a:solidFill>
                <a:latin typeface="Segoe UI"/>
                <a:cs typeface="Segoe UI"/>
              </a:rPr>
              <a:t>In</a:t>
            </a:r>
            <a:r>
              <a:rPr sz="771" b="1" dirty="0">
                <a:solidFill>
                  <a:srgbClr val="202020"/>
                </a:solidFill>
                <a:latin typeface="Segoe UI"/>
                <a:cs typeface="Segoe UI"/>
              </a:rPr>
              <a:t>t</a:t>
            </a:r>
            <a:r>
              <a:rPr sz="771" b="1" spc="9" dirty="0">
                <a:solidFill>
                  <a:srgbClr val="202020"/>
                </a:solidFill>
                <a:latin typeface="Segoe UI"/>
                <a:cs typeface="Segoe UI"/>
              </a:rPr>
              <a:t>e</a:t>
            </a:r>
            <a:r>
              <a:rPr sz="771" b="1" spc="27" dirty="0">
                <a:solidFill>
                  <a:srgbClr val="202020"/>
                </a:solidFill>
                <a:latin typeface="Segoe UI"/>
                <a:cs typeface="Segoe UI"/>
              </a:rPr>
              <a:t>r</a:t>
            </a:r>
            <a:r>
              <a:rPr sz="771" b="1" spc="5" dirty="0">
                <a:solidFill>
                  <a:srgbClr val="202020"/>
                </a:solidFill>
                <a:latin typeface="Segoe UI"/>
                <a:cs typeface="Segoe UI"/>
              </a:rPr>
              <a:t>f</a:t>
            </a:r>
            <a:r>
              <a:rPr sz="771" b="1" spc="9" dirty="0">
                <a:solidFill>
                  <a:srgbClr val="202020"/>
                </a:solidFill>
                <a:latin typeface="Segoe UI"/>
                <a:cs typeface="Segoe UI"/>
              </a:rPr>
              <a:t>a</a:t>
            </a:r>
            <a:r>
              <a:rPr sz="771" b="1" spc="5" dirty="0">
                <a:solidFill>
                  <a:srgbClr val="202020"/>
                </a:solidFill>
                <a:latin typeface="Segoe UI"/>
                <a:cs typeface="Segoe UI"/>
              </a:rPr>
              <a:t>ces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0535" y="2101227"/>
            <a:ext cx="1326072" cy="1006885"/>
          </a:xfrm>
          <a:prstGeom prst="rect">
            <a:avLst/>
          </a:prstGeom>
        </p:spPr>
        <p:txBody>
          <a:bodyPr vert="horz" wrap="square" lIns="0" tIns="54172" rIns="0" bIns="0" rtlCol="0">
            <a:spAutoFit/>
          </a:bodyPr>
          <a:lstStyle/>
          <a:p>
            <a:pPr marL="205172" indent="-194222">
              <a:spcBef>
                <a:spcPts val="427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WorkflowModel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7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WorkflowModelFilter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73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WorkflowModelSerializer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7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WorkflowNode</a:t>
            </a:r>
            <a:endParaRPr sz="771">
              <a:latin typeface="Segoe UI"/>
              <a:cs typeface="Segoe UI"/>
            </a:endParaRPr>
          </a:p>
          <a:p>
            <a:pPr marL="205172" indent="-194222">
              <a:spcBef>
                <a:spcPts val="73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205172" algn="l"/>
                <a:tab pos="205748" algn="l"/>
              </a:tabLst>
            </a:pPr>
            <a:r>
              <a:rPr sz="771" u="sng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WorkflowTransition</a:t>
            </a:r>
            <a:endParaRPr sz="771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3235" y="2938764"/>
            <a:ext cx="4638659" cy="378307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360" spc="9" dirty="0">
                <a:solidFill>
                  <a:srgbClr val="202020"/>
                </a:solidFill>
              </a:rPr>
              <a:t>CUSTOM </a:t>
            </a:r>
            <a:r>
              <a:rPr sz="2360" spc="14" dirty="0">
                <a:solidFill>
                  <a:srgbClr val="202020"/>
                </a:solidFill>
              </a:rPr>
              <a:t>WORKFLOW</a:t>
            </a:r>
            <a:r>
              <a:rPr sz="2360" spc="-45" dirty="0">
                <a:solidFill>
                  <a:srgbClr val="202020"/>
                </a:solidFill>
              </a:rPr>
              <a:t> </a:t>
            </a:r>
            <a:r>
              <a:rPr sz="2360" spc="5" dirty="0">
                <a:solidFill>
                  <a:srgbClr val="202020"/>
                </a:solidFill>
              </a:rPr>
              <a:t>SERVICE</a:t>
            </a:r>
            <a:endParaRPr sz="2360"/>
          </a:p>
        </p:txBody>
      </p:sp>
      <p:sp>
        <p:nvSpPr>
          <p:cNvPr id="3" name="object 3"/>
          <p:cNvSpPr/>
          <p:nvPr/>
        </p:nvSpPr>
        <p:spPr>
          <a:xfrm>
            <a:off x="4185326" y="3604910"/>
            <a:ext cx="291609" cy="0"/>
          </a:xfrm>
          <a:custGeom>
            <a:avLst/>
            <a:gdLst/>
            <a:ahLst/>
            <a:cxnLst/>
            <a:rect l="l" t="t" r="r" b="b"/>
            <a:pathLst>
              <a:path w="321310">
                <a:moveTo>
                  <a:pt x="0" y="0"/>
                </a:moveTo>
                <a:lnTo>
                  <a:pt x="320827" y="0"/>
                </a:lnTo>
              </a:path>
            </a:pathLst>
          </a:custGeom>
          <a:ln w="32302">
            <a:solidFill>
              <a:srgbClr val="EE2D23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 txBox="1"/>
          <p:nvPr/>
        </p:nvSpPr>
        <p:spPr>
          <a:xfrm>
            <a:off x="1490653" y="2520172"/>
            <a:ext cx="118622" cy="1799793"/>
          </a:xfrm>
          <a:prstGeom prst="rect">
            <a:avLst/>
          </a:prstGeom>
        </p:spPr>
        <p:txBody>
          <a:bodyPr vert="vert270" wrap="square" lIns="0" tIns="4610" rIns="0" bIns="0" rtlCol="0">
            <a:spAutoFit/>
          </a:bodyPr>
          <a:lstStyle/>
          <a:p>
            <a:pPr marL="11527">
              <a:spcBef>
                <a:spcPts val="36"/>
              </a:spcBef>
              <a:tabLst>
                <a:tab pos="247244" algn="l"/>
              </a:tabLst>
            </a:pPr>
            <a:r>
              <a:rPr sz="771" strike="sngStrike" dirty="0">
                <a:solidFill>
                  <a:srgbClr val="DADADA"/>
                </a:solidFill>
                <a:latin typeface="Arial"/>
                <a:cs typeface="Arial"/>
              </a:rPr>
              <a:t> 	</a:t>
            </a:r>
            <a:r>
              <a:rPr sz="771" strike="sngStrike" spc="9" dirty="0">
                <a:solidFill>
                  <a:srgbClr val="DADADA"/>
                </a:solidFill>
                <a:latin typeface="Arial"/>
                <a:cs typeface="Arial"/>
              </a:rPr>
              <a:t>CU</a:t>
            </a:r>
            <a:r>
              <a:rPr sz="771" spc="9" dirty="0">
                <a:solidFill>
                  <a:srgbClr val="DADADA"/>
                </a:solidFill>
                <a:latin typeface="Arial"/>
                <a:cs typeface="Arial"/>
              </a:rPr>
              <a:t>STOM </a:t>
            </a:r>
            <a:r>
              <a:rPr sz="771" spc="14" dirty="0">
                <a:solidFill>
                  <a:srgbClr val="DADADA"/>
                </a:solidFill>
                <a:latin typeface="Arial"/>
                <a:cs typeface="Arial"/>
              </a:rPr>
              <a:t>WORKFLOW</a:t>
            </a:r>
            <a:r>
              <a:rPr sz="771" spc="-9" dirty="0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sz="771" spc="5" dirty="0">
                <a:solidFill>
                  <a:srgbClr val="DADADA"/>
                </a:solidFill>
                <a:latin typeface="Arial"/>
                <a:cs typeface="Arial"/>
              </a:rPr>
              <a:t>SERVICE</a:t>
            </a:r>
            <a:endParaRPr sz="77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40819" y="2889800"/>
            <a:ext cx="742854" cy="526164"/>
          </a:xfrm>
          <a:custGeom>
            <a:avLst/>
            <a:gdLst/>
            <a:ahLst/>
            <a:cxnLst/>
            <a:rect l="l" t="t" r="r" b="b"/>
            <a:pathLst>
              <a:path w="818514" h="579754">
                <a:moveTo>
                  <a:pt x="188817" y="579577"/>
                </a:moveTo>
                <a:lnTo>
                  <a:pt x="139937" y="574846"/>
                </a:lnTo>
                <a:lnTo>
                  <a:pt x="99421" y="560628"/>
                </a:lnTo>
                <a:lnTo>
                  <a:pt x="66601" y="537263"/>
                </a:lnTo>
                <a:lnTo>
                  <a:pt x="40887" y="504964"/>
                </a:lnTo>
                <a:lnTo>
                  <a:pt x="21913" y="463964"/>
                </a:lnTo>
                <a:lnTo>
                  <a:pt x="9340" y="414439"/>
                </a:lnTo>
                <a:lnTo>
                  <a:pt x="2300" y="356731"/>
                </a:lnTo>
                <a:lnTo>
                  <a:pt x="0" y="293687"/>
                </a:lnTo>
                <a:lnTo>
                  <a:pt x="64" y="285889"/>
                </a:lnTo>
                <a:lnTo>
                  <a:pt x="2587" y="229366"/>
                </a:lnTo>
                <a:lnTo>
                  <a:pt x="10420" y="172986"/>
                </a:lnTo>
                <a:lnTo>
                  <a:pt x="24115" y="123037"/>
                </a:lnTo>
                <a:lnTo>
                  <a:pt x="44354" y="80708"/>
                </a:lnTo>
                <a:lnTo>
                  <a:pt x="71559" y="46567"/>
                </a:lnTo>
                <a:lnTo>
                  <a:pt x="106127" y="21132"/>
                </a:lnTo>
                <a:lnTo>
                  <a:pt x="148772" y="5280"/>
                </a:lnTo>
                <a:lnTo>
                  <a:pt x="200132" y="0"/>
                </a:lnTo>
                <a:lnTo>
                  <a:pt x="225816" y="1181"/>
                </a:lnTo>
                <a:lnTo>
                  <a:pt x="270739" y="10651"/>
                </a:lnTo>
                <a:lnTo>
                  <a:pt x="307251" y="29514"/>
                </a:lnTo>
                <a:lnTo>
                  <a:pt x="336533" y="57346"/>
                </a:lnTo>
                <a:lnTo>
                  <a:pt x="339324" y="61366"/>
                </a:lnTo>
                <a:lnTo>
                  <a:pt x="195763" y="61366"/>
                </a:lnTo>
                <a:lnTo>
                  <a:pt x="178149" y="62454"/>
                </a:lnTo>
                <a:lnTo>
                  <a:pt x="135743" y="78778"/>
                </a:lnTo>
                <a:lnTo>
                  <a:pt x="106663" y="112219"/>
                </a:lnTo>
                <a:lnTo>
                  <a:pt x="88248" y="159694"/>
                </a:lnTo>
                <a:lnTo>
                  <a:pt x="81324" y="197993"/>
                </a:lnTo>
                <a:lnTo>
                  <a:pt x="77745" y="240417"/>
                </a:lnTo>
                <a:lnTo>
                  <a:pt x="76549" y="285889"/>
                </a:lnTo>
                <a:lnTo>
                  <a:pt x="76958" y="316255"/>
                </a:lnTo>
                <a:lnTo>
                  <a:pt x="80235" y="369875"/>
                </a:lnTo>
                <a:lnTo>
                  <a:pt x="86823" y="414200"/>
                </a:lnTo>
                <a:lnTo>
                  <a:pt x="103739" y="465137"/>
                </a:lnTo>
                <a:lnTo>
                  <a:pt x="129367" y="498339"/>
                </a:lnTo>
                <a:lnTo>
                  <a:pt x="164179" y="515073"/>
                </a:lnTo>
                <a:lnTo>
                  <a:pt x="193185" y="518210"/>
                </a:lnTo>
                <a:lnTo>
                  <a:pt x="331405" y="518210"/>
                </a:lnTo>
                <a:lnTo>
                  <a:pt x="317883" y="533034"/>
                </a:lnTo>
                <a:lnTo>
                  <a:pt x="283228" y="558495"/>
                </a:lnTo>
                <a:lnTo>
                  <a:pt x="240490" y="574303"/>
                </a:lnTo>
                <a:lnTo>
                  <a:pt x="215766" y="578258"/>
                </a:lnTo>
                <a:lnTo>
                  <a:pt x="188817" y="579577"/>
                </a:lnTo>
                <a:close/>
              </a:path>
              <a:path w="818514" h="579754">
                <a:moveTo>
                  <a:pt x="331405" y="518210"/>
                </a:moveTo>
                <a:lnTo>
                  <a:pt x="193185" y="518210"/>
                </a:lnTo>
                <a:lnTo>
                  <a:pt x="204987" y="517725"/>
                </a:lnTo>
                <a:lnTo>
                  <a:pt x="216064" y="516264"/>
                </a:lnTo>
                <a:lnTo>
                  <a:pt x="253209" y="500883"/>
                </a:lnTo>
                <a:lnTo>
                  <a:pt x="279923" y="471944"/>
                </a:lnTo>
                <a:lnTo>
                  <a:pt x="297605" y="431434"/>
                </a:lnTo>
                <a:lnTo>
                  <a:pt x="308108" y="381871"/>
                </a:lnTo>
                <a:lnTo>
                  <a:pt x="311736" y="339364"/>
                </a:lnTo>
                <a:lnTo>
                  <a:pt x="312771" y="285889"/>
                </a:lnTo>
                <a:lnTo>
                  <a:pt x="312650" y="273137"/>
                </a:lnTo>
                <a:lnTo>
                  <a:pt x="309771" y="217982"/>
                </a:lnTo>
                <a:lnTo>
                  <a:pt x="303603" y="172168"/>
                </a:lnTo>
                <a:lnTo>
                  <a:pt x="294100" y="134961"/>
                </a:lnTo>
                <a:lnTo>
                  <a:pt x="275350" y="97796"/>
                </a:lnTo>
                <a:lnTo>
                  <a:pt x="241559" y="69945"/>
                </a:lnTo>
                <a:lnTo>
                  <a:pt x="195763" y="61366"/>
                </a:lnTo>
                <a:lnTo>
                  <a:pt x="339324" y="61366"/>
                </a:lnTo>
                <a:lnTo>
                  <a:pt x="367493" y="115652"/>
                </a:lnTo>
                <a:lnTo>
                  <a:pt x="380066" y="165150"/>
                </a:lnTo>
                <a:lnTo>
                  <a:pt x="387051" y="222848"/>
                </a:lnTo>
                <a:lnTo>
                  <a:pt x="389343" y="285889"/>
                </a:lnTo>
                <a:lnTo>
                  <a:pt x="389284" y="293687"/>
                </a:lnTo>
                <a:lnTo>
                  <a:pt x="386849" y="350486"/>
                </a:lnTo>
                <a:lnTo>
                  <a:pt x="379177" y="406844"/>
                </a:lnTo>
                <a:lnTo>
                  <a:pt x="365591" y="456595"/>
                </a:lnTo>
                <a:lnTo>
                  <a:pt x="345242" y="498868"/>
                </a:lnTo>
                <a:lnTo>
                  <a:pt x="332470" y="517043"/>
                </a:lnTo>
                <a:lnTo>
                  <a:pt x="331405" y="518210"/>
                </a:lnTo>
                <a:close/>
              </a:path>
              <a:path w="818514" h="579754">
                <a:moveTo>
                  <a:pt x="495903" y="109639"/>
                </a:moveTo>
                <a:lnTo>
                  <a:pt x="490937" y="109639"/>
                </a:lnTo>
                <a:lnTo>
                  <a:pt x="489159" y="109283"/>
                </a:lnTo>
                <a:lnTo>
                  <a:pt x="487571" y="108597"/>
                </a:lnTo>
                <a:lnTo>
                  <a:pt x="485984" y="107848"/>
                </a:lnTo>
                <a:lnTo>
                  <a:pt x="484638" y="106413"/>
                </a:lnTo>
                <a:lnTo>
                  <a:pt x="483647" y="104228"/>
                </a:lnTo>
                <a:lnTo>
                  <a:pt x="482606" y="102044"/>
                </a:lnTo>
                <a:lnTo>
                  <a:pt x="481907" y="99021"/>
                </a:lnTo>
                <a:lnTo>
                  <a:pt x="481018" y="91173"/>
                </a:lnTo>
                <a:lnTo>
                  <a:pt x="480901" y="73271"/>
                </a:lnTo>
                <a:lnTo>
                  <a:pt x="480967" y="71437"/>
                </a:lnTo>
                <a:lnTo>
                  <a:pt x="491940" y="45491"/>
                </a:lnTo>
                <a:lnTo>
                  <a:pt x="494658" y="42710"/>
                </a:lnTo>
                <a:lnTo>
                  <a:pt x="530890" y="21890"/>
                </a:lnTo>
                <a:lnTo>
                  <a:pt x="570693" y="7986"/>
                </a:lnTo>
                <a:lnTo>
                  <a:pt x="620718" y="324"/>
                </a:lnTo>
                <a:lnTo>
                  <a:pt x="634409" y="0"/>
                </a:lnTo>
                <a:lnTo>
                  <a:pt x="653387" y="622"/>
                </a:lnTo>
                <a:lnTo>
                  <a:pt x="703167" y="10020"/>
                </a:lnTo>
                <a:lnTo>
                  <a:pt x="742021" y="29658"/>
                </a:lnTo>
                <a:lnTo>
                  <a:pt x="769830" y="58386"/>
                </a:lnTo>
                <a:lnTo>
                  <a:pt x="771869" y="61810"/>
                </a:lnTo>
                <a:lnTo>
                  <a:pt x="619626" y="61810"/>
                </a:lnTo>
                <a:lnTo>
                  <a:pt x="607267" y="62284"/>
                </a:lnTo>
                <a:lnTo>
                  <a:pt x="563014" y="73271"/>
                </a:lnTo>
                <a:lnTo>
                  <a:pt x="527735" y="90010"/>
                </a:lnTo>
                <a:lnTo>
                  <a:pt x="500957" y="107099"/>
                </a:lnTo>
                <a:lnTo>
                  <a:pt x="495903" y="109639"/>
                </a:lnTo>
                <a:close/>
              </a:path>
              <a:path w="818514" h="579754">
                <a:moveTo>
                  <a:pt x="780999" y="517766"/>
                </a:moveTo>
                <a:lnTo>
                  <a:pt x="621810" y="517766"/>
                </a:lnTo>
                <a:lnTo>
                  <a:pt x="636098" y="517309"/>
                </a:lnTo>
                <a:lnTo>
                  <a:pt x="649492" y="515932"/>
                </a:lnTo>
                <a:lnTo>
                  <a:pt x="694138" y="501483"/>
                </a:lnTo>
                <a:lnTo>
                  <a:pt x="724390" y="474767"/>
                </a:lnTo>
                <a:lnTo>
                  <a:pt x="739573" y="438219"/>
                </a:lnTo>
                <a:lnTo>
                  <a:pt x="741470" y="417258"/>
                </a:lnTo>
                <a:lnTo>
                  <a:pt x="740865" y="405605"/>
                </a:lnTo>
                <a:lnTo>
                  <a:pt x="726396" y="364966"/>
                </a:lnTo>
                <a:lnTo>
                  <a:pt x="693627" y="334584"/>
                </a:lnTo>
                <a:lnTo>
                  <a:pt x="657624" y="319824"/>
                </a:lnTo>
                <a:lnTo>
                  <a:pt x="612704" y="312891"/>
                </a:lnTo>
                <a:lnTo>
                  <a:pt x="595864" y="312432"/>
                </a:lnTo>
                <a:lnTo>
                  <a:pt x="538168" y="312432"/>
                </a:lnTo>
                <a:lnTo>
                  <a:pt x="535844" y="311886"/>
                </a:lnTo>
                <a:lnTo>
                  <a:pt x="522141" y="288023"/>
                </a:lnTo>
                <a:lnTo>
                  <a:pt x="522245" y="275424"/>
                </a:lnTo>
                <a:lnTo>
                  <a:pt x="532618" y="254787"/>
                </a:lnTo>
                <a:lnTo>
                  <a:pt x="534599" y="253746"/>
                </a:lnTo>
                <a:lnTo>
                  <a:pt x="536924" y="253250"/>
                </a:lnTo>
                <a:lnTo>
                  <a:pt x="588727" y="253250"/>
                </a:lnTo>
                <a:lnTo>
                  <a:pt x="602712" y="252786"/>
                </a:lnTo>
                <a:lnTo>
                  <a:pt x="640263" y="245859"/>
                </a:lnTo>
                <a:lnTo>
                  <a:pt x="679011" y="224523"/>
                </a:lnTo>
                <a:lnTo>
                  <a:pt x="703370" y="191236"/>
                </a:lnTo>
                <a:lnTo>
                  <a:pt x="711853" y="147929"/>
                </a:lnTo>
                <a:lnTo>
                  <a:pt x="711501" y="139324"/>
                </a:lnTo>
                <a:lnTo>
                  <a:pt x="699128" y="99806"/>
                </a:lnTo>
                <a:lnTo>
                  <a:pt x="668725" y="72221"/>
                </a:lnTo>
                <a:lnTo>
                  <a:pt x="630818" y="62230"/>
                </a:lnTo>
                <a:lnTo>
                  <a:pt x="619626" y="61810"/>
                </a:lnTo>
                <a:lnTo>
                  <a:pt x="771869" y="61810"/>
                </a:lnTo>
                <a:lnTo>
                  <a:pt x="789420" y="108597"/>
                </a:lnTo>
                <a:lnTo>
                  <a:pt x="791927" y="138353"/>
                </a:lnTo>
                <a:lnTo>
                  <a:pt x="791490" y="151407"/>
                </a:lnTo>
                <a:lnTo>
                  <a:pt x="781081" y="198865"/>
                </a:lnTo>
                <a:lnTo>
                  <a:pt x="757367" y="236709"/>
                </a:lnTo>
                <a:lnTo>
                  <a:pt x="721284" y="263973"/>
                </a:lnTo>
                <a:lnTo>
                  <a:pt x="686199" y="275424"/>
                </a:lnTo>
                <a:lnTo>
                  <a:pt x="686199" y="276326"/>
                </a:lnTo>
                <a:lnTo>
                  <a:pt x="727108" y="285672"/>
                </a:lnTo>
                <a:lnTo>
                  <a:pt x="761963" y="303879"/>
                </a:lnTo>
                <a:lnTo>
                  <a:pt x="796546" y="338696"/>
                </a:lnTo>
                <a:lnTo>
                  <a:pt x="815568" y="384592"/>
                </a:lnTo>
                <a:lnTo>
                  <a:pt x="818013" y="410311"/>
                </a:lnTo>
                <a:lnTo>
                  <a:pt x="817175" y="429198"/>
                </a:lnTo>
                <a:lnTo>
                  <a:pt x="804525" y="480161"/>
                </a:lnTo>
                <a:lnTo>
                  <a:pt x="788115" y="509039"/>
                </a:lnTo>
                <a:lnTo>
                  <a:pt x="780999" y="517766"/>
                </a:lnTo>
                <a:close/>
              </a:path>
              <a:path w="818514" h="579754">
                <a:moveTo>
                  <a:pt x="620070" y="579577"/>
                </a:moveTo>
                <a:lnTo>
                  <a:pt x="579699" y="577005"/>
                </a:lnTo>
                <a:lnTo>
                  <a:pt x="533371" y="567181"/>
                </a:lnTo>
                <a:lnTo>
                  <a:pt x="491686" y="551052"/>
                </a:lnTo>
                <a:lnTo>
                  <a:pt x="467772" y="527786"/>
                </a:lnTo>
                <a:lnTo>
                  <a:pt x="466883" y="524916"/>
                </a:lnTo>
                <a:lnTo>
                  <a:pt x="466235" y="521347"/>
                </a:lnTo>
                <a:lnTo>
                  <a:pt x="465346" y="512952"/>
                </a:lnTo>
                <a:lnTo>
                  <a:pt x="465262" y="510819"/>
                </a:lnTo>
                <a:lnTo>
                  <a:pt x="465143" y="491274"/>
                </a:lnTo>
                <a:lnTo>
                  <a:pt x="466185" y="483984"/>
                </a:lnTo>
                <a:lnTo>
                  <a:pt x="470350" y="475894"/>
                </a:lnTo>
                <a:lnTo>
                  <a:pt x="473335" y="473862"/>
                </a:lnTo>
                <a:lnTo>
                  <a:pt x="479875" y="473862"/>
                </a:lnTo>
                <a:lnTo>
                  <a:pt x="485184" y="476148"/>
                </a:lnTo>
                <a:lnTo>
                  <a:pt x="493020" y="480809"/>
                </a:lnTo>
                <a:lnTo>
                  <a:pt x="499359" y="484364"/>
                </a:lnTo>
                <a:lnTo>
                  <a:pt x="543477" y="503613"/>
                </a:lnTo>
                <a:lnTo>
                  <a:pt x="592856" y="516045"/>
                </a:lnTo>
                <a:lnTo>
                  <a:pt x="621810" y="517766"/>
                </a:lnTo>
                <a:lnTo>
                  <a:pt x="780999" y="517766"/>
                </a:lnTo>
                <a:lnTo>
                  <a:pt x="777706" y="521804"/>
                </a:lnTo>
                <a:lnTo>
                  <a:pt x="737664" y="553086"/>
                </a:lnTo>
                <a:lnTo>
                  <a:pt x="684503" y="572863"/>
                </a:lnTo>
                <a:lnTo>
                  <a:pt x="642734" y="578833"/>
                </a:lnTo>
                <a:lnTo>
                  <a:pt x="620070" y="579577"/>
                </a:lnTo>
                <a:close/>
              </a:path>
            </a:pathLst>
          </a:custGeom>
          <a:solidFill>
            <a:srgbClr val="202020">
              <a:alpha val="5096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31912" y="5724180"/>
            <a:ext cx="142923" cy="146049"/>
          </a:xfrm>
          <a:prstGeom prst="rect">
            <a:avLst/>
          </a:prstGeom>
        </p:spPr>
        <p:txBody>
          <a:bodyPr vert="horz" wrap="square" lIns="0" tIns="13255" rIns="0" bIns="0" rtlCol="0">
            <a:spAutoFit/>
          </a:bodyPr>
          <a:lstStyle/>
          <a:p>
            <a:pPr marL="11527">
              <a:spcBef>
                <a:spcPts val="104"/>
              </a:spcBef>
            </a:pPr>
            <a:r>
              <a:rPr sz="862" dirty="0">
                <a:solidFill>
                  <a:srgbClr val="EE2D23"/>
                </a:solidFill>
                <a:latin typeface="Segoe UI"/>
                <a:cs typeface="Segoe UI"/>
              </a:rPr>
              <a:t>13</a:t>
            </a:r>
            <a:endParaRPr sz="862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3875" y="5843070"/>
            <a:ext cx="58782" cy="162995"/>
          </a:xfrm>
          <a:prstGeom prst="rect">
            <a:avLst/>
          </a:prstGeom>
        </p:spPr>
        <p:txBody>
          <a:bodyPr vert="horz" wrap="square" lIns="0" tIns="23052" rIns="0" bIns="0" rtlCol="0">
            <a:spAutoFit/>
          </a:bodyPr>
          <a:lstStyle/>
          <a:p>
            <a:pPr marL="11527">
              <a:spcBef>
                <a:spcPts val="182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}</a:t>
            </a:r>
            <a:endParaRPr sz="908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2255" y="2878675"/>
            <a:ext cx="103042" cy="107653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6" dirty="0">
                <a:solidFill>
                  <a:srgbClr val="C0C0C0"/>
                </a:solidFill>
                <a:latin typeface="Calibri"/>
                <a:cs typeface="Calibri"/>
              </a:rPr>
              <a:t>CUSTOM </a:t>
            </a: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PROCESS</a:t>
            </a:r>
            <a:r>
              <a:rPr sz="771" spc="82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STEP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38566" y="1023277"/>
            <a:ext cx="2600277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dirty="0">
                <a:solidFill>
                  <a:srgbClr val="202020"/>
                </a:solidFill>
                <a:latin typeface="Calibri"/>
                <a:cs typeface="Calibri"/>
              </a:rPr>
              <a:t>CUSTOM </a:t>
            </a:r>
            <a:r>
              <a:rPr sz="2042" b="1" spc="5" dirty="0">
                <a:solidFill>
                  <a:srgbClr val="202020"/>
                </a:solidFill>
                <a:latin typeface="Calibri"/>
                <a:cs typeface="Calibri"/>
              </a:rPr>
              <a:t>PROCESS</a:t>
            </a:r>
            <a:r>
              <a:rPr sz="2042" b="1" spc="-59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042" b="1" spc="5" dirty="0">
                <a:solidFill>
                  <a:srgbClr val="202020"/>
                </a:solidFill>
                <a:latin typeface="Calibri"/>
                <a:cs typeface="Calibri"/>
              </a:rPr>
              <a:t>STEP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3757" y="1464384"/>
            <a:ext cx="3185799" cy="1519092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269144">
              <a:lnSpc>
                <a:spcPct val="102400"/>
              </a:lnSpc>
              <a:spcBef>
                <a:spcPts val="82"/>
              </a:spcBef>
            </a:pP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com.adobe.granite.workflow.WorkflowException;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</a:t>
            </a:r>
            <a:r>
              <a:rPr sz="908" spc="-9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com.adobe.granite.workflow.WorkflowSession;</a:t>
            </a:r>
            <a:endParaRPr sz="908">
              <a:latin typeface="Segoe UI"/>
              <a:cs typeface="Segoe UI"/>
            </a:endParaRPr>
          </a:p>
          <a:p>
            <a:pPr>
              <a:spcBef>
                <a:spcPts val="27"/>
              </a:spcBef>
            </a:pPr>
            <a:endParaRPr sz="817">
              <a:latin typeface="Segoe UI"/>
              <a:cs typeface="Segoe UI"/>
            </a:endParaRPr>
          </a:p>
          <a:p>
            <a:pPr marL="11527" marR="122181">
              <a:lnSpc>
                <a:spcPct val="102400"/>
              </a:lnSpc>
            </a:pP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com.adobe.granite.workflow.exec.WorkItem;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com.adobe.granite.workflow.exec.WorkflowData;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com.adobe.granite.workflow.exec.WorkflowProcess;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</a:t>
            </a:r>
            <a:r>
              <a:rPr sz="908" spc="-9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com.adobe.granite.workflow.exec.WorkflowData;</a:t>
            </a:r>
            <a:endParaRPr sz="908">
              <a:latin typeface="Segoe UI"/>
              <a:cs typeface="Segoe UI"/>
            </a:endParaRPr>
          </a:p>
          <a:p>
            <a:pPr marL="11527" marR="4611">
              <a:lnSpc>
                <a:spcPct val="204599"/>
              </a:lnSpc>
            </a:pP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com.adobe.granite.workflow.metadata.MetaDataMap;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</a:t>
            </a:r>
            <a:r>
              <a:rPr sz="908" spc="-9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com.adobe.granite.workflow.model.WorkflowNode;</a:t>
            </a:r>
            <a:endParaRPr sz="908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53757" y="3304241"/>
            <a:ext cx="6727179" cy="2547964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1624087">
              <a:lnSpc>
                <a:spcPct val="102400"/>
              </a:lnSpc>
              <a:spcBef>
                <a:spcPts val="82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@Component(service=WorkflowProcess.class, property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{"process.label=My Workflow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Process"}) 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public class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CustomStep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implements</a:t>
            </a:r>
            <a:r>
              <a:rPr sz="908" spc="59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FF0000"/>
                </a:solidFill>
                <a:latin typeface="Segoe UI"/>
                <a:cs typeface="Segoe UI"/>
              </a:rPr>
              <a:t>WorkflowProcess</a:t>
            </a:r>
            <a:endParaRPr sz="908">
              <a:latin typeface="Segoe UI"/>
              <a:cs typeface="Segoe UI"/>
            </a:endParaRPr>
          </a:p>
          <a:p>
            <a:pPr marL="11527">
              <a:spcBef>
                <a:spcPts val="27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{</a:t>
            </a:r>
            <a:endParaRPr sz="908">
              <a:latin typeface="Segoe UI"/>
              <a:cs typeface="Segoe UI"/>
            </a:endParaRPr>
          </a:p>
          <a:p>
            <a:pPr marL="617821" marR="4611" indent="-345219">
              <a:lnSpc>
                <a:spcPct val="102400"/>
              </a:lnSpc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public void </a:t>
            </a:r>
            <a:r>
              <a:rPr sz="908" spc="5" dirty="0">
                <a:solidFill>
                  <a:srgbClr val="FF0000"/>
                </a:solidFill>
                <a:latin typeface="Segoe UI"/>
                <a:cs typeface="Segoe UI"/>
              </a:rPr>
              <a:t>execute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(WorkItem workItem, WorkflowSession workflowsession,MetaDataMap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args)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throws WorkflowException { 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final </a:t>
            </a:r>
            <a:r>
              <a:rPr sz="908" spc="5" dirty="0">
                <a:solidFill>
                  <a:srgbClr val="FF0000"/>
                </a:solidFill>
                <a:latin typeface="Segoe UI"/>
                <a:cs typeface="Segoe UI"/>
              </a:rPr>
              <a:t>WorkflowData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workflowData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</a:t>
            </a:r>
            <a:r>
              <a:rPr sz="908" spc="82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FF0000"/>
                </a:solidFill>
                <a:latin typeface="Segoe UI"/>
                <a:cs typeface="Segoe UI"/>
              </a:rPr>
              <a:t>workItem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.getWorkflowData();</a:t>
            </a:r>
            <a:endParaRPr sz="908">
              <a:latin typeface="Segoe UI"/>
              <a:cs typeface="Segoe UI"/>
            </a:endParaRPr>
          </a:p>
          <a:p>
            <a:pPr marL="617821" marR="3483314">
              <a:lnSpc>
                <a:spcPct val="102400"/>
              </a:lnSpc>
            </a:pP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final String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type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workflowData.getPayloadType();  if (!StringUtils.equals(type, </a:t>
            </a:r>
            <a:r>
              <a:rPr sz="908" spc="-9" dirty="0">
                <a:solidFill>
                  <a:srgbClr val="6E7479"/>
                </a:solidFill>
                <a:latin typeface="Segoe UI"/>
                <a:cs typeface="Segoe UI"/>
              </a:rPr>
              <a:t>"JCR_PATH"))</a:t>
            </a:r>
            <a:r>
              <a:rPr sz="908" spc="54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{</a:t>
            </a:r>
            <a:endParaRPr sz="908">
              <a:latin typeface="Segoe UI"/>
              <a:cs typeface="Segoe UI"/>
            </a:endParaRPr>
          </a:p>
          <a:p>
            <a:pPr marL="1224116">
              <a:spcBef>
                <a:spcPts val="23"/>
              </a:spcBef>
            </a:pP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return;</a:t>
            </a:r>
            <a:endParaRPr sz="908">
              <a:latin typeface="Segoe UI"/>
              <a:cs typeface="Segoe UI"/>
            </a:endParaRPr>
          </a:p>
          <a:p>
            <a:pPr marL="617821">
              <a:spcBef>
                <a:spcPts val="27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}</a:t>
            </a:r>
            <a:endParaRPr sz="908">
              <a:latin typeface="Segoe UI"/>
              <a:cs typeface="Segoe UI"/>
            </a:endParaRPr>
          </a:p>
          <a:p>
            <a:pPr marL="617821" marR="3090260" indent="-576">
              <a:lnSpc>
                <a:spcPct val="102400"/>
              </a:lnSpc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Session session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 </a:t>
            </a:r>
            <a:r>
              <a:rPr sz="908" spc="5" dirty="0">
                <a:solidFill>
                  <a:srgbClr val="FF0000"/>
                </a:solidFill>
                <a:latin typeface="Segoe UI"/>
                <a:cs typeface="Segoe UI"/>
              </a:rPr>
              <a:t>workflowSession.adaptTo(Session.class)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; 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final String path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</a:t>
            </a:r>
            <a:r>
              <a:rPr sz="908" spc="59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workflowData.getPayload().toString();</a:t>
            </a:r>
            <a:endParaRPr sz="908">
              <a:latin typeface="Segoe UI"/>
              <a:cs typeface="Segoe UI"/>
            </a:endParaRPr>
          </a:p>
          <a:p>
            <a:pPr marL="757869">
              <a:spcBef>
                <a:spcPts val="27"/>
              </a:spcBef>
            </a:pPr>
            <a:r>
              <a:rPr sz="908" spc="14" dirty="0">
                <a:solidFill>
                  <a:srgbClr val="6E7479"/>
                </a:solidFill>
                <a:latin typeface="Segoe UI"/>
                <a:cs typeface="Segoe UI"/>
              </a:rPr>
              <a:t>try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{</a:t>
            </a:r>
            <a:endParaRPr sz="908">
              <a:latin typeface="Segoe UI"/>
              <a:cs typeface="Segoe UI"/>
            </a:endParaRPr>
          </a:p>
          <a:p>
            <a:pPr marL="888694">
              <a:spcBef>
                <a:spcPts val="23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Node node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</a:t>
            </a:r>
            <a:r>
              <a:rPr sz="908" spc="23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session.getNode(path);</a:t>
            </a:r>
            <a:endParaRPr sz="908">
              <a:latin typeface="Segoe UI"/>
              <a:cs typeface="Segoe UI"/>
            </a:endParaRPr>
          </a:p>
          <a:p>
            <a:pPr marL="888694">
              <a:spcBef>
                <a:spcPts val="27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/* Write your custom code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here.</a:t>
            </a:r>
            <a:r>
              <a:rPr sz="908" spc="32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*/</a:t>
            </a:r>
            <a:endParaRPr sz="908">
              <a:latin typeface="Segoe UI"/>
              <a:cs typeface="Segoe UI"/>
            </a:endParaRPr>
          </a:p>
          <a:p>
            <a:pPr marL="757869">
              <a:spcBef>
                <a:spcPts val="23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} catch (Exception ex)</a:t>
            </a:r>
            <a:r>
              <a:rPr sz="908" spc="23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{</a:t>
            </a:r>
            <a:endParaRPr sz="908">
              <a:latin typeface="Segoe UI"/>
              <a:cs typeface="Segoe UI"/>
            </a:endParaRPr>
          </a:p>
          <a:p>
            <a:pPr marL="888694">
              <a:spcBef>
                <a:spcPts val="27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/*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Use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this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block for Exception Handling.</a:t>
            </a:r>
            <a:r>
              <a:rPr sz="908" spc="54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*/</a:t>
            </a:r>
            <a:endParaRPr sz="908">
              <a:latin typeface="Segoe UI"/>
              <a:cs typeface="Segoe UI"/>
            </a:endParaRPr>
          </a:p>
          <a:p>
            <a:pPr marL="757869">
              <a:spcBef>
                <a:spcPts val="27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}</a:t>
            </a:r>
            <a:endParaRPr sz="908">
              <a:latin typeface="Segoe UI"/>
              <a:cs typeface="Segoe UI"/>
            </a:endParaRPr>
          </a:p>
          <a:p>
            <a:pPr marL="337727">
              <a:spcBef>
                <a:spcPts val="23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}</a:t>
            </a:r>
            <a:endParaRPr sz="908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3745" y="2459735"/>
            <a:ext cx="3759835" cy="2569210"/>
            <a:chOff x="4559744" y="2459735"/>
            <a:chExt cx="3759835" cy="2569210"/>
          </a:xfrm>
        </p:grpSpPr>
        <p:sp>
          <p:nvSpPr>
            <p:cNvPr id="3" name="object 3"/>
            <p:cNvSpPr/>
            <p:nvPr/>
          </p:nvSpPr>
          <p:spPr>
            <a:xfrm>
              <a:off x="6397879" y="2459735"/>
              <a:ext cx="76200" cy="2569210"/>
            </a:xfrm>
            <a:custGeom>
              <a:avLst/>
              <a:gdLst/>
              <a:ahLst/>
              <a:cxnLst/>
              <a:rect l="l" t="t" r="r" b="b"/>
              <a:pathLst>
                <a:path w="76200" h="2569210">
                  <a:moveTo>
                    <a:pt x="44323" y="63500"/>
                  </a:moveTo>
                  <a:lnTo>
                    <a:pt x="31623" y="63500"/>
                  </a:lnTo>
                  <a:lnTo>
                    <a:pt x="34036" y="2568829"/>
                  </a:lnTo>
                  <a:lnTo>
                    <a:pt x="46736" y="2568829"/>
                  </a:lnTo>
                  <a:lnTo>
                    <a:pt x="44323" y="63500"/>
                  </a:lnTo>
                  <a:close/>
                </a:path>
                <a:path w="76200" h="2569210">
                  <a:moveTo>
                    <a:pt x="37973" y="0"/>
                  </a:moveTo>
                  <a:lnTo>
                    <a:pt x="0" y="76200"/>
                  </a:lnTo>
                  <a:lnTo>
                    <a:pt x="31635" y="76200"/>
                  </a:lnTo>
                  <a:lnTo>
                    <a:pt x="31623" y="63500"/>
                  </a:lnTo>
                  <a:lnTo>
                    <a:pt x="69828" y="63500"/>
                  </a:lnTo>
                  <a:lnTo>
                    <a:pt x="37973" y="0"/>
                  </a:lnTo>
                  <a:close/>
                </a:path>
                <a:path w="76200" h="2569210">
                  <a:moveTo>
                    <a:pt x="69828" y="63500"/>
                  </a:moveTo>
                  <a:lnTo>
                    <a:pt x="44323" y="63500"/>
                  </a:lnTo>
                  <a:lnTo>
                    <a:pt x="44335" y="76200"/>
                  </a:lnTo>
                  <a:lnTo>
                    <a:pt x="76200" y="76200"/>
                  </a:lnTo>
                  <a:lnTo>
                    <a:pt x="69828" y="63500"/>
                  </a:lnTo>
                  <a:close/>
                </a:path>
              </a:pathLst>
            </a:custGeom>
            <a:solidFill>
              <a:srgbClr val="D16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762" y="3092957"/>
              <a:ext cx="3733800" cy="337185"/>
            </a:xfrm>
            <a:custGeom>
              <a:avLst/>
              <a:gdLst/>
              <a:ahLst/>
              <a:cxnLst/>
              <a:rect l="l" t="t" r="r" b="b"/>
              <a:pathLst>
                <a:path w="3733800" h="337185">
                  <a:moveTo>
                    <a:pt x="3677666" y="0"/>
                  </a:moveTo>
                  <a:lnTo>
                    <a:pt x="56134" y="0"/>
                  </a:lnTo>
                  <a:lnTo>
                    <a:pt x="34290" y="4413"/>
                  </a:lnTo>
                  <a:lnTo>
                    <a:pt x="16446" y="16446"/>
                  </a:lnTo>
                  <a:lnTo>
                    <a:pt x="4413" y="34289"/>
                  </a:lnTo>
                  <a:lnTo>
                    <a:pt x="0" y="56133"/>
                  </a:lnTo>
                  <a:lnTo>
                    <a:pt x="0" y="280669"/>
                  </a:lnTo>
                  <a:lnTo>
                    <a:pt x="4413" y="302513"/>
                  </a:lnTo>
                  <a:lnTo>
                    <a:pt x="16446" y="320357"/>
                  </a:lnTo>
                  <a:lnTo>
                    <a:pt x="34289" y="332390"/>
                  </a:lnTo>
                  <a:lnTo>
                    <a:pt x="56134" y="336803"/>
                  </a:lnTo>
                  <a:lnTo>
                    <a:pt x="3677666" y="336803"/>
                  </a:lnTo>
                  <a:lnTo>
                    <a:pt x="3699510" y="332390"/>
                  </a:lnTo>
                  <a:lnTo>
                    <a:pt x="3717353" y="320357"/>
                  </a:lnTo>
                  <a:lnTo>
                    <a:pt x="3729386" y="302513"/>
                  </a:lnTo>
                  <a:lnTo>
                    <a:pt x="3733799" y="280669"/>
                  </a:lnTo>
                  <a:lnTo>
                    <a:pt x="3733799" y="56133"/>
                  </a:lnTo>
                  <a:lnTo>
                    <a:pt x="3729386" y="34289"/>
                  </a:lnTo>
                  <a:lnTo>
                    <a:pt x="3717353" y="16446"/>
                  </a:lnTo>
                  <a:lnTo>
                    <a:pt x="3699510" y="4413"/>
                  </a:lnTo>
                  <a:lnTo>
                    <a:pt x="36776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762" y="3092957"/>
              <a:ext cx="3733800" cy="337185"/>
            </a:xfrm>
            <a:custGeom>
              <a:avLst/>
              <a:gdLst/>
              <a:ahLst/>
              <a:cxnLst/>
              <a:rect l="l" t="t" r="r" b="b"/>
              <a:pathLst>
                <a:path w="3733800" h="337185">
                  <a:moveTo>
                    <a:pt x="0" y="56133"/>
                  </a:moveTo>
                  <a:lnTo>
                    <a:pt x="4413" y="34289"/>
                  </a:lnTo>
                  <a:lnTo>
                    <a:pt x="16446" y="16446"/>
                  </a:lnTo>
                  <a:lnTo>
                    <a:pt x="34290" y="4413"/>
                  </a:lnTo>
                  <a:lnTo>
                    <a:pt x="56134" y="0"/>
                  </a:lnTo>
                  <a:lnTo>
                    <a:pt x="3677666" y="0"/>
                  </a:lnTo>
                  <a:lnTo>
                    <a:pt x="3699510" y="4413"/>
                  </a:lnTo>
                  <a:lnTo>
                    <a:pt x="3717353" y="16446"/>
                  </a:lnTo>
                  <a:lnTo>
                    <a:pt x="3729386" y="34289"/>
                  </a:lnTo>
                  <a:lnTo>
                    <a:pt x="3733799" y="56133"/>
                  </a:lnTo>
                  <a:lnTo>
                    <a:pt x="3733799" y="280669"/>
                  </a:lnTo>
                  <a:lnTo>
                    <a:pt x="3729386" y="302513"/>
                  </a:lnTo>
                  <a:lnTo>
                    <a:pt x="3717353" y="320357"/>
                  </a:lnTo>
                  <a:lnTo>
                    <a:pt x="3699510" y="332390"/>
                  </a:lnTo>
                  <a:lnTo>
                    <a:pt x="3677666" y="336803"/>
                  </a:lnTo>
                  <a:lnTo>
                    <a:pt x="56134" y="336803"/>
                  </a:lnTo>
                  <a:lnTo>
                    <a:pt x="34289" y="332390"/>
                  </a:lnTo>
                  <a:lnTo>
                    <a:pt x="16446" y="320357"/>
                  </a:lnTo>
                  <a:lnTo>
                    <a:pt x="4413" y="302513"/>
                  </a:lnTo>
                  <a:lnTo>
                    <a:pt x="0" y="280669"/>
                  </a:lnTo>
                  <a:lnTo>
                    <a:pt x="0" y="56133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59940" y="304605"/>
            <a:ext cx="6795134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The</a:t>
            </a:r>
            <a:r>
              <a:rPr spc="-210" dirty="0"/>
              <a:t> </a:t>
            </a:r>
            <a:r>
              <a:rPr spc="-50" dirty="0"/>
              <a:t>de</a:t>
            </a:r>
            <a:r>
              <a:rPr spc="-220" dirty="0"/>
              <a:t> </a:t>
            </a:r>
            <a:r>
              <a:rPr spc="-85" dirty="0"/>
              <a:t>facto</a:t>
            </a:r>
            <a:r>
              <a:rPr spc="-225" dirty="0"/>
              <a:t> </a:t>
            </a:r>
            <a:r>
              <a:rPr spc="-95" dirty="0"/>
              <a:t>layers</a:t>
            </a:r>
            <a:r>
              <a:rPr spc="-220" dirty="0"/>
              <a:t> </a:t>
            </a:r>
            <a:r>
              <a:rPr spc="-55" dirty="0"/>
              <a:t>in</a:t>
            </a:r>
            <a:r>
              <a:rPr spc="-210" dirty="0"/>
              <a:t> </a:t>
            </a:r>
            <a:r>
              <a:rPr spc="-70" dirty="0"/>
              <a:t>the</a:t>
            </a:r>
            <a:r>
              <a:rPr spc="-220" dirty="0"/>
              <a:t> </a:t>
            </a:r>
            <a:r>
              <a:rPr spc="-70" dirty="0"/>
              <a:t>eco</a:t>
            </a:r>
            <a:r>
              <a:rPr spc="-225" dirty="0"/>
              <a:t> </a:t>
            </a:r>
            <a:r>
              <a:rPr spc="-90" dirty="0"/>
              <a:t>system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6141" y="1841120"/>
            <a:ext cx="3649345" cy="42710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marR="5080" indent="-182880">
              <a:spcBef>
                <a:spcPts val="10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Always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consider the 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de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facto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layers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 the eco system</a:t>
            </a:r>
            <a:endParaRPr sz="2000">
              <a:latin typeface="Garamond"/>
              <a:cs typeface="Garamond"/>
            </a:endParaRPr>
          </a:p>
          <a:p>
            <a:pPr marL="194945" marR="95250" indent="-182880">
              <a:spcBef>
                <a:spcPts val="47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These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are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almost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always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there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and  has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to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 planned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for in the 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overall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layout</a:t>
            </a:r>
            <a:endParaRPr sz="2000">
              <a:latin typeface="Garamond"/>
              <a:cs typeface="Garamond"/>
            </a:endParaRPr>
          </a:p>
          <a:p>
            <a:pPr marL="194945" marR="278765" indent="-182880">
              <a:spcBef>
                <a:spcPts val="484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With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AEM, these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layers</a:t>
            </a:r>
            <a:r>
              <a:rPr sz="2000" spc="-8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impacts  some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of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key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decisions</a:t>
            </a:r>
            <a:r>
              <a:rPr sz="2000" spc="-26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made</a:t>
            </a:r>
            <a:endParaRPr sz="2000">
              <a:latin typeface="Garamond"/>
              <a:cs typeface="Garamond"/>
            </a:endParaRPr>
          </a:p>
          <a:p>
            <a:pPr marL="194945" marR="136525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Remember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has dispatcher  and make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attempt to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cache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everything that </a:t>
            </a:r>
            <a:r>
              <a:rPr sz="2000" spc="10" dirty="0">
                <a:solidFill>
                  <a:srgbClr val="435E40"/>
                </a:solidFill>
                <a:latin typeface="Garamond"/>
                <a:cs typeface="Garamond"/>
              </a:rPr>
              <a:t>goes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out of</a:t>
            </a:r>
            <a:r>
              <a:rPr sz="2000" spc="22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</a:t>
            </a:r>
            <a:endParaRPr sz="2000">
              <a:latin typeface="Garamond"/>
              <a:cs typeface="Garamond"/>
            </a:endParaRPr>
          </a:p>
          <a:p>
            <a:pPr marL="19558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Anything </a:t>
            </a:r>
            <a:r>
              <a:rPr sz="2000" spc="-25" dirty="0">
                <a:solidFill>
                  <a:srgbClr val="435E40"/>
                </a:solidFill>
                <a:latin typeface="Garamond"/>
                <a:cs typeface="Garamond"/>
              </a:rPr>
              <a:t>that’s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cached</a:t>
            </a:r>
            <a:r>
              <a:rPr sz="2000" spc="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</a:t>
            </a:r>
            <a:endParaRPr sz="2000">
              <a:latin typeface="Garamond"/>
              <a:cs typeface="Garamond"/>
            </a:endParaRPr>
          </a:p>
          <a:p>
            <a:pPr marL="194945">
              <a:spcBef>
                <a:spcPts val="5"/>
              </a:spcBef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dispatcher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can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 cached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</a:t>
            </a:r>
            <a:r>
              <a:rPr sz="2000" spc="-2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CDN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0301" y="5655055"/>
            <a:ext cx="16948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solidFill>
                  <a:srgbClr val="435E40"/>
                </a:solidFill>
                <a:latin typeface="Garamond"/>
                <a:cs typeface="Garamond"/>
              </a:rPr>
              <a:t>The </a:t>
            </a:r>
            <a:r>
              <a:rPr dirty="0">
                <a:solidFill>
                  <a:srgbClr val="435E40"/>
                </a:solidFill>
                <a:latin typeface="Garamond"/>
                <a:cs typeface="Garamond"/>
              </a:rPr>
              <a:t>de </a:t>
            </a:r>
            <a:r>
              <a:rPr spc="-5" dirty="0">
                <a:solidFill>
                  <a:srgbClr val="435E40"/>
                </a:solidFill>
                <a:latin typeface="Garamond"/>
                <a:cs typeface="Garamond"/>
              </a:rPr>
              <a:t>facto</a:t>
            </a:r>
            <a:r>
              <a:rPr spc="-8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pc="-15" dirty="0">
                <a:solidFill>
                  <a:srgbClr val="435E40"/>
                </a:solidFill>
                <a:latin typeface="Garamond"/>
                <a:cs typeface="Garamond"/>
              </a:rPr>
              <a:t>layers</a:t>
            </a:r>
            <a:endParaRPr>
              <a:latin typeface="Garamond"/>
              <a:cs typeface="Garamon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24015" y="3093211"/>
            <a:ext cx="2477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Garamond"/>
                <a:cs typeface="Garamond"/>
              </a:rPr>
              <a:t>Content </a:t>
            </a:r>
            <a:r>
              <a:rPr spc="-10" dirty="0">
                <a:solidFill>
                  <a:srgbClr val="FFFFFF"/>
                </a:solidFill>
                <a:latin typeface="Garamond"/>
                <a:cs typeface="Garamond"/>
              </a:rPr>
              <a:t>Delivery</a:t>
            </a:r>
            <a:r>
              <a:rPr spc="-25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pc="-10" dirty="0">
                <a:solidFill>
                  <a:srgbClr val="FFFFFF"/>
                </a:solidFill>
                <a:latin typeface="Garamond"/>
                <a:cs typeface="Garamond"/>
              </a:rPr>
              <a:t>Networks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83745" y="1676400"/>
            <a:ext cx="3759835" cy="2413000"/>
            <a:chOff x="4559744" y="1676400"/>
            <a:chExt cx="3759835" cy="24130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4312" y="1676400"/>
              <a:ext cx="1784604" cy="7833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762" y="3739133"/>
              <a:ext cx="3733800" cy="337185"/>
            </a:xfrm>
            <a:custGeom>
              <a:avLst/>
              <a:gdLst/>
              <a:ahLst/>
              <a:cxnLst/>
              <a:rect l="l" t="t" r="r" b="b"/>
              <a:pathLst>
                <a:path w="3733800" h="337185">
                  <a:moveTo>
                    <a:pt x="3677666" y="0"/>
                  </a:moveTo>
                  <a:lnTo>
                    <a:pt x="56134" y="0"/>
                  </a:lnTo>
                  <a:lnTo>
                    <a:pt x="34290" y="4413"/>
                  </a:lnTo>
                  <a:lnTo>
                    <a:pt x="16446" y="16446"/>
                  </a:lnTo>
                  <a:lnTo>
                    <a:pt x="4413" y="34290"/>
                  </a:lnTo>
                  <a:lnTo>
                    <a:pt x="0" y="56134"/>
                  </a:lnTo>
                  <a:lnTo>
                    <a:pt x="0" y="280670"/>
                  </a:lnTo>
                  <a:lnTo>
                    <a:pt x="4413" y="302514"/>
                  </a:lnTo>
                  <a:lnTo>
                    <a:pt x="16446" y="320357"/>
                  </a:lnTo>
                  <a:lnTo>
                    <a:pt x="34289" y="332390"/>
                  </a:lnTo>
                  <a:lnTo>
                    <a:pt x="56134" y="336804"/>
                  </a:lnTo>
                  <a:lnTo>
                    <a:pt x="3677666" y="336804"/>
                  </a:lnTo>
                  <a:lnTo>
                    <a:pt x="3699510" y="332390"/>
                  </a:lnTo>
                  <a:lnTo>
                    <a:pt x="3717353" y="320357"/>
                  </a:lnTo>
                  <a:lnTo>
                    <a:pt x="3729386" y="302514"/>
                  </a:lnTo>
                  <a:lnTo>
                    <a:pt x="3733799" y="280670"/>
                  </a:lnTo>
                  <a:lnTo>
                    <a:pt x="3733799" y="56134"/>
                  </a:lnTo>
                  <a:lnTo>
                    <a:pt x="3729386" y="34290"/>
                  </a:lnTo>
                  <a:lnTo>
                    <a:pt x="3717353" y="16446"/>
                  </a:lnTo>
                  <a:lnTo>
                    <a:pt x="3699510" y="4413"/>
                  </a:lnTo>
                  <a:lnTo>
                    <a:pt x="367766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762" y="3739133"/>
              <a:ext cx="3733800" cy="337185"/>
            </a:xfrm>
            <a:custGeom>
              <a:avLst/>
              <a:gdLst/>
              <a:ahLst/>
              <a:cxnLst/>
              <a:rect l="l" t="t" r="r" b="b"/>
              <a:pathLst>
                <a:path w="3733800" h="337185">
                  <a:moveTo>
                    <a:pt x="0" y="56134"/>
                  </a:moveTo>
                  <a:lnTo>
                    <a:pt x="4413" y="34290"/>
                  </a:lnTo>
                  <a:lnTo>
                    <a:pt x="16446" y="16446"/>
                  </a:lnTo>
                  <a:lnTo>
                    <a:pt x="34290" y="4413"/>
                  </a:lnTo>
                  <a:lnTo>
                    <a:pt x="56134" y="0"/>
                  </a:lnTo>
                  <a:lnTo>
                    <a:pt x="3677666" y="0"/>
                  </a:lnTo>
                  <a:lnTo>
                    <a:pt x="3699510" y="4413"/>
                  </a:lnTo>
                  <a:lnTo>
                    <a:pt x="3717353" y="16446"/>
                  </a:lnTo>
                  <a:lnTo>
                    <a:pt x="3729386" y="34290"/>
                  </a:lnTo>
                  <a:lnTo>
                    <a:pt x="3733799" y="56134"/>
                  </a:lnTo>
                  <a:lnTo>
                    <a:pt x="3733799" y="280670"/>
                  </a:lnTo>
                  <a:lnTo>
                    <a:pt x="3729386" y="302514"/>
                  </a:lnTo>
                  <a:lnTo>
                    <a:pt x="3717353" y="320357"/>
                  </a:lnTo>
                  <a:lnTo>
                    <a:pt x="3699510" y="332390"/>
                  </a:lnTo>
                  <a:lnTo>
                    <a:pt x="3677666" y="336804"/>
                  </a:lnTo>
                  <a:lnTo>
                    <a:pt x="56134" y="336804"/>
                  </a:lnTo>
                  <a:lnTo>
                    <a:pt x="34289" y="332390"/>
                  </a:lnTo>
                  <a:lnTo>
                    <a:pt x="16446" y="320357"/>
                  </a:lnTo>
                  <a:lnTo>
                    <a:pt x="4413" y="302514"/>
                  </a:lnTo>
                  <a:lnTo>
                    <a:pt x="0" y="280670"/>
                  </a:lnTo>
                  <a:lnTo>
                    <a:pt x="0" y="56134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93051" y="3739133"/>
            <a:ext cx="114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Data</a:t>
            </a:r>
            <a:r>
              <a:rPr spc="-65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pc="-5" dirty="0">
                <a:solidFill>
                  <a:srgbClr val="FFFFFF"/>
                </a:solidFill>
                <a:latin typeface="Garamond"/>
                <a:cs typeface="Garamond"/>
              </a:rPr>
              <a:t>centers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83745" y="4370768"/>
            <a:ext cx="3759835" cy="363220"/>
            <a:chOff x="4559744" y="4370768"/>
            <a:chExt cx="3759835" cy="363220"/>
          </a:xfrm>
        </p:grpSpPr>
        <p:sp>
          <p:nvSpPr>
            <p:cNvPr id="16" name="object 16"/>
            <p:cNvSpPr/>
            <p:nvPr/>
          </p:nvSpPr>
          <p:spPr>
            <a:xfrm>
              <a:off x="4572762" y="4383785"/>
              <a:ext cx="3733800" cy="337185"/>
            </a:xfrm>
            <a:custGeom>
              <a:avLst/>
              <a:gdLst/>
              <a:ahLst/>
              <a:cxnLst/>
              <a:rect l="l" t="t" r="r" b="b"/>
              <a:pathLst>
                <a:path w="3733800" h="337185">
                  <a:moveTo>
                    <a:pt x="3677666" y="0"/>
                  </a:moveTo>
                  <a:lnTo>
                    <a:pt x="56134" y="0"/>
                  </a:lnTo>
                  <a:lnTo>
                    <a:pt x="34290" y="4413"/>
                  </a:lnTo>
                  <a:lnTo>
                    <a:pt x="16446" y="16446"/>
                  </a:lnTo>
                  <a:lnTo>
                    <a:pt x="4413" y="34289"/>
                  </a:lnTo>
                  <a:lnTo>
                    <a:pt x="0" y="56133"/>
                  </a:lnTo>
                  <a:lnTo>
                    <a:pt x="0" y="280669"/>
                  </a:lnTo>
                  <a:lnTo>
                    <a:pt x="4413" y="302513"/>
                  </a:lnTo>
                  <a:lnTo>
                    <a:pt x="16446" y="320357"/>
                  </a:lnTo>
                  <a:lnTo>
                    <a:pt x="34289" y="332390"/>
                  </a:lnTo>
                  <a:lnTo>
                    <a:pt x="56134" y="336803"/>
                  </a:lnTo>
                  <a:lnTo>
                    <a:pt x="3677666" y="336803"/>
                  </a:lnTo>
                  <a:lnTo>
                    <a:pt x="3699510" y="332390"/>
                  </a:lnTo>
                  <a:lnTo>
                    <a:pt x="3717353" y="320357"/>
                  </a:lnTo>
                  <a:lnTo>
                    <a:pt x="3729386" y="302513"/>
                  </a:lnTo>
                  <a:lnTo>
                    <a:pt x="3733799" y="280669"/>
                  </a:lnTo>
                  <a:lnTo>
                    <a:pt x="3733799" y="56133"/>
                  </a:lnTo>
                  <a:lnTo>
                    <a:pt x="3729386" y="34289"/>
                  </a:lnTo>
                  <a:lnTo>
                    <a:pt x="3717353" y="16446"/>
                  </a:lnTo>
                  <a:lnTo>
                    <a:pt x="3699510" y="4413"/>
                  </a:lnTo>
                  <a:lnTo>
                    <a:pt x="3677666" y="0"/>
                  </a:lnTo>
                  <a:close/>
                </a:path>
              </a:pathLst>
            </a:custGeom>
            <a:solidFill>
              <a:srgbClr val="E2B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762" y="4383785"/>
              <a:ext cx="3733800" cy="337185"/>
            </a:xfrm>
            <a:custGeom>
              <a:avLst/>
              <a:gdLst/>
              <a:ahLst/>
              <a:cxnLst/>
              <a:rect l="l" t="t" r="r" b="b"/>
              <a:pathLst>
                <a:path w="3733800" h="337185">
                  <a:moveTo>
                    <a:pt x="0" y="56133"/>
                  </a:moveTo>
                  <a:lnTo>
                    <a:pt x="4413" y="34289"/>
                  </a:lnTo>
                  <a:lnTo>
                    <a:pt x="16446" y="16446"/>
                  </a:lnTo>
                  <a:lnTo>
                    <a:pt x="34290" y="4413"/>
                  </a:lnTo>
                  <a:lnTo>
                    <a:pt x="56134" y="0"/>
                  </a:lnTo>
                  <a:lnTo>
                    <a:pt x="3677666" y="0"/>
                  </a:lnTo>
                  <a:lnTo>
                    <a:pt x="3699510" y="4413"/>
                  </a:lnTo>
                  <a:lnTo>
                    <a:pt x="3717353" y="16446"/>
                  </a:lnTo>
                  <a:lnTo>
                    <a:pt x="3729386" y="34289"/>
                  </a:lnTo>
                  <a:lnTo>
                    <a:pt x="3733799" y="56133"/>
                  </a:lnTo>
                  <a:lnTo>
                    <a:pt x="3733799" y="280669"/>
                  </a:lnTo>
                  <a:lnTo>
                    <a:pt x="3729386" y="302513"/>
                  </a:lnTo>
                  <a:lnTo>
                    <a:pt x="3717353" y="320357"/>
                  </a:lnTo>
                  <a:lnTo>
                    <a:pt x="3699510" y="332390"/>
                  </a:lnTo>
                  <a:lnTo>
                    <a:pt x="3677666" y="336803"/>
                  </a:lnTo>
                  <a:lnTo>
                    <a:pt x="56134" y="336803"/>
                  </a:lnTo>
                  <a:lnTo>
                    <a:pt x="34289" y="332390"/>
                  </a:lnTo>
                  <a:lnTo>
                    <a:pt x="16446" y="320357"/>
                  </a:lnTo>
                  <a:lnTo>
                    <a:pt x="4413" y="302513"/>
                  </a:lnTo>
                  <a:lnTo>
                    <a:pt x="0" y="280669"/>
                  </a:lnTo>
                  <a:lnTo>
                    <a:pt x="0" y="56133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272655" y="4384929"/>
            <a:ext cx="1379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Load</a:t>
            </a:r>
            <a:r>
              <a:rPr spc="-95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pc="-5" dirty="0">
                <a:solidFill>
                  <a:srgbClr val="FFFFFF"/>
                </a:solidFill>
                <a:latin typeface="Garamond"/>
                <a:cs typeface="Garamond"/>
              </a:rPr>
              <a:t>Balancers</a:t>
            </a:r>
            <a:endParaRPr>
              <a:latin typeface="Garamond"/>
              <a:cs typeface="Garamond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83809" y="5017008"/>
            <a:ext cx="3759835" cy="363220"/>
            <a:chOff x="4559808" y="5017008"/>
            <a:chExt cx="3759835" cy="363220"/>
          </a:xfrm>
        </p:grpSpPr>
        <p:sp>
          <p:nvSpPr>
            <p:cNvPr id="20" name="object 20"/>
            <p:cNvSpPr/>
            <p:nvPr/>
          </p:nvSpPr>
          <p:spPr>
            <a:xfrm>
              <a:off x="4572762" y="5029962"/>
              <a:ext cx="3733800" cy="337185"/>
            </a:xfrm>
            <a:custGeom>
              <a:avLst/>
              <a:gdLst/>
              <a:ahLst/>
              <a:cxnLst/>
              <a:rect l="l" t="t" r="r" b="b"/>
              <a:pathLst>
                <a:path w="3733800" h="337185">
                  <a:moveTo>
                    <a:pt x="3677666" y="0"/>
                  </a:moveTo>
                  <a:lnTo>
                    <a:pt x="56134" y="0"/>
                  </a:lnTo>
                  <a:lnTo>
                    <a:pt x="34290" y="4413"/>
                  </a:lnTo>
                  <a:lnTo>
                    <a:pt x="16446" y="16446"/>
                  </a:lnTo>
                  <a:lnTo>
                    <a:pt x="4413" y="34289"/>
                  </a:lnTo>
                  <a:lnTo>
                    <a:pt x="0" y="56133"/>
                  </a:lnTo>
                  <a:lnTo>
                    <a:pt x="0" y="280669"/>
                  </a:lnTo>
                  <a:lnTo>
                    <a:pt x="4413" y="302513"/>
                  </a:lnTo>
                  <a:lnTo>
                    <a:pt x="16446" y="320357"/>
                  </a:lnTo>
                  <a:lnTo>
                    <a:pt x="34289" y="332390"/>
                  </a:lnTo>
                  <a:lnTo>
                    <a:pt x="56134" y="336803"/>
                  </a:lnTo>
                  <a:lnTo>
                    <a:pt x="3677666" y="336803"/>
                  </a:lnTo>
                  <a:lnTo>
                    <a:pt x="3699510" y="332390"/>
                  </a:lnTo>
                  <a:lnTo>
                    <a:pt x="3717353" y="320357"/>
                  </a:lnTo>
                  <a:lnTo>
                    <a:pt x="3729386" y="302513"/>
                  </a:lnTo>
                  <a:lnTo>
                    <a:pt x="3733799" y="280669"/>
                  </a:lnTo>
                  <a:lnTo>
                    <a:pt x="3733799" y="56133"/>
                  </a:lnTo>
                  <a:lnTo>
                    <a:pt x="3729386" y="34289"/>
                  </a:lnTo>
                  <a:lnTo>
                    <a:pt x="3717353" y="16446"/>
                  </a:lnTo>
                  <a:lnTo>
                    <a:pt x="3699510" y="4413"/>
                  </a:lnTo>
                  <a:lnTo>
                    <a:pt x="367766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72762" y="5029962"/>
              <a:ext cx="3733800" cy="337185"/>
            </a:xfrm>
            <a:custGeom>
              <a:avLst/>
              <a:gdLst/>
              <a:ahLst/>
              <a:cxnLst/>
              <a:rect l="l" t="t" r="r" b="b"/>
              <a:pathLst>
                <a:path w="3733800" h="337185">
                  <a:moveTo>
                    <a:pt x="0" y="56133"/>
                  </a:moveTo>
                  <a:lnTo>
                    <a:pt x="4413" y="34289"/>
                  </a:lnTo>
                  <a:lnTo>
                    <a:pt x="16446" y="16446"/>
                  </a:lnTo>
                  <a:lnTo>
                    <a:pt x="34290" y="4413"/>
                  </a:lnTo>
                  <a:lnTo>
                    <a:pt x="56134" y="0"/>
                  </a:lnTo>
                  <a:lnTo>
                    <a:pt x="3677666" y="0"/>
                  </a:lnTo>
                  <a:lnTo>
                    <a:pt x="3699510" y="4413"/>
                  </a:lnTo>
                  <a:lnTo>
                    <a:pt x="3717353" y="16446"/>
                  </a:lnTo>
                  <a:lnTo>
                    <a:pt x="3729386" y="34289"/>
                  </a:lnTo>
                  <a:lnTo>
                    <a:pt x="3733799" y="56133"/>
                  </a:lnTo>
                  <a:lnTo>
                    <a:pt x="3733799" y="280669"/>
                  </a:lnTo>
                  <a:lnTo>
                    <a:pt x="3729386" y="302513"/>
                  </a:lnTo>
                  <a:lnTo>
                    <a:pt x="3717353" y="320357"/>
                  </a:lnTo>
                  <a:lnTo>
                    <a:pt x="3699510" y="332390"/>
                  </a:lnTo>
                  <a:lnTo>
                    <a:pt x="3677666" y="336803"/>
                  </a:lnTo>
                  <a:lnTo>
                    <a:pt x="56134" y="336803"/>
                  </a:lnTo>
                  <a:lnTo>
                    <a:pt x="34289" y="332390"/>
                  </a:lnTo>
                  <a:lnTo>
                    <a:pt x="16446" y="320357"/>
                  </a:lnTo>
                  <a:lnTo>
                    <a:pt x="4413" y="302513"/>
                  </a:lnTo>
                  <a:lnTo>
                    <a:pt x="0" y="280669"/>
                  </a:lnTo>
                  <a:lnTo>
                    <a:pt x="0" y="56133"/>
                  </a:lnTo>
                  <a:close/>
                </a:path>
              </a:pathLst>
            </a:custGeom>
            <a:ln w="25908">
              <a:solidFill>
                <a:srgbClr val="994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414386" y="5030851"/>
            <a:ext cx="1096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5" dirty="0">
                <a:solidFill>
                  <a:srgbClr val="FFFFFF"/>
                </a:solidFill>
                <a:latin typeface="Garamond"/>
                <a:cs typeface="Garamond"/>
              </a:rPr>
              <a:t>Web</a:t>
            </a:r>
            <a:r>
              <a:rPr spc="-85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>
                <a:solidFill>
                  <a:srgbClr val="FFFFFF"/>
                </a:solidFill>
                <a:latin typeface="Garamond"/>
                <a:cs typeface="Garamond"/>
              </a:rPr>
              <a:t>servers</a:t>
            </a:r>
            <a:endParaRPr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31912" y="5724180"/>
            <a:ext cx="142923" cy="146049"/>
          </a:xfrm>
          <a:prstGeom prst="rect">
            <a:avLst/>
          </a:prstGeom>
        </p:spPr>
        <p:txBody>
          <a:bodyPr vert="horz" wrap="square" lIns="0" tIns="13255" rIns="0" bIns="0" rtlCol="0">
            <a:spAutoFit/>
          </a:bodyPr>
          <a:lstStyle/>
          <a:p>
            <a:pPr marL="11527">
              <a:spcBef>
                <a:spcPts val="104"/>
              </a:spcBef>
            </a:pPr>
            <a:r>
              <a:rPr sz="862" dirty="0">
                <a:solidFill>
                  <a:srgbClr val="EE2D23"/>
                </a:solidFill>
                <a:latin typeface="Segoe UI"/>
                <a:cs typeface="Segoe UI"/>
              </a:rPr>
              <a:t>14</a:t>
            </a:r>
            <a:endParaRPr sz="862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3875" y="5843070"/>
            <a:ext cx="58782" cy="162995"/>
          </a:xfrm>
          <a:prstGeom prst="rect">
            <a:avLst/>
          </a:prstGeom>
        </p:spPr>
        <p:txBody>
          <a:bodyPr vert="horz" wrap="square" lIns="0" tIns="23052" rIns="0" bIns="0" rtlCol="0">
            <a:spAutoFit/>
          </a:bodyPr>
          <a:lstStyle/>
          <a:p>
            <a:pPr marL="11527">
              <a:spcBef>
                <a:spcPts val="182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}</a:t>
            </a:r>
            <a:endParaRPr sz="908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2255" y="2777387"/>
            <a:ext cx="103042" cy="126786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6" dirty="0">
                <a:solidFill>
                  <a:srgbClr val="C0C0C0"/>
                </a:solidFill>
                <a:latin typeface="Calibri"/>
                <a:cs typeface="Calibri"/>
              </a:rPr>
              <a:t>CUSTOM PRATICIPANT</a:t>
            </a:r>
            <a:r>
              <a:rPr sz="771" spc="73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STEP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38566" y="1023277"/>
            <a:ext cx="3044030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dirty="0">
                <a:solidFill>
                  <a:srgbClr val="202020"/>
                </a:solidFill>
                <a:latin typeface="Calibri"/>
                <a:cs typeface="Calibri"/>
              </a:rPr>
              <a:t>CUSTOM </a:t>
            </a:r>
            <a:r>
              <a:rPr sz="2042" b="1" spc="-18" dirty="0">
                <a:solidFill>
                  <a:srgbClr val="202020"/>
                </a:solidFill>
                <a:latin typeface="Calibri"/>
                <a:cs typeface="Calibri"/>
              </a:rPr>
              <a:t>PARTICIPANT</a:t>
            </a:r>
            <a:r>
              <a:rPr sz="2042" b="1" spc="-5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042" b="1" spc="5" dirty="0">
                <a:solidFill>
                  <a:srgbClr val="202020"/>
                </a:solidFill>
                <a:latin typeface="Calibri"/>
                <a:cs typeface="Calibri"/>
              </a:rPr>
              <a:t>STEP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5874" y="1464384"/>
            <a:ext cx="5874828" cy="2217682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2958280">
              <a:lnSpc>
                <a:spcPct val="102400"/>
              </a:lnSpc>
              <a:spcBef>
                <a:spcPts val="82"/>
              </a:spcBef>
            </a:pP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com.adobe.granite.workflow.WorkflowException;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</a:t>
            </a:r>
            <a:r>
              <a:rPr sz="908" spc="-9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com.adobe.granite.workflow.WorkflowSession;</a:t>
            </a:r>
            <a:endParaRPr sz="908">
              <a:latin typeface="Segoe UI"/>
              <a:cs typeface="Segoe UI"/>
            </a:endParaRPr>
          </a:p>
          <a:p>
            <a:pPr>
              <a:spcBef>
                <a:spcPts val="27"/>
              </a:spcBef>
            </a:pPr>
            <a:endParaRPr sz="817">
              <a:latin typeface="Segoe UI"/>
              <a:cs typeface="Segoe UI"/>
            </a:endParaRPr>
          </a:p>
          <a:p>
            <a:pPr marL="11527" marR="2811318">
              <a:lnSpc>
                <a:spcPct val="102400"/>
              </a:lnSpc>
            </a:pP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com.adobe.granite.workflow.exec.WorkItem;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com.adobe.granite.workflow.exec.WorkflowData;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com.adobe.granite.workflow.exec.WorkflowProcess;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</a:t>
            </a:r>
            <a:r>
              <a:rPr sz="908" spc="-9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com.adobe.granite.workflow.exec.WorkflowData;</a:t>
            </a:r>
            <a:endParaRPr sz="908">
              <a:latin typeface="Segoe UI"/>
              <a:cs typeface="Segoe UI"/>
            </a:endParaRPr>
          </a:p>
          <a:p>
            <a:pPr marL="11527" marR="2693171">
              <a:lnSpc>
                <a:spcPct val="204599"/>
              </a:lnSpc>
            </a:pP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com.adobe.granite.workflow.metadata.MetaDataMap; 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import</a:t>
            </a:r>
            <a:r>
              <a:rPr sz="908" spc="-9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com.adobe.granite.workflow.model.WorkflowNode;</a:t>
            </a:r>
            <a:endParaRPr sz="908">
              <a:latin typeface="Segoe UI"/>
              <a:cs typeface="Segoe UI"/>
            </a:endParaRPr>
          </a:p>
          <a:p>
            <a:pPr>
              <a:spcBef>
                <a:spcPts val="27"/>
              </a:spcBef>
            </a:pPr>
            <a:endParaRPr sz="817">
              <a:latin typeface="Segoe UI"/>
              <a:cs typeface="Segoe UI"/>
            </a:endParaRPr>
          </a:p>
          <a:p>
            <a:pPr marL="11527" marR="4611">
              <a:lnSpc>
                <a:spcPct val="204599"/>
              </a:lnSpc>
              <a:spcBef>
                <a:spcPts val="5"/>
              </a:spcBef>
            </a:pP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@Component(service=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ParticipantStepChooser.class,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property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{"process.label=My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Participant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Workflow </a:t>
            </a:r>
            <a:r>
              <a:rPr sz="908" spc="-5" dirty="0">
                <a:solidFill>
                  <a:srgbClr val="6E7479"/>
                </a:solidFill>
                <a:latin typeface="Segoe UI"/>
                <a:cs typeface="Segoe UI"/>
              </a:rPr>
              <a:t>Step"}) 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public class MyDynamicParticipant implements </a:t>
            </a:r>
            <a:r>
              <a:rPr sz="908" dirty="0">
                <a:solidFill>
                  <a:srgbClr val="FF0000"/>
                </a:solidFill>
                <a:latin typeface="Segoe UI"/>
                <a:cs typeface="Segoe UI"/>
              </a:rPr>
              <a:t>ParticipantStepChooser</a:t>
            </a:r>
            <a:r>
              <a:rPr sz="908" spc="118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{</a:t>
            </a:r>
            <a:endParaRPr sz="908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5638" y="4011823"/>
            <a:ext cx="5947442" cy="1843733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11527" marR="4611" indent="130250">
              <a:lnSpc>
                <a:spcPct val="102400"/>
              </a:lnSpc>
              <a:spcBef>
                <a:spcPts val="82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public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String </a:t>
            </a:r>
            <a:r>
              <a:rPr sz="908" spc="5" dirty="0">
                <a:solidFill>
                  <a:srgbClr val="FF0000"/>
                </a:solidFill>
                <a:latin typeface="Segoe UI"/>
                <a:cs typeface="Segoe UI"/>
              </a:rPr>
              <a:t>getParticipant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(WorkItem workItem, WorkflowSession workflowSession, MetaDataMap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args) throws 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WorkflowException</a:t>
            </a:r>
            <a:r>
              <a:rPr sz="908" spc="23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{</a:t>
            </a:r>
            <a:endParaRPr sz="908">
              <a:latin typeface="Segoe UI"/>
              <a:cs typeface="Segoe UI"/>
            </a:endParaRPr>
          </a:p>
          <a:p>
            <a:pPr marL="272602" marR="2513358" indent="-576">
              <a:lnSpc>
                <a:spcPct val="102400"/>
              </a:lnSpc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WorkflowData workflowData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workItem.getWorkflowData(); 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if (workflowData.getPayloadType().equals(TYPE_JCR_PATH))</a:t>
            </a:r>
            <a:r>
              <a:rPr sz="908" spc="54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{</a:t>
            </a:r>
            <a:endParaRPr sz="908">
              <a:latin typeface="Segoe UI"/>
              <a:cs typeface="Segoe UI"/>
            </a:endParaRPr>
          </a:p>
          <a:p>
            <a:pPr marL="402852">
              <a:spcBef>
                <a:spcPts val="27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// Write your custom code</a:t>
            </a:r>
            <a:r>
              <a:rPr sz="908" spc="32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here.</a:t>
            </a:r>
            <a:endParaRPr sz="908">
              <a:latin typeface="Segoe UI"/>
              <a:cs typeface="Segoe UI"/>
            </a:endParaRPr>
          </a:p>
          <a:p>
            <a:pPr marL="402852">
              <a:spcBef>
                <a:spcPts val="23"/>
              </a:spcBef>
            </a:pP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String path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</a:t>
            </a:r>
            <a:r>
              <a:rPr sz="908" spc="27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workflowData.getPayload().toString();</a:t>
            </a:r>
            <a:endParaRPr sz="908">
              <a:latin typeface="Segoe UI"/>
              <a:cs typeface="Segoe UI"/>
            </a:endParaRPr>
          </a:p>
          <a:p>
            <a:pPr marL="403428">
              <a:spcBef>
                <a:spcPts val="27"/>
              </a:spcBef>
            </a:pP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String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pathFromArgument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=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args.get("PROCESS_ARGS",</a:t>
            </a:r>
            <a:r>
              <a:rPr sz="908" spc="27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String.class);</a:t>
            </a:r>
            <a:endParaRPr sz="908">
              <a:latin typeface="Segoe UI"/>
              <a:cs typeface="Segoe UI"/>
            </a:endParaRPr>
          </a:p>
          <a:p>
            <a:pPr marL="533678" marR="1771050" indent="-130826">
              <a:lnSpc>
                <a:spcPct val="102400"/>
              </a:lnSpc>
            </a:pP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if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(pathFromArgument != null </a:t>
            </a:r>
            <a:r>
              <a:rPr sz="908" spc="9" dirty="0">
                <a:solidFill>
                  <a:srgbClr val="6E7479"/>
                </a:solidFill>
                <a:latin typeface="Segoe UI"/>
                <a:cs typeface="Segoe UI"/>
              </a:rPr>
              <a:t>&amp;&amp; 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path.startsWith(pathFromArgument)) { 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return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spc="-5" dirty="0">
                <a:solidFill>
                  <a:srgbClr val="6E7479"/>
                </a:solidFill>
                <a:latin typeface="Segoe UI"/>
                <a:cs typeface="Segoe UI"/>
              </a:rPr>
              <a:t>"admin";</a:t>
            </a:r>
            <a:endParaRPr sz="908">
              <a:latin typeface="Segoe UI"/>
              <a:cs typeface="Segoe UI"/>
            </a:endParaRPr>
          </a:p>
          <a:p>
            <a:pPr marL="403428">
              <a:spcBef>
                <a:spcPts val="27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}</a:t>
            </a:r>
            <a:endParaRPr sz="908">
              <a:latin typeface="Segoe UI"/>
              <a:cs typeface="Segoe UI"/>
            </a:endParaRPr>
          </a:p>
          <a:p>
            <a:pPr marL="273179">
              <a:spcBef>
                <a:spcPts val="23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}</a:t>
            </a:r>
            <a:endParaRPr sz="908">
              <a:latin typeface="Segoe UI"/>
              <a:cs typeface="Segoe UI"/>
            </a:endParaRPr>
          </a:p>
          <a:p>
            <a:pPr marL="273179">
              <a:spcBef>
                <a:spcPts val="27"/>
              </a:spcBef>
            </a:pP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return</a:t>
            </a: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 </a:t>
            </a:r>
            <a:r>
              <a:rPr sz="908" dirty="0">
                <a:solidFill>
                  <a:srgbClr val="6E7479"/>
                </a:solidFill>
                <a:latin typeface="Segoe UI"/>
                <a:cs typeface="Segoe UI"/>
              </a:rPr>
              <a:t>"administrators";</a:t>
            </a:r>
            <a:endParaRPr sz="908">
              <a:latin typeface="Segoe UI"/>
              <a:cs typeface="Segoe UI"/>
            </a:endParaRPr>
          </a:p>
          <a:p>
            <a:pPr marL="141776">
              <a:spcBef>
                <a:spcPts val="27"/>
              </a:spcBef>
            </a:pPr>
            <a:r>
              <a:rPr sz="908" spc="5" dirty="0">
                <a:solidFill>
                  <a:srgbClr val="6E7479"/>
                </a:solidFill>
                <a:latin typeface="Segoe UI"/>
                <a:cs typeface="Segoe UI"/>
              </a:rPr>
              <a:t>}</a:t>
            </a:r>
            <a:endParaRPr sz="908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2255" y="2786798"/>
            <a:ext cx="103042" cy="125461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2" dirty="0">
                <a:solidFill>
                  <a:srgbClr val="C0C0C0"/>
                </a:solidFill>
                <a:latin typeface="Calibri"/>
                <a:cs typeface="Calibri"/>
              </a:rPr>
              <a:t>KEY </a:t>
            </a:r>
            <a:r>
              <a:rPr sz="771" spc="41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r>
              <a:rPr sz="771" spc="73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771" spc="41" dirty="0">
                <a:solidFill>
                  <a:srgbClr val="C0C0C0"/>
                </a:solidFill>
                <a:latin typeface="Calibri"/>
                <a:cs typeface="Calibri"/>
              </a:rPr>
              <a:t>ELEMENTS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71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8567" y="1023277"/>
            <a:ext cx="3046335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spc="9" dirty="0">
                <a:solidFill>
                  <a:srgbClr val="202020"/>
                </a:solidFill>
                <a:latin typeface="Calibri"/>
                <a:cs typeface="Calibri"/>
              </a:rPr>
              <a:t>KEY </a:t>
            </a:r>
            <a:r>
              <a:rPr sz="2042" b="1" dirty="0">
                <a:solidFill>
                  <a:srgbClr val="202020"/>
                </a:solidFill>
                <a:latin typeface="Calibri"/>
                <a:cs typeface="Calibri"/>
              </a:rPr>
              <a:t>WORKFLOW</a:t>
            </a:r>
            <a:r>
              <a:rPr sz="2042" b="1" spc="-32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042" b="1" spc="9" dirty="0">
                <a:solidFill>
                  <a:srgbClr val="202020"/>
                </a:solidFill>
                <a:latin typeface="Calibri"/>
                <a:cs typeface="Calibri"/>
              </a:rPr>
              <a:t>ELEMENTS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4643" y="1793316"/>
            <a:ext cx="4713002" cy="2844963"/>
          </a:xfrm>
          <a:prstGeom prst="rect">
            <a:avLst/>
          </a:prstGeom>
        </p:spPr>
        <p:txBody>
          <a:bodyPr vert="horz" wrap="square" lIns="0" tIns="85869" rIns="0" bIns="0" rtlCol="0">
            <a:spAutoFit/>
          </a:bodyPr>
          <a:lstStyle/>
          <a:p>
            <a:pPr marL="147539" indent="-136589">
              <a:spcBef>
                <a:spcPts val="676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Payload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Typically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path in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</a:t>
            </a:r>
            <a:r>
              <a:rPr sz="771" spc="-32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repository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you can add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the status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or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other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data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associated with payload (ex: </a:t>
            </a:r>
            <a:r>
              <a:rPr sz="771" spc="14" dirty="0">
                <a:solidFill>
                  <a:srgbClr val="202020"/>
                </a:solidFill>
                <a:latin typeface="Segoe UI"/>
                <a:cs typeface="Segoe UI"/>
              </a:rPr>
              <a:t>DAM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update</a:t>
            </a:r>
            <a:r>
              <a:rPr sz="771" spc="-6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Asset)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41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147539" indent="-136589"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WorkItem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 metadata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can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store info related to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individual</a:t>
            </a:r>
            <a:r>
              <a:rPr sz="771" spc="-50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step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41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most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useful for steps which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do not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complete immediately(participant step, external</a:t>
            </a:r>
            <a:r>
              <a:rPr sz="771" spc="-5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process)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147539" indent="-136589"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</a:t>
            </a:r>
            <a:r>
              <a:rPr sz="771" spc="-1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metadata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spcBef>
                <a:spcPts val="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useful for populating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when a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starts, and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sharing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amongst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different workflow</a:t>
            </a:r>
            <a:r>
              <a:rPr sz="771" spc="-9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steps</a:t>
            </a:r>
            <a:endParaRPr sz="771">
              <a:latin typeface="Segoe UI"/>
              <a:cs typeface="Segoe UI"/>
            </a:endParaRPr>
          </a:p>
          <a:p>
            <a:pPr marL="496793" marR="784955" lvl="1">
              <a:lnSpc>
                <a:spcPct val="2150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can </a:t>
            </a:r>
            <a:r>
              <a:rPr sz="771" spc="14" dirty="0">
                <a:solidFill>
                  <a:srgbClr val="202020"/>
                </a:solidFill>
                <a:latin typeface="Segoe UI"/>
                <a:cs typeface="Segoe UI"/>
              </a:rPr>
              <a:t>be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updated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in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step 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workItem.getWorkflowData().getMetaDataMap().put(“somekey”,”someValue”);</a:t>
            </a:r>
            <a:endParaRPr sz="771">
              <a:latin typeface="Segoe UI"/>
              <a:cs typeface="Segoe UI"/>
            </a:endParaRPr>
          </a:p>
          <a:p>
            <a:pPr marL="496793" marR="840283" lvl="1">
              <a:lnSpc>
                <a:spcPct val="2150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can </a:t>
            </a:r>
            <a:r>
              <a:rPr sz="771" spc="14" dirty="0">
                <a:solidFill>
                  <a:srgbClr val="202020"/>
                </a:solidFill>
                <a:latin typeface="Segoe UI"/>
                <a:cs typeface="Segoe UI"/>
              </a:rPr>
              <a:t>be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retrieved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on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subsequent steps  workItem.getWorkflowData().getMetaDataMap().get(“somekey”,String.class);</a:t>
            </a:r>
            <a:endParaRPr sz="771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3786" y="2905183"/>
            <a:ext cx="103042" cy="125057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41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r>
              <a:rPr sz="771" spc="36" dirty="0">
                <a:solidFill>
                  <a:srgbClr val="C0C0C0"/>
                </a:solidFill>
                <a:latin typeface="Calibri"/>
                <a:cs typeface="Calibri"/>
              </a:rPr>
              <a:t> MAINTENENCE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8567" y="1023277"/>
            <a:ext cx="3090134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spc="5" dirty="0">
                <a:solidFill>
                  <a:srgbClr val="202020"/>
                </a:solidFill>
                <a:latin typeface="Calibri"/>
                <a:cs typeface="Calibri"/>
              </a:rPr>
              <a:t>WORKFLOW</a:t>
            </a:r>
            <a:r>
              <a:rPr sz="2042" b="1" spc="-36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042" b="1" spc="9" dirty="0">
                <a:solidFill>
                  <a:srgbClr val="202020"/>
                </a:solidFill>
                <a:latin typeface="Calibri"/>
                <a:cs typeface="Calibri"/>
              </a:rPr>
              <a:t>MAINTENANCE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6794" y="1838806"/>
            <a:ext cx="3435339" cy="1859372"/>
          </a:xfrm>
          <a:prstGeom prst="rect">
            <a:avLst/>
          </a:prstGeom>
        </p:spPr>
        <p:txBody>
          <a:bodyPr vert="horz" wrap="square" lIns="0" tIns="85869" rIns="0" bIns="0" rtlCol="0">
            <a:spAutoFit/>
          </a:bodyPr>
          <a:lstStyle/>
          <a:p>
            <a:pPr marL="147539" indent="-136589">
              <a:spcBef>
                <a:spcPts val="676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WORKFLOW</a:t>
            </a:r>
            <a:r>
              <a:rPr sz="771" spc="-1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PURGE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-9" dirty="0">
                <a:solidFill>
                  <a:srgbClr val="202020"/>
                </a:solidFill>
                <a:latin typeface="Segoe UI"/>
                <a:cs typeface="Segoe UI"/>
              </a:rPr>
              <a:t>It’s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important! </a:t>
            </a:r>
            <a:r>
              <a:rPr sz="771" spc="-32" dirty="0">
                <a:solidFill>
                  <a:srgbClr val="202020"/>
                </a:solidFill>
                <a:latin typeface="Segoe UI"/>
                <a:cs typeface="Segoe UI"/>
              </a:rPr>
              <a:t>To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clean old workflow instances from the</a:t>
            </a:r>
            <a:r>
              <a:rPr sz="771" spc="5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system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Clean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up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completed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and aborted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workflows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on a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regular</a:t>
            </a:r>
            <a:r>
              <a:rPr sz="771" spc="-27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basis.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41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Configure Weekly maintenance</a:t>
            </a:r>
            <a:r>
              <a:rPr sz="771" spc="-36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window</a:t>
            </a:r>
            <a:endParaRPr sz="771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buClr>
                <a:srgbClr val="EE2D23"/>
              </a:buClr>
              <a:buFont typeface="Wingdings"/>
              <a:buChar char=""/>
            </a:pPr>
            <a:endParaRPr sz="1180">
              <a:latin typeface="Segoe UI"/>
              <a:cs typeface="Segoe UI"/>
            </a:endParaRPr>
          </a:p>
          <a:p>
            <a:pPr lvl="1"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1089">
              <a:latin typeface="Segoe UI"/>
              <a:cs typeface="Segoe UI"/>
            </a:endParaRPr>
          </a:p>
          <a:p>
            <a:pPr marL="147539" indent="-136589"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-5" dirty="0">
                <a:solidFill>
                  <a:srgbClr val="202020"/>
                </a:solidFill>
                <a:latin typeface="Segoe UI"/>
                <a:cs typeface="Segoe UI"/>
              </a:rPr>
              <a:t>STALE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WORKFLOWS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14" dirty="0">
                <a:solidFill>
                  <a:srgbClr val="202020"/>
                </a:solidFill>
                <a:latin typeface="Segoe UI"/>
                <a:cs typeface="Segoe UI"/>
              </a:rPr>
              <a:t>A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running workflow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no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longer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has a</a:t>
            </a:r>
            <a:r>
              <a:rPr sz="771" spc="-73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job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41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can be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safely restarted in workflow console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or</a:t>
            </a:r>
            <a:r>
              <a:rPr sz="771" spc="-73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jmx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794" y="4618864"/>
            <a:ext cx="3659521" cy="952714"/>
          </a:xfrm>
          <a:prstGeom prst="rect">
            <a:avLst/>
          </a:prstGeom>
        </p:spPr>
        <p:txBody>
          <a:bodyPr vert="horz" wrap="square" lIns="0" tIns="85869" rIns="0" bIns="0" rtlCol="0">
            <a:spAutoFit/>
          </a:bodyPr>
          <a:lstStyle/>
          <a:p>
            <a:pPr marL="147539" indent="-136589">
              <a:spcBef>
                <a:spcPts val="676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SYSTEM</a:t>
            </a:r>
            <a:r>
              <a:rPr sz="771" spc="-5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CONSOLE</a:t>
            </a:r>
            <a:endParaRPr sz="771">
              <a:latin typeface="Segoe UI"/>
              <a:cs typeface="Segoe UI"/>
            </a:endParaRPr>
          </a:p>
          <a:p>
            <a:pPr marL="632806" marR="4611" lvl="1" indent="-136589">
              <a:lnSpc>
                <a:spcPct val="2150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http://localhost:8080/system/console/jmx/com.adobe.granite.workfl </a:t>
            </a:r>
            <a:r>
              <a:rPr sz="771" spc="5" dirty="0">
                <a:solidFill>
                  <a:srgbClr val="35352E"/>
                </a:solidFill>
                <a:latin typeface="Segoe UI"/>
                <a:cs typeface="Segoe UI"/>
              </a:rPr>
              <a:t> </a:t>
            </a:r>
            <a:r>
              <a:rPr sz="771" u="sng" spc="9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ow%3Atype%3DMaintenance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u="sng" spc="5" dirty="0">
                <a:solidFill>
                  <a:srgbClr val="35352E"/>
                </a:solidFill>
                <a:uFill>
                  <a:solidFill>
                    <a:srgbClr val="35352E"/>
                  </a:solidFill>
                </a:uFill>
                <a:latin typeface="Segoe UI"/>
                <a:cs typeface="Segoe UI"/>
              </a:rPr>
              <a:t>http://localhost:8080/system/console/slingevent</a:t>
            </a:r>
            <a:endParaRPr sz="771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03469" y="1145813"/>
            <a:ext cx="4529738" cy="4928539"/>
            <a:chOff x="5575300" y="1262516"/>
            <a:chExt cx="4991100" cy="54305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5300" y="1262516"/>
              <a:ext cx="2460332" cy="3265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0700" y="1262516"/>
              <a:ext cx="2425153" cy="3265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7257" y="4572000"/>
              <a:ext cx="4346389" cy="21209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2050" y="3676810"/>
            <a:ext cx="5299952" cy="19709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56968" y="2938963"/>
            <a:ext cx="103042" cy="121772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36" dirty="0">
                <a:solidFill>
                  <a:srgbClr val="C0C0C0"/>
                </a:solidFill>
                <a:latin typeface="Calibri"/>
                <a:cs typeface="Calibri"/>
              </a:rPr>
              <a:t>WORKFLOW</a:t>
            </a:r>
            <a:r>
              <a:rPr sz="771" spc="45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771" spc="36" dirty="0">
                <a:solidFill>
                  <a:srgbClr val="C0C0C0"/>
                </a:solidFill>
                <a:latin typeface="Calibri"/>
                <a:cs typeface="Calibri"/>
              </a:rPr>
              <a:t>THROUGHPUT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38567" y="1023277"/>
            <a:ext cx="2992738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dirty="0">
                <a:solidFill>
                  <a:srgbClr val="202020"/>
                </a:solidFill>
                <a:latin typeface="Calibri"/>
                <a:cs typeface="Calibri"/>
              </a:rPr>
              <a:t>WORKFLOW</a:t>
            </a:r>
            <a:r>
              <a:rPr sz="2042" b="1" spc="-2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042" b="1" spc="9" dirty="0">
                <a:solidFill>
                  <a:srgbClr val="202020"/>
                </a:solidFill>
                <a:latin typeface="Calibri"/>
                <a:cs typeface="Calibri"/>
              </a:rPr>
              <a:t>THROUGHPUT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4386" y="1817833"/>
            <a:ext cx="3092439" cy="1427203"/>
          </a:xfrm>
          <a:prstGeom prst="rect">
            <a:avLst/>
          </a:prstGeom>
        </p:spPr>
        <p:txBody>
          <a:bodyPr vert="horz" wrap="square" lIns="0" tIns="85869" rIns="0" bIns="0" rtlCol="0">
            <a:spAutoFit/>
          </a:bodyPr>
          <a:lstStyle/>
          <a:p>
            <a:pPr marL="147539" indent="-136589">
              <a:spcBef>
                <a:spcPts val="676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Limit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number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threads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used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to execute</a:t>
            </a:r>
            <a:r>
              <a:rPr sz="771" spc="-36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workflows.</a:t>
            </a:r>
            <a:endParaRPr sz="771">
              <a:latin typeface="Segoe UI"/>
              <a:cs typeface="Segoe UI"/>
            </a:endParaRPr>
          </a:p>
          <a:p>
            <a:pPr marL="632806" marR="4611" lvl="1" indent="-136589">
              <a:lnSpc>
                <a:spcPct val="2150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14" dirty="0">
                <a:solidFill>
                  <a:srgbClr val="202020"/>
                </a:solidFill>
                <a:latin typeface="Segoe UI"/>
                <a:cs typeface="Segoe UI"/>
              </a:rPr>
              <a:t>OOB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its set to half the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number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CPU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cores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its not  advised to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change</a:t>
            </a:r>
            <a:r>
              <a:rPr sz="771" spc="-9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it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147539" indent="-136589"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Can be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configured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per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or</a:t>
            </a:r>
            <a:r>
              <a:rPr sz="771" spc="-91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globally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147539" indent="-136589"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GLOBALLY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41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Edit : ‘Granite Workflow</a:t>
            </a:r>
            <a:r>
              <a:rPr sz="771" spc="-18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Queue’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4387" y="4850626"/>
            <a:ext cx="1862033" cy="442574"/>
          </a:xfrm>
          <a:prstGeom prst="rect">
            <a:avLst/>
          </a:prstGeom>
        </p:spPr>
        <p:txBody>
          <a:bodyPr vert="horz" wrap="square" lIns="0" tIns="85869" rIns="0" bIns="0" rtlCol="0">
            <a:spAutoFit/>
          </a:bodyPr>
          <a:lstStyle/>
          <a:p>
            <a:pPr marL="147539" indent="-136589">
              <a:spcBef>
                <a:spcPts val="676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148116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PER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WORKFLOW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632806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633382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Create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new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Sling job</a:t>
            </a:r>
            <a:r>
              <a:rPr sz="771" spc="-82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queue</a:t>
            </a:r>
            <a:endParaRPr sz="771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2050" y="1579069"/>
            <a:ext cx="5299953" cy="189027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3234" y="2938764"/>
            <a:ext cx="2625634" cy="378307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360" spc="14" dirty="0">
                <a:solidFill>
                  <a:srgbClr val="202020"/>
                </a:solidFill>
              </a:rPr>
              <a:t>BEST</a:t>
            </a:r>
            <a:r>
              <a:rPr sz="2360" spc="-82" dirty="0">
                <a:solidFill>
                  <a:srgbClr val="202020"/>
                </a:solidFill>
              </a:rPr>
              <a:t> </a:t>
            </a:r>
            <a:r>
              <a:rPr sz="2360" spc="9" dirty="0">
                <a:solidFill>
                  <a:srgbClr val="202020"/>
                </a:solidFill>
              </a:rPr>
              <a:t>PRACTICES</a:t>
            </a:r>
            <a:endParaRPr sz="2360"/>
          </a:p>
        </p:txBody>
      </p:sp>
      <p:sp>
        <p:nvSpPr>
          <p:cNvPr id="3" name="object 3"/>
          <p:cNvSpPr/>
          <p:nvPr/>
        </p:nvSpPr>
        <p:spPr>
          <a:xfrm>
            <a:off x="4185326" y="3604910"/>
            <a:ext cx="291609" cy="0"/>
          </a:xfrm>
          <a:custGeom>
            <a:avLst/>
            <a:gdLst/>
            <a:ahLst/>
            <a:cxnLst/>
            <a:rect l="l" t="t" r="r" b="b"/>
            <a:pathLst>
              <a:path w="321310">
                <a:moveTo>
                  <a:pt x="0" y="0"/>
                </a:moveTo>
                <a:lnTo>
                  <a:pt x="320827" y="0"/>
                </a:lnTo>
              </a:path>
            </a:pathLst>
          </a:custGeom>
          <a:ln w="32302">
            <a:solidFill>
              <a:srgbClr val="EE2D23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1556937" y="3925876"/>
            <a:ext cx="0" cy="382665"/>
          </a:xfrm>
          <a:custGeom>
            <a:avLst/>
            <a:gdLst/>
            <a:ahLst/>
            <a:cxnLst/>
            <a:rect l="l" t="t" r="r" b="b"/>
            <a:pathLst>
              <a:path h="421639">
                <a:moveTo>
                  <a:pt x="0" y="0"/>
                </a:moveTo>
                <a:lnTo>
                  <a:pt x="0" y="421043"/>
                </a:lnTo>
              </a:path>
            </a:pathLst>
          </a:custGeom>
          <a:ln w="4455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 txBox="1"/>
          <p:nvPr/>
        </p:nvSpPr>
        <p:spPr>
          <a:xfrm>
            <a:off x="1490654" y="2852973"/>
            <a:ext cx="118622" cy="890964"/>
          </a:xfrm>
          <a:prstGeom prst="rect">
            <a:avLst/>
          </a:prstGeom>
        </p:spPr>
        <p:txBody>
          <a:bodyPr vert="vert270" wrap="square" lIns="0" tIns="4610" rIns="0" bIns="0" rtlCol="0">
            <a:spAutoFit/>
          </a:bodyPr>
          <a:lstStyle/>
          <a:p>
            <a:pPr marL="11527">
              <a:spcBef>
                <a:spcPts val="36"/>
              </a:spcBef>
            </a:pPr>
            <a:r>
              <a:rPr sz="771" spc="9" dirty="0">
                <a:solidFill>
                  <a:srgbClr val="DADADA"/>
                </a:solidFill>
                <a:latin typeface="Arial"/>
                <a:cs typeface="Arial"/>
              </a:rPr>
              <a:t>BEST</a:t>
            </a:r>
            <a:r>
              <a:rPr sz="771" spc="-36" dirty="0">
                <a:solidFill>
                  <a:srgbClr val="DADADA"/>
                </a:solidFill>
                <a:latin typeface="Arial"/>
                <a:cs typeface="Arial"/>
              </a:rPr>
              <a:t> </a:t>
            </a:r>
            <a:r>
              <a:rPr sz="771" spc="9" dirty="0">
                <a:solidFill>
                  <a:srgbClr val="DADADA"/>
                </a:solidFill>
                <a:latin typeface="Arial"/>
                <a:cs typeface="Arial"/>
              </a:rPr>
              <a:t>PRACTICES</a:t>
            </a:r>
            <a:endParaRPr sz="771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40819" y="2889800"/>
            <a:ext cx="744007" cy="526164"/>
          </a:xfrm>
          <a:custGeom>
            <a:avLst/>
            <a:gdLst/>
            <a:ahLst/>
            <a:cxnLst/>
            <a:rect l="l" t="t" r="r" b="b"/>
            <a:pathLst>
              <a:path w="819785" h="579754">
                <a:moveTo>
                  <a:pt x="188817" y="579577"/>
                </a:moveTo>
                <a:lnTo>
                  <a:pt x="139937" y="574846"/>
                </a:lnTo>
                <a:lnTo>
                  <a:pt x="99421" y="560628"/>
                </a:lnTo>
                <a:lnTo>
                  <a:pt x="66601" y="537263"/>
                </a:lnTo>
                <a:lnTo>
                  <a:pt x="40887" y="504964"/>
                </a:lnTo>
                <a:lnTo>
                  <a:pt x="21913" y="463964"/>
                </a:lnTo>
                <a:lnTo>
                  <a:pt x="9340" y="414439"/>
                </a:lnTo>
                <a:lnTo>
                  <a:pt x="2300" y="356731"/>
                </a:lnTo>
                <a:lnTo>
                  <a:pt x="0" y="293687"/>
                </a:lnTo>
                <a:lnTo>
                  <a:pt x="64" y="285889"/>
                </a:lnTo>
                <a:lnTo>
                  <a:pt x="2587" y="229366"/>
                </a:lnTo>
                <a:lnTo>
                  <a:pt x="10420" y="172986"/>
                </a:lnTo>
                <a:lnTo>
                  <a:pt x="24115" y="123037"/>
                </a:lnTo>
                <a:lnTo>
                  <a:pt x="44354" y="80708"/>
                </a:lnTo>
                <a:lnTo>
                  <a:pt x="71559" y="46567"/>
                </a:lnTo>
                <a:lnTo>
                  <a:pt x="106127" y="21132"/>
                </a:lnTo>
                <a:lnTo>
                  <a:pt x="148772" y="5280"/>
                </a:lnTo>
                <a:lnTo>
                  <a:pt x="200132" y="0"/>
                </a:lnTo>
                <a:lnTo>
                  <a:pt x="225816" y="1181"/>
                </a:lnTo>
                <a:lnTo>
                  <a:pt x="270739" y="10651"/>
                </a:lnTo>
                <a:lnTo>
                  <a:pt x="307251" y="29514"/>
                </a:lnTo>
                <a:lnTo>
                  <a:pt x="336533" y="57346"/>
                </a:lnTo>
                <a:lnTo>
                  <a:pt x="339324" y="61366"/>
                </a:lnTo>
                <a:lnTo>
                  <a:pt x="195763" y="61366"/>
                </a:lnTo>
                <a:lnTo>
                  <a:pt x="178149" y="62454"/>
                </a:lnTo>
                <a:lnTo>
                  <a:pt x="135743" y="78778"/>
                </a:lnTo>
                <a:lnTo>
                  <a:pt x="106663" y="112219"/>
                </a:lnTo>
                <a:lnTo>
                  <a:pt x="88248" y="159694"/>
                </a:lnTo>
                <a:lnTo>
                  <a:pt x="81324" y="197993"/>
                </a:lnTo>
                <a:lnTo>
                  <a:pt x="77745" y="240417"/>
                </a:lnTo>
                <a:lnTo>
                  <a:pt x="76549" y="285889"/>
                </a:lnTo>
                <a:lnTo>
                  <a:pt x="76958" y="316255"/>
                </a:lnTo>
                <a:lnTo>
                  <a:pt x="80235" y="369875"/>
                </a:lnTo>
                <a:lnTo>
                  <a:pt x="86823" y="414200"/>
                </a:lnTo>
                <a:lnTo>
                  <a:pt x="103739" y="465137"/>
                </a:lnTo>
                <a:lnTo>
                  <a:pt x="129367" y="498339"/>
                </a:lnTo>
                <a:lnTo>
                  <a:pt x="164179" y="515073"/>
                </a:lnTo>
                <a:lnTo>
                  <a:pt x="193185" y="518210"/>
                </a:lnTo>
                <a:lnTo>
                  <a:pt x="331405" y="518210"/>
                </a:lnTo>
                <a:lnTo>
                  <a:pt x="317883" y="533034"/>
                </a:lnTo>
                <a:lnTo>
                  <a:pt x="283228" y="558495"/>
                </a:lnTo>
                <a:lnTo>
                  <a:pt x="240490" y="574303"/>
                </a:lnTo>
                <a:lnTo>
                  <a:pt x="215766" y="578258"/>
                </a:lnTo>
                <a:lnTo>
                  <a:pt x="188817" y="579577"/>
                </a:lnTo>
                <a:close/>
              </a:path>
              <a:path w="819785" h="579754">
                <a:moveTo>
                  <a:pt x="331405" y="518210"/>
                </a:moveTo>
                <a:lnTo>
                  <a:pt x="193185" y="518210"/>
                </a:lnTo>
                <a:lnTo>
                  <a:pt x="204987" y="517725"/>
                </a:lnTo>
                <a:lnTo>
                  <a:pt x="216064" y="516264"/>
                </a:lnTo>
                <a:lnTo>
                  <a:pt x="253209" y="500883"/>
                </a:lnTo>
                <a:lnTo>
                  <a:pt x="279923" y="471944"/>
                </a:lnTo>
                <a:lnTo>
                  <a:pt x="297605" y="431434"/>
                </a:lnTo>
                <a:lnTo>
                  <a:pt x="308108" y="381871"/>
                </a:lnTo>
                <a:lnTo>
                  <a:pt x="311736" y="339364"/>
                </a:lnTo>
                <a:lnTo>
                  <a:pt x="312771" y="285889"/>
                </a:lnTo>
                <a:lnTo>
                  <a:pt x="312650" y="273137"/>
                </a:lnTo>
                <a:lnTo>
                  <a:pt x="309771" y="217982"/>
                </a:lnTo>
                <a:lnTo>
                  <a:pt x="303603" y="172168"/>
                </a:lnTo>
                <a:lnTo>
                  <a:pt x="294100" y="134961"/>
                </a:lnTo>
                <a:lnTo>
                  <a:pt x="275350" y="97796"/>
                </a:lnTo>
                <a:lnTo>
                  <a:pt x="241559" y="69945"/>
                </a:lnTo>
                <a:lnTo>
                  <a:pt x="195763" y="61366"/>
                </a:lnTo>
                <a:lnTo>
                  <a:pt x="339324" y="61366"/>
                </a:lnTo>
                <a:lnTo>
                  <a:pt x="367493" y="115652"/>
                </a:lnTo>
                <a:lnTo>
                  <a:pt x="380066" y="165150"/>
                </a:lnTo>
                <a:lnTo>
                  <a:pt x="387051" y="222848"/>
                </a:lnTo>
                <a:lnTo>
                  <a:pt x="389343" y="285889"/>
                </a:lnTo>
                <a:lnTo>
                  <a:pt x="389284" y="293687"/>
                </a:lnTo>
                <a:lnTo>
                  <a:pt x="386849" y="350486"/>
                </a:lnTo>
                <a:lnTo>
                  <a:pt x="379177" y="406844"/>
                </a:lnTo>
                <a:lnTo>
                  <a:pt x="365591" y="456595"/>
                </a:lnTo>
                <a:lnTo>
                  <a:pt x="345242" y="498868"/>
                </a:lnTo>
                <a:lnTo>
                  <a:pt x="332470" y="517043"/>
                </a:lnTo>
                <a:lnTo>
                  <a:pt x="331405" y="518210"/>
                </a:lnTo>
                <a:close/>
              </a:path>
              <a:path w="819785" h="579754">
                <a:moveTo>
                  <a:pt x="515651" y="293281"/>
                </a:moveTo>
                <a:lnTo>
                  <a:pt x="507510" y="293281"/>
                </a:lnTo>
                <a:lnTo>
                  <a:pt x="501706" y="291401"/>
                </a:lnTo>
                <a:lnTo>
                  <a:pt x="494760" y="283857"/>
                </a:lnTo>
                <a:lnTo>
                  <a:pt x="492982" y="276618"/>
                </a:lnTo>
                <a:lnTo>
                  <a:pt x="492982" y="26987"/>
                </a:lnTo>
                <a:lnTo>
                  <a:pt x="495255" y="19888"/>
                </a:lnTo>
                <a:lnTo>
                  <a:pt x="499725" y="15227"/>
                </a:lnTo>
                <a:lnTo>
                  <a:pt x="504234" y="10617"/>
                </a:lnTo>
                <a:lnTo>
                  <a:pt x="510685" y="8280"/>
                </a:lnTo>
                <a:lnTo>
                  <a:pt x="770743" y="8280"/>
                </a:lnTo>
                <a:lnTo>
                  <a:pt x="784980" y="34975"/>
                </a:lnTo>
                <a:lnTo>
                  <a:pt x="784980" y="50901"/>
                </a:lnTo>
                <a:lnTo>
                  <a:pt x="783583" y="59029"/>
                </a:lnTo>
                <a:lnTo>
                  <a:pt x="778033" y="70637"/>
                </a:lnTo>
                <a:lnTo>
                  <a:pt x="774109" y="73571"/>
                </a:lnTo>
                <a:lnTo>
                  <a:pt x="567835" y="73571"/>
                </a:lnTo>
                <a:lnTo>
                  <a:pt x="567835" y="231470"/>
                </a:lnTo>
                <a:lnTo>
                  <a:pt x="677641" y="231470"/>
                </a:lnTo>
                <a:lnTo>
                  <a:pt x="696416" y="234914"/>
                </a:lnTo>
                <a:lnTo>
                  <a:pt x="746459" y="253879"/>
                </a:lnTo>
                <a:lnTo>
                  <a:pt x="783535" y="283720"/>
                </a:lnTo>
                <a:lnTo>
                  <a:pt x="786884" y="288023"/>
                </a:lnTo>
                <a:lnTo>
                  <a:pt x="597007" y="288023"/>
                </a:lnTo>
                <a:lnTo>
                  <a:pt x="584186" y="288191"/>
                </a:lnTo>
                <a:lnTo>
                  <a:pt x="572298" y="288690"/>
                </a:lnTo>
                <a:lnTo>
                  <a:pt x="561340" y="289512"/>
                </a:lnTo>
                <a:lnTo>
                  <a:pt x="541894" y="291796"/>
                </a:lnTo>
                <a:lnTo>
                  <a:pt x="532815" y="292619"/>
                </a:lnTo>
                <a:lnTo>
                  <a:pt x="524070" y="293115"/>
                </a:lnTo>
                <a:lnTo>
                  <a:pt x="515651" y="293281"/>
                </a:lnTo>
                <a:close/>
              </a:path>
              <a:path w="819785" h="579754">
                <a:moveTo>
                  <a:pt x="677641" y="231470"/>
                </a:moveTo>
                <a:lnTo>
                  <a:pt x="567835" y="231470"/>
                </a:lnTo>
                <a:lnTo>
                  <a:pt x="575213" y="230497"/>
                </a:lnTo>
                <a:lnTo>
                  <a:pt x="614320" y="228560"/>
                </a:lnTo>
                <a:lnTo>
                  <a:pt x="633228" y="228447"/>
                </a:lnTo>
                <a:lnTo>
                  <a:pt x="655752" y="229164"/>
                </a:lnTo>
                <a:lnTo>
                  <a:pt x="676819" y="231319"/>
                </a:lnTo>
                <a:lnTo>
                  <a:pt x="677641" y="231470"/>
                </a:lnTo>
                <a:close/>
              </a:path>
              <a:path w="819785" h="579754">
                <a:moveTo>
                  <a:pt x="774236" y="517766"/>
                </a:moveTo>
                <a:lnTo>
                  <a:pt x="607421" y="517766"/>
                </a:lnTo>
                <a:lnTo>
                  <a:pt x="621713" y="517338"/>
                </a:lnTo>
                <a:lnTo>
                  <a:pt x="635401" y="516045"/>
                </a:lnTo>
                <a:lnTo>
                  <a:pt x="672705" y="506861"/>
                </a:lnTo>
                <a:lnTo>
                  <a:pt x="711269" y="481214"/>
                </a:lnTo>
                <a:lnTo>
                  <a:pt x="734950" y="440075"/>
                </a:lnTo>
                <a:lnTo>
                  <a:pt x="740581" y="397268"/>
                </a:lnTo>
                <a:lnTo>
                  <a:pt x="740050" y="384162"/>
                </a:lnTo>
                <a:lnTo>
                  <a:pt x="727283" y="339737"/>
                </a:lnTo>
                <a:lnTo>
                  <a:pt x="696593" y="308825"/>
                </a:lnTo>
                <a:lnTo>
                  <a:pt x="647247" y="291859"/>
                </a:lnTo>
                <a:lnTo>
                  <a:pt x="597007" y="288023"/>
                </a:lnTo>
                <a:lnTo>
                  <a:pt x="786884" y="288023"/>
                </a:lnTo>
                <a:lnTo>
                  <a:pt x="807853" y="323748"/>
                </a:lnTo>
                <a:lnTo>
                  <a:pt x="819009" y="372454"/>
                </a:lnTo>
                <a:lnTo>
                  <a:pt x="819753" y="390321"/>
                </a:lnTo>
                <a:lnTo>
                  <a:pt x="818804" y="412319"/>
                </a:lnTo>
                <a:lnTo>
                  <a:pt x="811196" y="452556"/>
                </a:lnTo>
                <a:lnTo>
                  <a:pt x="796135" y="487729"/>
                </a:lnTo>
                <a:lnTo>
                  <a:pt x="774591" y="517421"/>
                </a:lnTo>
                <a:lnTo>
                  <a:pt x="774236" y="517766"/>
                </a:lnTo>
                <a:close/>
              </a:path>
              <a:path w="819785" h="579754">
                <a:moveTo>
                  <a:pt x="609606" y="579577"/>
                </a:moveTo>
                <a:lnTo>
                  <a:pt x="559999" y="575856"/>
                </a:lnTo>
                <a:lnTo>
                  <a:pt x="518229" y="566737"/>
                </a:lnTo>
                <a:lnTo>
                  <a:pt x="480370" y="552589"/>
                </a:lnTo>
                <a:lnTo>
                  <a:pt x="464382" y="506312"/>
                </a:lnTo>
                <a:lnTo>
                  <a:pt x="464495" y="503682"/>
                </a:lnTo>
                <a:lnTo>
                  <a:pt x="464953" y="499757"/>
                </a:lnTo>
                <a:lnTo>
                  <a:pt x="465346" y="495846"/>
                </a:lnTo>
                <a:lnTo>
                  <a:pt x="474871" y="482993"/>
                </a:lnTo>
                <a:lnTo>
                  <a:pt x="479774" y="482993"/>
                </a:lnTo>
                <a:lnTo>
                  <a:pt x="484295" y="484784"/>
                </a:lnTo>
                <a:lnTo>
                  <a:pt x="490391" y="488403"/>
                </a:lnTo>
                <a:lnTo>
                  <a:pt x="495361" y="491202"/>
                </a:lnTo>
                <a:lnTo>
                  <a:pt x="532261" y="506312"/>
                </a:lnTo>
                <a:lnTo>
                  <a:pt x="578219" y="516380"/>
                </a:lnTo>
                <a:lnTo>
                  <a:pt x="607421" y="517766"/>
                </a:lnTo>
                <a:lnTo>
                  <a:pt x="774236" y="517766"/>
                </a:lnTo>
                <a:lnTo>
                  <a:pt x="761460" y="530174"/>
                </a:lnTo>
                <a:lnTo>
                  <a:pt x="713689" y="559936"/>
                </a:lnTo>
                <a:lnTo>
                  <a:pt x="675319" y="572483"/>
                </a:lnTo>
                <a:lnTo>
                  <a:pt x="632583" y="578787"/>
                </a:lnTo>
                <a:lnTo>
                  <a:pt x="609606" y="579577"/>
                </a:lnTo>
                <a:close/>
              </a:path>
            </a:pathLst>
          </a:custGeom>
          <a:solidFill>
            <a:srgbClr val="202020">
              <a:alpha val="5096"/>
            </a:srgb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203449" y="6289942"/>
            <a:ext cx="2203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rgbClr val="838383"/>
                </a:solidFill>
                <a:latin typeface="Segoe UI"/>
                <a:ea typeface="+mn-ea"/>
                <a:cs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85"/>
              </a:spcBef>
            </a:pPr>
            <a:fld id="{81D60167-4931-47E6-BA6A-407CBD079E47}" type="slidenum">
              <a:rPr lang="en-US" smtClean="0"/>
              <a:pPr marL="38100">
                <a:spcBef>
                  <a:spcPts val="185"/>
                </a:spcBef>
              </a:pPr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31912" y="5724180"/>
            <a:ext cx="142923" cy="146049"/>
          </a:xfrm>
          <a:prstGeom prst="rect">
            <a:avLst/>
          </a:prstGeom>
        </p:spPr>
        <p:txBody>
          <a:bodyPr vert="horz" wrap="square" lIns="0" tIns="13255" rIns="0" bIns="0" rtlCol="0">
            <a:spAutoFit/>
          </a:bodyPr>
          <a:lstStyle/>
          <a:p>
            <a:pPr marL="11527">
              <a:spcBef>
                <a:spcPts val="104"/>
              </a:spcBef>
            </a:pPr>
            <a:r>
              <a:rPr sz="862" dirty="0">
                <a:solidFill>
                  <a:srgbClr val="EE2D23"/>
                </a:solidFill>
                <a:latin typeface="Segoe UI"/>
                <a:cs typeface="Segoe UI"/>
              </a:rPr>
              <a:t>21</a:t>
            </a:r>
            <a:endParaRPr sz="862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0364" y="2992002"/>
            <a:ext cx="103042" cy="10771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27">
              <a:lnSpc>
                <a:spcPts val="844"/>
              </a:lnSpc>
            </a:pPr>
            <a:r>
              <a:rPr sz="771" spc="41" dirty="0">
                <a:solidFill>
                  <a:srgbClr val="C0C0C0"/>
                </a:solidFill>
                <a:latin typeface="Calibri"/>
                <a:cs typeface="Calibri"/>
              </a:rPr>
              <a:t>ARCHITECTURE</a:t>
            </a:r>
            <a:r>
              <a:rPr sz="771" spc="50" dirty="0">
                <a:solidFill>
                  <a:srgbClr val="C0C0C0"/>
                </a:solidFill>
                <a:latin typeface="Calibri"/>
                <a:cs typeface="Calibri"/>
              </a:rPr>
              <a:t> </a:t>
            </a:r>
            <a:r>
              <a:rPr sz="771" spc="36" dirty="0">
                <a:solidFill>
                  <a:srgbClr val="C0C0C0"/>
                </a:solidFill>
                <a:latin typeface="Calibri"/>
                <a:cs typeface="Calibri"/>
              </a:rPr>
              <a:t>REVIEW</a:t>
            </a:r>
            <a:endParaRPr sz="771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38566" y="1023277"/>
            <a:ext cx="1780775" cy="329384"/>
          </a:xfrm>
          <a:prstGeom prst="rect">
            <a:avLst/>
          </a:prstGeom>
        </p:spPr>
        <p:txBody>
          <a:bodyPr vert="horz" wrap="square" lIns="0" tIns="14984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118"/>
              </a:spcBef>
            </a:pPr>
            <a:r>
              <a:rPr sz="2042" b="1" dirty="0">
                <a:solidFill>
                  <a:srgbClr val="202020"/>
                </a:solidFill>
                <a:latin typeface="Calibri"/>
                <a:cs typeface="Calibri"/>
              </a:rPr>
              <a:t>BEST</a:t>
            </a:r>
            <a:r>
              <a:rPr sz="2042" b="1" spc="-41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042" b="1" spc="5" dirty="0">
                <a:solidFill>
                  <a:srgbClr val="202020"/>
                </a:solidFill>
                <a:latin typeface="Calibri"/>
                <a:cs typeface="Calibri"/>
              </a:rPr>
              <a:t>PRACTICES</a:t>
            </a:r>
            <a:endParaRPr sz="204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225" y="1766506"/>
            <a:ext cx="4132089" cy="2765062"/>
          </a:xfrm>
          <a:prstGeom prst="rect">
            <a:avLst/>
          </a:prstGeom>
          <a:solidFill>
            <a:srgbClr val="137DC6">
              <a:alpha val="10194"/>
            </a:srgbClr>
          </a:solidFill>
          <a:ln w="3175">
            <a:solidFill>
              <a:srgbClr val="137DC6"/>
            </a:solidFill>
          </a:ln>
        </p:spPr>
        <p:txBody>
          <a:bodyPr vert="horz" wrap="square" lIns="0" tIns="1153" rIns="0" bIns="0" rtlCol="0">
            <a:spAutoFit/>
          </a:bodyPr>
          <a:lstStyle/>
          <a:p>
            <a:pPr>
              <a:spcBef>
                <a:spcPts val="9"/>
              </a:spcBef>
            </a:pPr>
            <a:endParaRPr sz="1044">
              <a:latin typeface="Times New Roman"/>
              <a:cs typeface="Times New Roman"/>
            </a:endParaRPr>
          </a:p>
          <a:p>
            <a:pPr marL="228801"/>
            <a:r>
              <a:rPr sz="953" spc="-14" dirty="0">
                <a:solidFill>
                  <a:srgbClr val="1D1D1D"/>
                </a:solidFill>
                <a:latin typeface="Calibri"/>
                <a:cs typeface="Calibri"/>
              </a:rPr>
              <a:t>Transient</a:t>
            </a: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 Workflows</a:t>
            </a:r>
            <a:endParaRPr sz="953">
              <a:latin typeface="Calibri"/>
              <a:cs typeface="Calibri"/>
            </a:endParaRPr>
          </a:p>
          <a:p>
            <a:pPr marL="382104" marR="298537" indent="-136589">
              <a:lnSpc>
                <a:spcPct val="215000"/>
              </a:lnSpc>
              <a:spcBef>
                <a:spcPts val="14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382680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The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runtime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data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related to the intermediate worksteps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also the trance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of 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the workflow(if success) are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not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persisted in the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JCR when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they</a:t>
            </a:r>
            <a:r>
              <a:rPr sz="771" spc="-77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run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382104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382680" algn="l"/>
              </a:tabLst>
            </a:pP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Transient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workflows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become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persistent</a:t>
            </a:r>
            <a:r>
              <a:rPr sz="771" spc="-41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41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867371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867947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if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error</a:t>
            </a:r>
            <a:r>
              <a:rPr sz="771" spc="-36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occurs</a:t>
            </a:r>
            <a:endParaRPr sz="771">
              <a:latin typeface="Segoe UI"/>
              <a:cs typeface="Segoe UI"/>
            </a:endParaRPr>
          </a:p>
          <a:p>
            <a:pPr marL="245515" marR="1156110" lvl="1" indent="485266">
              <a:lnSpc>
                <a:spcPct val="2150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867947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Participant step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or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external process step is used 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Advantages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382104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382680" algn="l"/>
              </a:tabLst>
            </a:pPr>
            <a:r>
              <a:rPr sz="771" spc="14" dirty="0">
                <a:solidFill>
                  <a:srgbClr val="202020"/>
                </a:solidFill>
                <a:latin typeface="Segoe UI"/>
                <a:cs typeface="Segoe UI"/>
              </a:rPr>
              <a:t>A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reduction in the workflow processing</a:t>
            </a:r>
            <a:r>
              <a:rPr sz="771" spc="-64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time.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382104" indent="-137166">
              <a:spcBef>
                <a:spcPts val="5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382680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Significantly reduce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repository</a:t>
            </a:r>
            <a:r>
              <a:rPr sz="771" spc="-41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growth.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382104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382680" algn="l"/>
              </a:tabLst>
            </a:pPr>
            <a:r>
              <a:rPr sz="771" spc="14" dirty="0">
                <a:solidFill>
                  <a:srgbClr val="202020"/>
                </a:solidFill>
                <a:latin typeface="Segoe UI"/>
                <a:cs typeface="Segoe UI"/>
              </a:rPr>
              <a:t>No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more </a:t>
            </a:r>
            <a:r>
              <a:rPr sz="771" spc="14" dirty="0">
                <a:solidFill>
                  <a:srgbClr val="202020"/>
                </a:solidFill>
                <a:latin typeface="Segoe UI"/>
                <a:cs typeface="Segoe UI"/>
              </a:rPr>
              <a:t>CRUD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workflows are required to</a:t>
            </a:r>
            <a:r>
              <a:rPr sz="771" spc="-77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purge.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382104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382680" algn="l"/>
              </a:tabLst>
            </a:pP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In addition, it reduces the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number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771" spc="-9" dirty="0">
                <a:solidFill>
                  <a:srgbClr val="202020"/>
                </a:solidFill>
                <a:latin typeface="Segoe UI"/>
                <a:cs typeface="Segoe UI"/>
              </a:rPr>
              <a:t>TAR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files to</a:t>
            </a:r>
            <a:r>
              <a:rPr sz="771" spc="-36" dirty="0">
                <a:solidFill>
                  <a:srgbClr val="202020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compact.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2819" y="2881063"/>
            <a:ext cx="3897534" cy="3018800"/>
          </a:xfrm>
          <a:prstGeom prst="rect">
            <a:avLst/>
          </a:prstGeom>
          <a:solidFill>
            <a:srgbClr val="137DC6">
              <a:alpha val="10194"/>
            </a:srgbClr>
          </a:solidFill>
          <a:ln w="3175">
            <a:solidFill>
              <a:srgbClr val="137DC6"/>
            </a:solidFill>
          </a:ln>
        </p:spPr>
        <p:txBody>
          <a:bodyPr vert="horz" wrap="square" lIns="0" tIns="2882" rIns="0" bIns="0" rtlCol="0">
            <a:spAutoFit/>
          </a:bodyPr>
          <a:lstStyle/>
          <a:p>
            <a:pPr>
              <a:spcBef>
                <a:spcPts val="23"/>
              </a:spcBef>
            </a:pPr>
            <a:endParaRPr sz="726">
              <a:latin typeface="Times New Roman"/>
              <a:cs typeface="Times New Roman"/>
            </a:endParaRPr>
          </a:p>
          <a:p>
            <a:pPr marL="278942"/>
            <a:r>
              <a:rPr sz="953" spc="-5" dirty="0">
                <a:solidFill>
                  <a:srgbClr val="1D1D1D"/>
                </a:solidFill>
                <a:latin typeface="Calibri"/>
                <a:cs typeface="Calibri"/>
              </a:rPr>
              <a:t>Sessions</a:t>
            </a:r>
            <a:endParaRPr sz="953">
              <a:latin typeface="Calibri"/>
              <a:cs typeface="Calibri"/>
            </a:endParaRPr>
          </a:p>
          <a:p>
            <a:pPr marL="430516" marR="287587" indent="-136589">
              <a:lnSpc>
                <a:spcPts val="1988"/>
              </a:lnSpc>
              <a:spcBef>
                <a:spcPts val="109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431092" algn="l"/>
              </a:tabLst>
            </a:pP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The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WorkflowSession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can be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adapted to either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a JCR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session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or a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Sling  </a:t>
            </a:r>
            <a:r>
              <a:rPr sz="771" dirty="0">
                <a:solidFill>
                  <a:srgbClr val="1D1D1D"/>
                </a:solidFill>
                <a:latin typeface="Segoe UI"/>
                <a:cs typeface="Segoe UI"/>
              </a:rPr>
              <a:t>ResourceResolver.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It is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a best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practice to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use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this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adapt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pattern to make 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changes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to the payload instead </a:t>
            </a:r>
            <a:r>
              <a:rPr sz="771" dirty="0">
                <a:solidFill>
                  <a:srgbClr val="1D1D1D"/>
                </a:solidFill>
                <a:latin typeface="Segoe UI"/>
                <a:cs typeface="Segoe UI"/>
              </a:rPr>
              <a:t>of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acquiring your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own JCR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Session or  Resource</a:t>
            </a:r>
            <a:r>
              <a:rPr sz="771" spc="-23" dirty="0">
                <a:solidFill>
                  <a:srgbClr val="1D1D1D"/>
                </a:solidFill>
                <a:latin typeface="Segoe UI"/>
                <a:cs typeface="Segoe UI"/>
              </a:rPr>
              <a:t> </a:t>
            </a:r>
            <a:r>
              <a:rPr sz="771" spc="-5" dirty="0">
                <a:solidFill>
                  <a:srgbClr val="1D1D1D"/>
                </a:solidFill>
                <a:latin typeface="Segoe UI"/>
                <a:cs typeface="Segoe UI"/>
              </a:rPr>
              <a:t>resolver.</a:t>
            </a:r>
            <a:endParaRPr sz="771">
              <a:latin typeface="Segoe UI"/>
              <a:cs typeface="Segoe UI"/>
            </a:endParaRPr>
          </a:p>
          <a:p>
            <a:pPr marL="430516" marR="302571" indent="-136589">
              <a:lnSpc>
                <a:spcPts val="1988"/>
              </a:lnSpc>
              <a:spcBef>
                <a:spcPts val="14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431092" algn="l"/>
              </a:tabLst>
            </a:pP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Creating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a new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sessions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can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result in parallel workflows colliding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on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the 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same</a:t>
            </a:r>
            <a:r>
              <a:rPr sz="771" dirty="0">
                <a:solidFill>
                  <a:srgbClr val="1D1D1D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payload.</a:t>
            </a:r>
            <a:endParaRPr sz="771">
              <a:latin typeface="Segoe UI"/>
              <a:cs typeface="Segoe UI"/>
            </a:endParaRPr>
          </a:p>
          <a:p>
            <a:pPr marL="430516" indent="-137166">
              <a:spcBef>
                <a:spcPts val="82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431092" algn="l"/>
              </a:tabLst>
            </a:pP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Do not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save this</a:t>
            </a:r>
            <a:r>
              <a:rPr sz="771" spc="-27" dirty="0">
                <a:solidFill>
                  <a:srgbClr val="1D1D1D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session.</a:t>
            </a:r>
            <a:endParaRPr sz="771">
              <a:latin typeface="Segoe UI"/>
              <a:cs typeface="Segoe UI"/>
            </a:endParaRPr>
          </a:p>
          <a:p>
            <a:pPr>
              <a:spcBef>
                <a:spcPts val="36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915782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916358" algn="l"/>
              </a:tabLst>
            </a:pP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Workflow will save the session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when</a:t>
            </a:r>
            <a:r>
              <a:rPr sz="771" spc="-54" dirty="0">
                <a:solidFill>
                  <a:srgbClr val="1D1D1D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required</a:t>
            </a:r>
            <a:endParaRPr sz="771">
              <a:latin typeface="Segoe UI"/>
              <a:cs typeface="Segoe UI"/>
            </a:endParaRPr>
          </a:p>
          <a:p>
            <a:pPr marL="915782" marR="326201" lvl="1" indent="-136589">
              <a:lnSpc>
                <a:spcPct val="215000"/>
              </a:lnSpc>
              <a:buClr>
                <a:srgbClr val="EE2D23"/>
              </a:buClr>
              <a:buSzPct val="135294"/>
              <a:buFont typeface="Wingdings"/>
              <a:buChar char=""/>
              <a:tabLst>
                <a:tab pos="916358" algn="l"/>
              </a:tabLst>
            </a:pP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Workflow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engine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attempts to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run as many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steps together at 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one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time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as</a:t>
            </a:r>
            <a:r>
              <a:rPr sz="771" spc="-18" dirty="0">
                <a:solidFill>
                  <a:srgbClr val="1D1D1D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possible</a:t>
            </a:r>
            <a:endParaRPr sz="771">
              <a:latin typeface="Segoe UI"/>
              <a:cs typeface="Segoe UI"/>
            </a:endParaRPr>
          </a:p>
          <a:p>
            <a:pPr lvl="1">
              <a:spcBef>
                <a:spcPts val="41"/>
              </a:spcBef>
              <a:buClr>
                <a:srgbClr val="EE2D23"/>
              </a:buClr>
              <a:buFont typeface="Wingdings"/>
              <a:buChar char=""/>
            </a:pPr>
            <a:endParaRPr sz="771">
              <a:latin typeface="Segoe UI"/>
              <a:cs typeface="Segoe UI"/>
            </a:endParaRPr>
          </a:p>
          <a:p>
            <a:pPr marL="915782" lvl="1" indent="-137166">
              <a:buClr>
                <a:srgbClr val="EE2D23"/>
              </a:buClr>
              <a:buSzPct val="135294"/>
              <a:buFont typeface="Wingdings"/>
              <a:buChar char=""/>
              <a:tabLst>
                <a:tab pos="916358" algn="l"/>
              </a:tabLst>
            </a:pP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Better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and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Efficient error</a:t>
            </a:r>
            <a:r>
              <a:rPr sz="771" spc="-41" dirty="0">
                <a:solidFill>
                  <a:srgbClr val="1D1D1D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handling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2819" y="1766505"/>
            <a:ext cx="3897534" cy="470277"/>
          </a:xfrm>
          <a:prstGeom prst="rect">
            <a:avLst/>
          </a:prstGeom>
          <a:solidFill>
            <a:srgbClr val="6F2FA0">
              <a:alpha val="10194"/>
            </a:srgbClr>
          </a:solidFill>
          <a:ln w="3175">
            <a:solidFill>
              <a:srgbClr val="001F5F"/>
            </a:solidFill>
          </a:ln>
        </p:spPr>
        <p:txBody>
          <a:bodyPr vert="horz" wrap="square" lIns="0" tIns="101429" rIns="0" bIns="0" rtlCol="0">
            <a:spAutoFit/>
          </a:bodyPr>
          <a:lstStyle/>
          <a:p>
            <a:pPr marL="228225">
              <a:spcBef>
                <a:spcPts val="799"/>
              </a:spcBef>
            </a:pP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Maintenance </a:t>
            </a:r>
            <a:r>
              <a:rPr sz="953" dirty="0">
                <a:solidFill>
                  <a:srgbClr val="1D1D1D"/>
                </a:solidFill>
                <a:latin typeface="Calibri"/>
                <a:cs typeface="Calibri"/>
              </a:rPr>
              <a:t>and</a:t>
            </a:r>
            <a:r>
              <a:rPr sz="953" spc="14" dirty="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Monitor</a:t>
            </a:r>
            <a:endParaRPr sz="953">
              <a:latin typeface="Calibri"/>
              <a:cs typeface="Calibri"/>
            </a:endParaRPr>
          </a:p>
          <a:p>
            <a:pPr marL="379799" indent="-136589">
              <a:spcBef>
                <a:spcPts val="808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380375" algn="l"/>
              </a:tabLst>
            </a:pP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Do not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forget to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setup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workflow purging </a:t>
            </a:r>
            <a:r>
              <a:rPr sz="771" spc="9" dirty="0">
                <a:solidFill>
                  <a:srgbClr val="1D1D1D"/>
                </a:solidFill>
                <a:latin typeface="Segoe UI"/>
                <a:cs typeface="Segoe UI"/>
              </a:rPr>
              <a:t>and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monitor for stale</a:t>
            </a:r>
            <a:r>
              <a:rPr sz="771" spc="-64" dirty="0">
                <a:solidFill>
                  <a:srgbClr val="1D1D1D"/>
                </a:solidFill>
                <a:latin typeface="Segoe UI"/>
                <a:cs typeface="Segoe UI"/>
              </a:rPr>
              <a:t> </a:t>
            </a:r>
            <a:r>
              <a:rPr sz="771" spc="5" dirty="0">
                <a:solidFill>
                  <a:srgbClr val="1D1D1D"/>
                </a:solidFill>
                <a:latin typeface="Segoe UI"/>
                <a:cs typeface="Segoe UI"/>
              </a:rPr>
              <a:t>workflows.</a:t>
            </a:r>
            <a:endParaRPr sz="771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225" y="4826626"/>
            <a:ext cx="4132089" cy="1025947"/>
          </a:xfrm>
          <a:prstGeom prst="rect">
            <a:avLst/>
          </a:prstGeom>
          <a:solidFill>
            <a:srgbClr val="6F2FA0">
              <a:alpha val="10194"/>
            </a:srgbClr>
          </a:solidFill>
          <a:ln w="3175">
            <a:solidFill>
              <a:srgbClr val="001F5F"/>
            </a:solidFill>
          </a:ln>
        </p:spPr>
        <p:txBody>
          <a:bodyPr vert="horz" wrap="square" lIns="0" tIns="2882" rIns="0" bIns="0" rtlCol="0">
            <a:spAutoFit/>
          </a:bodyPr>
          <a:lstStyle/>
          <a:p>
            <a:pPr>
              <a:spcBef>
                <a:spcPts val="23"/>
              </a:spcBef>
            </a:pPr>
            <a:endParaRPr sz="908">
              <a:latin typeface="Times New Roman"/>
              <a:cs typeface="Times New Roman"/>
            </a:endParaRPr>
          </a:p>
          <a:p>
            <a:pPr marL="228801"/>
            <a:r>
              <a:rPr sz="953" spc="-9" dirty="0">
                <a:solidFill>
                  <a:srgbClr val="1D1D1D"/>
                </a:solidFill>
                <a:latin typeface="Calibri"/>
                <a:cs typeface="Calibri"/>
              </a:rPr>
              <a:t>General</a:t>
            </a:r>
            <a:endParaRPr sz="953">
              <a:latin typeface="Calibri"/>
              <a:cs typeface="Calibri"/>
            </a:endParaRPr>
          </a:p>
          <a:p>
            <a:pPr marL="382104" marR="252431" indent="-136589">
              <a:lnSpc>
                <a:spcPct val="215000"/>
              </a:lnSpc>
              <a:spcBef>
                <a:spcPts val="141"/>
              </a:spcBef>
              <a:buClr>
                <a:srgbClr val="EE2D23"/>
              </a:buClr>
              <a:buSzPct val="135294"/>
              <a:buFont typeface="Wingdings"/>
              <a:buChar char=""/>
              <a:tabLst>
                <a:tab pos="382680" algn="l"/>
              </a:tabLst>
            </a:pP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Do not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edit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any out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of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the box workflows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or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launchers.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Always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clone the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model  and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edit </a:t>
            </a:r>
            <a:r>
              <a:rPr sz="771" spc="9" dirty="0">
                <a:solidFill>
                  <a:srgbClr val="202020"/>
                </a:solidFill>
                <a:latin typeface="Segoe UI"/>
                <a:cs typeface="Segoe UI"/>
              </a:rPr>
              <a:t>as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necessary. ‘Override’ function is introduced in </a:t>
            </a:r>
            <a:r>
              <a:rPr sz="771" spc="14" dirty="0">
                <a:solidFill>
                  <a:srgbClr val="202020"/>
                </a:solidFill>
                <a:latin typeface="Segoe UI"/>
                <a:cs typeface="Segoe UI"/>
              </a:rPr>
              <a:t>AEM </a:t>
            </a:r>
            <a:r>
              <a:rPr sz="771" spc="5" dirty="0">
                <a:solidFill>
                  <a:srgbClr val="202020"/>
                </a:solidFill>
                <a:latin typeface="Segoe UI"/>
                <a:cs typeface="Segoe UI"/>
              </a:rPr>
              <a:t>6.4 to address  </a:t>
            </a:r>
            <a:r>
              <a:rPr sz="771" dirty="0">
                <a:solidFill>
                  <a:srgbClr val="202020"/>
                </a:solidFill>
                <a:latin typeface="Segoe UI"/>
                <a:cs typeface="Segoe UI"/>
              </a:rPr>
              <a:t>this.</a:t>
            </a:r>
            <a:endParaRPr sz="771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ABC56A-7F97-49BB-8D4C-ECBCC0BA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221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35BC6B-962D-4F26-A158-4F02CB47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499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4B90-6D19-4406-A88B-F792B968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A3774-AC22-4A43-AA82-0A9825FF5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53ABE-1C16-4896-88D7-F7D21E57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5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6A5D4-D1B6-48E5-869E-0FB63D85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3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8540" y="2362911"/>
            <a:ext cx="62572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400" i="1" spc="-85" dirty="0">
                <a:solidFill>
                  <a:srgbClr val="636B85"/>
                </a:solidFill>
                <a:latin typeface="Garamond"/>
                <a:cs typeface="Garamond"/>
              </a:rPr>
              <a:t>FEATURE</a:t>
            </a:r>
            <a:r>
              <a:rPr sz="5400" i="1" spc="-315" dirty="0">
                <a:solidFill>
                  <a:srgbClr val="636B85"/>
                </a:solidFill>
                <a:latin typeface="Garamond"/>
                <a:cs typeface="Garamond"/>
              </a:rPr>
              <a:t> </a:t>
            </a:r>
            <a:r>
              <a:rPr sz="5400" i="1" spc="-85" dirty="0">
                <a:solidFill>
                  <a:srgbClr val="636B85"/>
                </a:solidFill>
                <a:latin typeface="Garamond"/>
                <a:cs typeface="Garamond"/>
              </a:rPr>
              <a:t>MAPPING</a:t>
            </a:r>
            <a:endParaRPr sz="54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8540" y="3514726"/>
            <a:ext cx="56375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Product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selection and mapping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the </a:t>
            </a:r>
            <a:r>
              <a:rPr sz="2400" i="1" spc="5" dirty="0">
                <a:solidFill>
                  <a:srgbClr val="404040"/>
                </a:solidFill>
                <a:latin typeface="Garamond"/>
                <a:cs typeface="Garamond"/>
              </a:rPr>
              <a:t>features </a:t>
            </a:r>
            <a:r>
              <a:rPr sz="2400" i="1" spc="-10" dirty="0">
                <a:solidFill>
                  <a:srgbClr val="404040"/>
                </a:solidFill>
                <a:latin typeface="Garamond"/>
                <a:cs typeface="Garamond"/>
              </a:rPr>
              <a:t>needed </a:t>
            </a:r>
            <a:r>
              <a:rPr sz="2400" i="1" dirty="0">
                <a:solidFill>
                  <a:srgbClr val="404040"/>
                </a:solidFill>
                <a:latin typeface="Garamond"/>
                <a:cs typeface="Garamond"/>
              </a:rPr>
              <a:t>to the  </a:t>
            </a:r>
            <a:r>
              <a:rPr sz="2400" i="1" spc="-5" dirty="0">
                <a:solidFill>
                  <a:srgbClr val="404040"/>
                </a:solidFill>
                <a:latin typeface="Garamond"/>
                <a:cs typeface="Garamond"/>
              </a:rPr>
              <a:t>capabilities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94373-8CF9-4577-A137-95775182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736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0483C-4F0E-4F39-BAF5-FFB05467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39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D2803-AF1A-4BF4-B240-3DB0FAB4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150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FA699-6170-45F7-8A66-B2EEF1FD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652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17289-39CE-4D2F-8EDA-956B2D77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758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DBCAF-D056-4FDD-AF78-50F07423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013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978FD-2DEB-4F40-9E1F-0EA09C9A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79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1526B-CA0D-4E74-985E-5041BEAA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10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E10DF-55AB-4407-BC25-57B55032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05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D7720-C362-4539-886C-2872FD620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228405"/>
            <a:ext cx="5491480" cy="13664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AEM </a:t>
            </a:r>
            <a:r>
              <a:rPr spc="-80" dirty="0"/>
              <a:t>only </a:t>
            </a:r>
            <a:r>
              <a:rPr spc="-125" dirty="0"/>
              <a:t>vs. </a:t>
            </a:r>
            <a:r>
              <a:rPr spc="-65" dirty="0"/>
              <a:t>AEM </a:t>
            </a:r>
            <a:r>
              <a:rPr spc="-5" dirty="0"/>
              <a:t>+</a:t>
            </a:r>
            <a:r>
              <a:rPr spc="-745" dirty="0"/>
              <a:t> </a:t>
            </a:r>
            <a:r>
              <a:rPr spc="-85" dirty="0"/>
              <a:t>others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303986"/>
            <a:ext cx="6109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5" dirty="0">
                <a:latin typeface="Garamond"/>
                <a:cs typeface="Garamond"/>
              </a:rPr>
              <a:t>List out all the </a:t>
            </a:r>
            <a:r>
              <a:rPr sz="2400" i="1" spc="5" dirty="0">
                <a:latin typeface="Garamond"/>
                <a:cs typeface="Garamond"/>
              </a:rPr>
              <a:t>features </a:t>
            </a:r>
            <a:r>
              <a:rPr sz="2400" i="1" spc="-5" dirty="0">
                <a:latin typeface="Garamond"/>
                <a:cs typeface="Garamond"/>
              </a:rPr>
              <a:t>needed </a:t>
            </a:r>
            <a:r>
              <a:rPr sz="2400" i="1" spc="-10" dirty="0">
                <a:latin typeface="Garamond"/>
                <a:cs typeface="Garamond"/>
              </a:rPr>
              <a:t>and </a:t>
            </a:r>
            <a:r>
              <a:rPr sz="2400" i="1" dirty="0">
                <a:latin typeface="Garamond"/>
                <a:cs typeface="Garamond"/>
              </a:rPr>
              <a:t>map it to the</a:t>
            </a:r>
            <a:r>
              <a:rPr sz="2400" i="1" spc="15" dirty="0">
                <a:latin typeface="Garamond"/>
                <a:cs typeface="Garamond"/>
              </a:rPr>
              <a:t> </a:t>
            </a:r>
            <a:r>
              <a:rPr sz="2400" i="1" spc="-5" dirty="0">
                <a:latin typeface="Garamond"/>
                <a:cs typeface="Garamond"/>
              </a:rPr>
              <a:t>capabilities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140" y="1993520"/>
            <a:ext cx="3412490" cy="3806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marR="5080" indent="-182880">
              <a:spcBef>
                <a:spcPts val="105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Consider all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features  required for the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overall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solution. 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Features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include capabilities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like  </a:t>
            </a:r>
            <a:r>
              <a:rPr sz="2000" spc="-20" dirty="0">
                <a:solidFill>
                  <a:srgbClr val="435E40"/>
                </a:solidFill>
                <a:latin typeface="Garamond"/>
                <a:cs typeface="Garamond"/>
              </a:rPr>
              <a:t>Security,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Multi-lingual,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Analytics, 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Search, Targeting,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so</a:t>
            </a:r>
            <a:r>
              <a:rPr sz="2000" spc="-4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on…</a:t>
            </a:r>
            <a:endParaRPr sz="2000">
              <a:latin typeface="Garamond"/>
              <a:cs typeface="Garamond"/>
            </a:endParaRPr>
          </a:p>
          <a:p>
            <a:pPr marL="194945" marR="213995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AEM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provides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capabilities for  most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of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these features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which  may or may not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suffice for</a:t>
            </a:r>
            <a:r>
              <a:rPr sz="2000" spc="-6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  </a:t>
            </a: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given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 requirement</a:t>
            </a:r>
            <a:endParaRPr sz="2000">
              <a:latin typeface="Garamond"/>
              <a:cs typeface="Garamond"/>
            </a:endParaRPr>
          </a:p>
          <a:p>
            <a:pPr marL="194945" marR="55880" indent="-182880">
              <a:spcBef>
                <a:spcPts val="480"/>
              </a:spcBef>
              <a:buClr>
                <a:srgbClr val="D16248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Beware leveraging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some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of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these features from AEM</a:t>
            </a:r>
            <a:r>
              <a:rPr sz="2000" spc="-10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might  require additional</a:t>
            </a:r>
            <a:r>
              <a:rPr sz="2000" spc="-40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licensing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1575" y="1947520"/>
            <a:ext cx="3583940" cy="25863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2000" b="1" spc="-25" dirty="0">
                <a:solidFill>
                  <a:srgbClr val="435E40"/>
                </a:solidFill>
                <a:latin typeface="Garamond"/>
                <a:cs typeface="Garamond"/>
              </a:rPr>
              <a:t>Validate</a:t>
            </a:r>
            <a:r>
              <a:rPr sz="2000" b="1" spc="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b="1" spc="-10" dirty="0">
                <a:solidFill>
                  <a:srgbClr val="435E40"/>
                </a:solidFill>
                <a:latin typeface="Garamond"/>
                <a:cs typeface="Garamond"/>
              </a:rPr>
              <a:t>objectively</a:t>
            </a:r>
            <a:endParaRPr sz="2000">
              <a:latin typeface="Garamond"/>
              <a:cs typeface="Garamond"/>
            </a:endParaRPr>
          </a:p>
          <a:p>
            <a:pPr marL="12700" marR="5080">
              <a:spcBef>
                <a:spcPts val="480"/>
              </a:spcBef>
            </a:pP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Adobe </a:t>
            </a:r>
            <a:r>
              <a:rPr sz="2000" spc="-15" dirty="0">
                <a:solidFill>
                  <a:srgbClr val="435E40"/>
                </a:solidFill>
                <a:latin typeface="Garamond"/>
                <a:cs typeface="Garamond"/>
              </a:rPr>
              <a:t>would </a:t>
            </a:r>
            <a:r>
              <a:rPr sz="2000" spc="20" dirty="0">
                <a:solidFill>
                  <a:srgbClr val="435E40"/>
                </a:solidFill>
                <a:latin typeface="Garamond"/>
                <a:cs typeface="Garamond"/>
              </a:rPr>
              <a:t>try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to </a:t>
            </a:r>
            <a:r>
              <a:rPr sz="2000" spc="10" dirty="0">
                <a:solidFill>
                  <a:srgbClr val="435E40"/>
                </a:solidFill>
                <a:latin typeface="Garamond"/>
                <a:cs typeface="Garamond"/>
              </a:rPr>
              <a:t>goad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you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into 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using their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stack.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While using  products from the same suite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has</a:t>
            </a:r>
            <a:r>
              <a:rPr sz="2000" spc="-85" dirty="0">
                <a:solidFill>
                  <a:srgbClr val="435E40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its 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advantages,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it might </a:t>
            </a:r>
            <a:r>
              <a:rPr sz="2000" spc="-20" dirty="0">
                <a:solidFill>
                  <a:srgbClr val="435E40"/>
                </a:solidFill>
                <a:latin typeface="Garamond"/>
                <a:cs typeface="Garamond"/>
              </a:rPr>
              <a:t>have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serious  limitations especially when </a:t>
            </a:r>
            <a:r>
              <a:rPr sz="2000" spc="-10" dirty="0">
                <a:solidFill>
                  <a:srgbClr val="435E40"/>
                </a:solidFill>
                <a:latin typeface="Garamond"/>
                <a:cs typeface="Garamond"/>
              </a:rPr>
              <a:t>your  overall 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solution is a complex mix </a:t>
            </a:r>
            <a:r>
              <a:rPr sz="2000" spc="-5" dirty="0">
                <a:solidFill>
                  <a:srgbClr val="435E40"/>
                </a:solidFill>
                <a:latin typeface="Garamond"/>
                <a:cs typeface="Garamond"/>
              </a:rPr>
              <a:t>of  multiple</a:t>
            </a:r>
            <a:r>
              <a:rPr sz="2000" dirty="0">
                <a:solidFill>
                  <a:srgbClr val="435E40"/>
                </a:solidFill>
                <a:latin typeface="Garamond"/>
                <a:cs typeface="Garamond"/>
              </a:rPr>
              <a:t> systems</a:t>
            </a:r>
            <a:endParaRPr sz="20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9BA8E-E6F3-4858-972F-41AE1B97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402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50A9C-D636-41FC-A247-F602676C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45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66DE78-A449-477C-8C4A-A998A051C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169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48AC5-A678-4A21-B5CF-FE72F98B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288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EF3770-41FE-46B7-BACF-C24F1167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952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19996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AEM</a:t>
            </a:r>
            <a:r>
              <a:rPr sz="2400" spc="-85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ADDDF"/>
                </a:solidFill>
                <a:latin typeface="Calibri"/>
                <a:cs typeface="Calibri"/>
              </a:rPr>
              <a:t>Workflows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95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913" y="1006297"/>
            <a:ext cx="20815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Introduction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7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dirty="0"/>
              <a:t>AEM </a:t>
            </a:r>
            <a:r>
              <a:rPr spc="-20" dirty="0"/>
              <a:t>Workflows </a:t>
            </a:r>
            <a:r>
              <a:rPr spc="-5" dirty="0"/>
              <a:t>let </a:t>
            </a:r>
            <a:r>
              <a:rPr spc="-10" dirty="0"/>
              <a:t>you </a:t>
            </a:r>
            <a:r>
              <a:rPr spc="-20" dirty="0"/>
              <a:t>execute </a:t>
            </a:r>
            <a:r>
              <a:rPr dirty="0"/>
              <a:t>individual </a:t>
            </a:r>
            <a:r>
              <a:rPr spc="-15" dirty="0"/>
              <a:t>steps </a:t>
            </a:r>
            <a:r>
              <a:rPr dirty="0"/>
              <a:t>in a </a:t>
            </a:r>
            <a:r>
              <a:rPr spc="-5" dirty="0"/>
              <a:t>sequential</a:t>
            </a:r>
            <a:r>
              <a:rPr spc="-30" dirty="0"/>
              <a:t> </a:t>
            </a:r>
            <a:r>
              <a:rPr spc="-15" dirty="0"/>
              <a:t>order</a:t>
            </a:r>
          </a:p>
          <a:p>
            <a:pPr marL="288290" marR="508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dirty="0"/>
              <a:t>AEM </a:t>
            </a:r>
            <a:r>
              <a:rPr spc="-20" dirty="0"/>
              <a:t>Workflows </a:t>
            </a:r>
            <a:r>
              <a:rPr spc="-25" dirty="0"/>
              <a:t>offer </a:t>
            </a:r>
            <a:r>
              <a:rPr dirty="0"/>
              <a:t>a </a:t>
            </a:r>
            <a:r>
              <a:rPr spc="-10" dirty="0"/>
              <a:t>variety </a:t>
            </a:r>
            <a:r>
              <a:rPr spc="-5" dirty="0"/>
              <a:t>of </a:t>
            </a:r>
            <a:r>
              <a:rPr spc="-25" dirty="0"/>
              <a:t>ways </a:t>
            </a:r>
            <a:r>
              <a:rPr dirty="0"/>
              <a:t>in which </a:t>
            </a:r>
            <a:r>
              <a:rPr spc="-15" dirty="0"/>
              <a:t>to </a:t>
            </a:r>
            <a:r>
              <a:rPr dirty="0"/>
              <a:t>mix </a:t>
            </a:r>
            <a:r>
              <a:rPr spc="-10" dirty="0"/>
              <a:t>automatic </a:t>
            </a:r>
            <a:r>
              <a:rPr spc="-15" dirty="0"/>
              <a:t>steps </a:t>
            </a:r>
            <a:r>
              <a:rPr dirty="0"/>
              <a:t>and </a:t>
            </a:r>
            <a:r>
              <a:rPr spc="-5" dirty="0"/>
              <a:t>human  </a:t>
            </a:r>
            <a:r>
              <a:rPr spc="-10" dirty="0"/>
              <a:t>interactions.</a:t>
            </a: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10" dirty="0"/>
              <a:t>They </a:t>
            </a:r>
            <a:r>
              <a:rPr spc="-20" dirty="0"/>
              <a:t>offer </a:t>
            </a:r>
            <a:r>
              <a:rPr spc="-10" dirty="0"/>
              <a:t>conditional </a:t>
            </a:r>
            <a:r>
              <a:rPr spc="-15" dirty="0"/>
              <a:t>execution </a:t>
            </a:r>
            <a:r>
              <a:rPr dirty="0"/>
              <a:t>and </a:t>
            </a:r>
            <a:r>
              <a:rPr spc="-10" dirty="0"/>
              <a:t>parallel</a:t>
            </a:r>
            <a:r>
              <a:rPr spc="5" dirty="0"/>
              <a:t> </a:t>
            </a:r>
            <a:r>
              <a:rPr spc="-15" dirty="0"/>
              <a:t>execution.</a:t>
            </a:r>
          </a:p>
          <a:p>
            <a:pPr marL="288290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65" dirty="0"/>
              <a:t>You </a:t>
            </a:r>
            <a:r>
              <a:rPr spc="-5" dirty="0"/>
              <a:t>can pass </a:t>
            </a:r>
            <a:r>
              <a:rPr spc="-15" dirty="0"/>
              <a:t>data from </a:t>
            </a:r>
            <a:r>
              <a:rPr spc="-5" dirty="0"/>
              <a:t>one </a:t>
            </a:r>
            <a:r>
              <a:rPr spc="-15" dirty="0"/>
              <a:t>to step to </a:t>
            </a:r>
            <a:r>
              <a:rPr dirty="0"/>
              <a:t>another</a:t>
            </a:r>
            <a:r>
              <a:rPr spc="50" dirty="0"/>
              <a:t> </a:t>
            </a:r>
            <a:r>
              <a:rPr spc="-10" dirty="0"/>
              <a:t>step.</a:t>
            </a: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65" dirty="0"/>
              <a:t>You </a:t>
            </a:r>
            <a:r>
              <a:rPr spc="-5" dirty="0"/>
              <a:t>can pass </a:t>
            </a:r>
            <a:r>
              <a:rPr spc="-15" dirty="0"/>
              <a:t>data </a:t>
            </a:r>
            <a:r>
              <a:rPr dirty="0"/>
              <a:t>when </a:t>
            </a:r>
            <a:r>
              <a:rPr spc="-10" dirty="0"/>
              <a:t>you </a:t>
            </a:r>
            <a:r>
              <a:rPr spc="-25" dirty="0"/>
              <a:t>invoke </a:t>
            </a:r>
            <a:r>
              <a:rPr dirty="0"/>
              <a:t>the</a:t>
            </a:r>
            <a:r>
              <a:rPr spc="60" dirty="0"/>
              <a:t> </a:t>
            </a:r>
            <a:r>
              <a:rPr spc="-30" dirty="0"/>
              <a:t>workflow.</a:t>
            </a: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65" dirty="0"/>
              <a:t>You </a:t>
            </a:r>
            <a:r>
              <a:rPr spc="-10" dirty="0"/>
              <a:t>can </a:t>
            </a:r>
            <a:r>
              <a:rPr spc="-30" dirty="0"/>
              <a:t>invoke </a:t>
            </a:r>
            <a:r>
              <a:rPr dirty="0"/>
              <a:t>a </a:t>
            </a:r>
            <a:r>
              <a:rPr spc="-10" dirty="0"/>
              <a:t>workflow </a:t>
            </a:r>
            <a:r>
              <a:rPr spc="-5" dirty="0"/>
              <a:t>using </a:t>
            </a:r>
            <a:r>
              <a:rPr spc="-20" dirty="0"/>
              <a:t>Workflow</a:t>
            </a:r>
            <a:r>
              <a:rPr spc="75" dirty="0"/>
              <a:t> </a:t>
            </a:r>
            <a:r>
              <a:rPr spc="-5" dirty="0"/>
              <a:t>Launcher</a:t>
            </a: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pc="-65" dirty="0"/>
              <a:t>You </a:t>
            </a:r>
            <a:r>
              <a:rPr spc="-5" dirty="0"/>
              <a:t>can </a:t>
            </a:r>
            <a:r>
              <a:rPr spc="-25" dirty="0"/>
              <a:t>invoke </a:t>
            </a:r>
            <a:r>
              <a:rPr dirty="0"/>
              <a:t>a </a:t>
            </a:r>
            <a:r>
              <a:rPr spc="-10" dirty="0"/>
              <a:t>workflow </a:t>
            </a:r>
            <a:r>
              <a:rPr spc="-5" dirty="0"/>
              <a:t>using </a:t>
            </a:r>
            <a:r>
              <a:rPr dirty="0"/>
              <a:t>AEM</a:t>
            </a:r>
            <a:r>
              <a:rPr spc="55" dirty="0"/>
              <a:t> </a:t>
            </a:r>
            <a:r>
              <a:rPr dirty="0"/>
              <a:t>APIs</a:t>
            </a: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dirty="0"/>
              <a:t>AEM </a:t>
            </a:r>
            <a:r>
              <a:rPr spc="-25" dirty="0"/>
              <a:t>offers </a:t>
            </a:r>
            <a:r>
              <a:rPr dirty="0"/>
              <a:t>a </a:t>
            </a:r>
            <a:r>
              <a:rPr spc="-5" dirty="0"/>
              <a:t>number of out of </a:t>
            </a:r>
            <a:r>
              <a:rPr dirty="0"/>
              <a:t>the </a:t>
            </a:r>
            <a:r>
              <a:rPr spc="-20" dirty="0"/>
              <a:t>box </a:t>
            </a:r>
            <a:r>
              <a:rPr spc="-10" dirty="0"/>
              <a:t>workflow</a:t>
            </a:r>
            <a:r>
              <a:rPr spc="-5" dirty="0"/>
              <a:t> </a:t>
            </a:r>
            <a:r>
              <a:rPr spc="-15" dirty="0"/>
              <a:t>steps.</a:t>
            </a: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dirty="0"/>
              <a:t>AEM </a:t>
            </a:r>
            <a:r>
              <a:rPr spc="-5" dirty="0"/>
              <a:t>lets </a:t>
            </a:r>
            <a:r>
              <a:rPr spc="-10" dirty="0"/>
              <a:t>you </a:t>
            </a:r>
            <a:r>
              <a:rPr spc="-15" dirty="0"/>
              <a:t>create </a:t>
            </a:r>
            <a:r>
              <a:rPr dirty="0"/>
              <a:t>a </a:t>
            </a:r>
            <a:r>
              <a:rPr spc="-10" dirty="0"/>
              <a:t>custom workflow </a:t>
            </a:r>
            <a:r>
              <a:rPr spc="-15" dirty="0"/>
              <a:t>to </a:t>
            </a:r>
            <a:r>
              <a:rPr dirty="0"/>
              <a:t>meet </a:t>
            </a:r>
            <a:r>
              <a:rPr spc="-10" dirty="0"/>
              <a:t>your </a:t>
            </a:r>
            <a:r>
              <a:rPr spc="-5" dirty="0"/>
              <a:t>business</a:t>
            </a:r>
            <a:r>
              <a:rPr spc="-55" dirty="0"/>
              <a:t> </a:t>
            </a:r>
            <a:r>
              <a:rPr spc="-10" dirty="0"/>
              <a:t>requirements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DADDD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enda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96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00913" y="1012393"/>
            <a:ext cx="6664325" cy="485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1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5" dirty="0">
                <a:latin typeface="Calibri"/>
                <a:cs typeface="Calibri"/>
              </a:rPr>
              <a:t>Create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new workflow that </a:t>
            </a:r>
            <a:r>
              <a:rPr sz="2400" spc="-15" dirty="0">
                <a:latin typeface="Calibri"/>
                <a:cs typeface="Calibri"/>
              </a:rPr>
              <a:t>activate </a:t>
            </a:r>
            <a:r>
              <a:rPr sz="2400" dirty="0">
                <a:latin typeface="Calibri"/>
                <a:cs typeface="Calibri"/>
              </a:rPr>
              <a:t>AEM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pages</a:t>
            </a:r>
            <a:endParaRPr sz="2400">
              <a:latin typeface="Calibri"/>
              <a:cs typeface="Calibri"/>
            </a:endParaRPr>
          </a:p>
          <a:p>
            <a:pPr marL="28829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5" dirty="0">
                <a:latin typeface="Calibri"/>
                <a:cs typeface="Calibri"/>
              </a:rPr>
              <a:t>invoke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0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check if the </a:t>
            </a:r>
            <a:r>
              <a:rPr sz="2400" spc="-10" dirty="0">
                <a:latin typeface="Calibri"/>
                <a:cs typeface="Calibri"/>
              </a:rPr>
              <a:t>workflow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successful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0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5" dirty="0">
                <a:latin typeface="Calibri"/>
                <a:cs typeface="Calibri"/>
              </a:rPr>
              <a:t>invoke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workflow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workflow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Launcher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0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create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custom workflow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25" dirty="0">
                <a:latin typeface="Calibri"/>
                <a:cs typeface="Calibri"/>
              </a:rPr>
              <a:t>Types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workflow </a:t>
            </a:r>
            <a:r>
              <a:rPr sz="2400" spc="-15" dirty="0">
                <a:latin typeface="Calibri"/>
                <a:cs typeface="Calibri"/>
              </a:rPr>
              <a:t>steps </a:t>
            </a:r>
            <a:r>
              <a:rPr sz="2400" spc="-10" dirty="0">
                <a:latin typeface="Calibri"/>
                <a:cs typeface="Calibri"/>
              </a:rPr>
              <a:t>you can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create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dirty="0">
                <a:latin typeface="Calibri"/>
                <a:cs typeface="Calibri"/>
              </a:rPr>
              <a:t>Managing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your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workflow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10" dirty="0">
                <a:latin typeface="Calibri"/>
                <a:cs typeface="Calibri"/>
              </a:rPr>
              <a:t>Monitor performance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workflows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1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dirty="0">
                <a:latin typeface="Calibri"/>
                <a:cs typeface="Calibri"/>
              </a:rPr>
              <a:t>Managing </a:t>
            </a:r>
            <a:r>
              <a:rPr sz="2400" spc="-10" dirty="0">
                <a:latin typeface="Calibri"/>
                <a:cs typeface="Calibri"/>
              </a:rPr>
              <a:t>workflow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throughput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695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-20" dirty="0">
                <a:latin typeface="Calibri"/>
                <a:cs typeface="Calibri"/>
              </a:rPr>
              <a:t>Workflow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Maintenance</a:t>
            </a:r>
            <a:endParaRPr sz="2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700"/>
              </a:spcBef>
              <a:buClr>
                <a:srgbClr val="FAAF34"/>
              </a:buClr>
              <a:buSzPct val="68750"/>
              <a:buFont typeface="Wingdings"/>
              <a:buChar char=""/>
              <a:tabLst>
                <a:tab pos="288290" algn="l"/>
                <a:tab pos="288925" algn="l"/>
              </a:tabLst>
            </a:pPr>
            <a:r>
              <a:rPr sz="2400" spc="20" dirty="0">
                <a:latin typeface="Calibri"/>
                <a:cs typeface="Calibri"/>
              </a:rPr>
              <a:t>Q/A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295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DADDDF"/>
                </a:solidFill>
              </a:rPr>
              <a:t>Create </a:t>
            </a:r>
            <a:r>
              <a:rPr sz="2400" dirty="0">
                <a:solidFill>
                  <a:srgbClr val="DADDDF"/>
                </a:solidFill>
              </a:rPr>
              <a:t>a </a:t>
            </a:r>
            <a:r>
              <a:rPr sz="2400" spc="-5" dirty="0">
                <a:solidFill>
                  <a:srgbClr val="DADDDF"/>
                </a:solidFill>
              </a:rPr>
              <a:t>New</a:t>
            </a:r>
            <a:r>
              <a:rPr sz="2400" spc="-75" dirty="0">
                <a:solidFill>
                  <a:srgbClr val="DADDDF"/>
                </a:solidFill>
              </a:rPr>
              <a:t> </a:t>
            </a:r>
            <a:r>
              <a:rPr sz="2400" spc="-20" dirty="0">
                <a:solidFill>
                  <a:srgbClr val="DADDDF"/>
                </a:solidFill>
              </a:rPr>
              <a:t>Workflow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0913" y="927360"/>
            <a:ext cx="10291445" cy="19939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000" b="1" spc="-80" dirty="0">
                <a:latin typeface="Calibri"/>
                <a:cs typeface="Calibri"/>
              </a:rPr>
              <a:t>To </a:t>
            </a:r>
            <a:r>
              <a:rPr sz="2000" b="1" spc="-15" dirty="0">
                <a:latin typeface="Calibri"/>
                <a:cs typeface="Calibri"/>
              </a:rPr>
              <a:t>create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new</a:t>
            </a:r>
            <a:r>
              <a:rPr sz="2000" b="1" spc="6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workflow</a:t>
            </a:r>
            <a:r>
              <a:rPr sz="2000" spc="-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263525" indent="-251460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264160" algn="l"/>
              </a:tabLst>
            </a:pPr>
            <a:r>
              <a:rPr sz="2000" spc="-20" dirty="0">
                <a:latin typeface="Calibri"/>
                <a:cs typeface="Calibri"/>
              </a:rPr>
              <a:t>Navigate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workflow </a:t>
            </a:r>
            <a:r>
              <a:rPr sz="2000" spc="-5" dirty="0">
                <a:latin typeface="Calibri"/>
                <a:cs typeface="Calibri"/>
              </a:rPr>
              <a:t>console: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http://localhost:4502/libs/cq/workflow/content/console.html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263525" indent="-251460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264160" algn="l"/>
              </a:tabLst>
            </a:pPr>
            <a:r>
              <a:rPr sz="2000" spc="-5" dirty="0">
                <a:latin typeface="Calibri"/>
                <a:cs typeface="Calibri"/>
              </a:rPr>
              <a:t>Click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New </a:t>
            </a:r>
            <a:r>
              <a:rPr sz="2000" spc="-10" dirty="0">
                <a:latin typeface="Calibri"/>
                <a:cs typeface="Calibri"/>
              </a:rPr>
              <a:t>button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 upper </a:t>
            </a:r>
            <a:r>
              <a:rPr sz="2000" spc="-5" dirty="0">
                <a:latin typeface="Calibri"/>
                <a:cs typeface="Calibri"/>
              </a:rPr>
              <a:t>left side 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page.</a:t>
            </a:r>
            <a:endParaRPr sz="2000">
              <a:latin typeface="Calibri"/>
              <a:cs typeface="Calibri"/>
            </a:endParaRPr>
          </a:p>
          <a:p>
            <a:pPr marL="263525" indent="-251460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264160" algn="l"/>
              </a:tabLst>
            </a:pPr>
            <a:r>
              <a:rPr sz="2000" spc="-10" dirty="0">
                <a:latin typeface="Calibri"/>
                <a:cs typeface="Calibri"/>
              </a:rPr>
              <a:t>Enter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title </a:t>
            </a:r>
            <a:r>
              <a:rPr sz="2000" i="1" dirty="0">
                <a:latin typeface="Calibri"/>
                <a:cs typeface="Calibri"/>
              </a:rPr>
              <a:t>AEMExperts </a:t>
            </a:r>
            <a:r>
              <a:rPr sz="2000" dirty="0">
                <a:latin typeface="Calibri"/>
                <a:cs typeface="Calibri"/>
              </a:rPr>
              <a:t>and then click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OK.</a:t>
            </a:r>
            <a:endParaRPr sz="200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263525" algn="l"/>
              </a:tabLst>
            </a:pPr>
            <a:r>
              <a:rPr sz="2000" i="1" dirty="0">
                <a:latin typeface="Calibri"/>
                <a:cs typeface="Calibri"/>
              </a:rPr>
              <a:t>Double </a:t>
            </a:r>
            <a:r>
              <a:rPr sz="2000" i="1" spc="-5" dirty="0">
                <a:latin typeface="Calibri"/>
                <a:cs typeface="Calibri"/>
              </a:rPr>
              <a:t>click </a:t>
            </a:r>
            <a:r>
              <a:rPr sz="2000" i="1" dirty="0">
                <a:latin typeface="Calibri"/>
                <a:cs typeface="Calibri"/>
              </a:rPr>
              <a:t>the </a:t>
            </a:r>
            <a:r>
              <a:rPr sz="2000" i="1" spc="-5" dirty="0">
                <a:latin typeface="Calibri"/>
                <a:cs typeface="Calibri"/>
              </a:rPr>
              <a:t>workflow </a:t>
            </a:r>
            <a:r>
              <a:rPr sz="2000" i="1" spc="-10" dirty="0">
                <a:latin typeface="Calibri"/>
                <a:cs typeface="Calibri"/>
              </a:rPr>
              <a:t>to </a:t>
            </a:r>
            <a:r>
              <a:rPr sz="2000" i="1" spc="-5" dirty="0">
                <a:latin typeface="Calibri"/>
                <a:cs typeface="Calibri"/>
              </a:rPr>
              <a:t>view </a:t>
            </a:r>
            <a:r>
              <a:rPr sz="2000" i="1" dirty="0">
                <a:latin typeface="Calibri"/>
                <a:cs typeface="Calibri"/>
              </a:rPr>
              <a:t>the</a:t>
            </a:r>
            <a:r>
              <a:rPr sz="2000" i="1" spc="-7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model.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8164" y="3543300"/>
            <a:ext cx="4381499" cy="28773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174497"/>
            <a:ext cx="4457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DADDDF"/>
                </a:solidFill>
              </a:rPr>
              <a:t>Create </a:t>
            </a:r>
            <a:r>
              <a:rPr sz="2400" dirty="0">
                <a:solidFill>
                  <a:srgbClr val="DADDDF"/>
                </a:solidFill>
              </a:rPr>
              <a:t>a </a:t>
            </a:r>
            <a:r>
              <a:rPr sz="2400" spc="-5" dirty="0">
                <a:solidFill>
                  <a:srgbClr val="DADDDF"/>
                </a:solidFill>
              </a:rPr>
              <a:t>New </a:t>
            </a:r>
            <a:r>
              <a:rPr sz="2400" spc="-20" dirty="0">
                <a:solidFill>
                  <a:srgbClr val="DADDDF"/>
                </a:solidFill>
              </a:rPr>
              <a:t>Workflow</a:t>
            </a:r>
            <a:r>
              <a:rPr sz="2400" spc="-25" dirty="0">
                <a:solidFill>
                  <a:srgbClr val="DADDDF"/>
                </a:solidFill>
              </a:rPr>
              <a:t> </a:t>
            </a:r>
            <a:r>
              <a:rPr sz="2400" spc="-10" dirty="0">
                <a:solidFill>
                  <a:srgbClr val="DADDDF"/>
                </a:solidFill>
              </a:rPr>
              <a:t>(continued)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75513" y="927360"/>
            <a:ext cx="9365615" cy="16008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8290" indent="-250825">
              <a:lnSpc>
                <a:spcPct val="100000"/>
              </a:lnSpc>
              <a:spcBef>
                <a:spcPts val="800"/>
              </a:spcBef>
              <a:buAutoNum type="arabicPeriod" startAt="5"/>
              <a:tabLst>
                <a:tab pos="288925" algn="l"/>
              </a:tabLst>
            </a:pPr>
            <a:r>
              <a:rPr sz="2000" dirty="0">
                <a:latin typeface="Calibri"/>
                <a:cs typeface="Calibri"/>
              </a:rPr>
              <a:t>Because </a:t>
            </a:r>
            <a:r>
              <a:rPr sz="2000" spc="-10" dirty="0">
                <a:latin typeface="Calibri"/>
                <a:cs typeface="Calibri"/>
              </a:rPr>
              <a:t>we are </a:t>
            </a:r>
            <a:r>
              <a:rPr sz="2000" spc="-5" dirty="0">
                <a:latin typeface="Calibri"/>
                <a:cs typeface="Calibri"/>
              </a:rPr>
              <a:t>making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automated workflow </a:t>
            </a:r>
            <a:r>
              <a:rPr sz="2000" dirty="0">
                <a:latin typeface="Calibri"/>
                <a:cs typeface="Calibri"/>
              </a:rPr>
              <a:t>(no </a:t>
            </a:r>
            <a:r>
              <a:rPr sz="2000" spc="-5" dirty="0">
                <a:latin typeface="Calibri"/>
                <a:cs typeface="Calibri"/>
              </a:rPr>
              <a:t>human </a:t>
            </a:r>
            <a:r>
              <a:rPr sz="2000" spc="-10" dirty="0">
                <a:latin typeface="Calibri"/>
                <a:cs typeface="Calibri"/>
              </a:rPr>
              <a:t>interaction), delete </a:t>
            </a:r>
            <a:r>
              <a:rPr sz="2000" spc="10" dirty="0">
                <a:latin typeface="Calibri"/>
                <a:cs typeface="Calibri"/>
              </a:rPr>
              <a:t>1</a:t>
            </a:r>
            <a:r>
              <a:rPr sz="1950" spc="15" baseline="25641" dirty="0">
                <a:latin typeface="Calibri"/>
                <a:cs typeface="Calibri"/>
              </a:rPr>
              <a:t>st</a:t>
            </a:r>
            <a:r>
              <a:rPr sz="1950" spc="427" baseline="25641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step.</a:t>
            </a:r>
            <a:endParaRPr sz="2000">
              <a:latin typeface="Calibri"/>
              <a:cs typeface="Calibri"/>
            </a:endParaRPr>
          </a:p>
          <a:p>
            <a:pPr marL="288925" indent="-251460">
              <a:lnSpc>
                <a:spcPct val="100000"/>
              </a:lnSpc>
              <a:spcBef>
                <a:spcPts val="695"/>
              </a:spcBef>
              <a:buAutoNum type="arabicPeriod" startAt="5"/>
              <a:tabLst>
                <a:tab pos="289560" algn="l"/>
              </a:tabLst>
            </a:pPr>
            <a:r>
              <a:rPr sz="2000" dirty="0">
                <a:latin typeface="Calibri"/>
                <a:cs typeface="Calibri"/>
              </a:rPr>
              <a:t>Under the </a:t>
            </a:r>
            <a:r>
              <a:rPr sz="2000" spc="-5" dirty="0">
                <a:latin typeface="Calibri"/>
                <a:cs typeface="Calibri"/>
              </a:rPr>
              <a:t>WCM </a:t>
            </a:r>
            <a:r>
              <a:rPr sz="2000" spc="-15" dirty="0">
                <a:latin typeface="Calibri"/>
                <a:cs typeface="Calibri"/>
              </a:rPr>
              <a:t>Workflow </a:t>
            </a:r>
            <a:r>
              <a:rPr sz="2000" spc="-5" dirty="0">
                <a:latin typeface="Calibri"/>
                <a:cs typeface="Calibri"/>
              </a:rPr>
              <a:t>section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sidekick, select </a:t>
            </a:r>
            <a:r>
              <a:rPr sz="2000" spc="-10" dirty="0">
                <a:latin typeface="Calibri"/>
                <a:cs typeface="Calibri"/>
              </a:rPr>
              <a:t>Activate </a:t>
            </a:r>
            <a:r>
              <a:rPr sz="2000" spc="-15" dirty="0">
                <a:latin typeface="Calibri"/>
                <a:cs typeface="Calibri"/>
              </a:rPr>
              <a:t>Page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Assets.</a:t>
            </a:r>
            <a:endParaRPr sz="2000">
              <a:latin typeface="Calibri"/>
              <a:cs typeface="Calibri"/>
            </a:endParaRPr>
          </a:p>
          <a:p>
            <a:pPr marL="288925" indent="-251460">
              <a:lnSpc>
                <a:spcPct val="100000"/>
              </a:lnSpc>
              <a:spcBef>
                <a:spcPts val="710"/>
              </a:spcBef>
              <a:buAutoNum type="arabicPeriod" startAt="5"/>
              <a:tabLst>
                <a:tab pos="289560" algn="l"/>
              </a:tabLst>
            </a:pPr>
            <a:r>
              <a:rPr sz="2000" spc="-5" dirty="0">
                <a:latin typeface="Calibri"/>
                <a:cs typeface="Calibri"/>
              </a:rPr>
              <a:t>Click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Save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button.</a:t>
            </a:r>
            <a:endParaRPr sz="2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2000" spc="-5" dirty="0">
                <a:latin typeface="Calibri"/>
                <a:cs typeface="Calibri"/>
              </a:rPr>
              <a:t>The new </a:t>
            </a:r>
            <a:r>
              <a:rPr sz="2000" spc="-10" dirty="0">
                <a:latin typeface="Calibri"/>
                <a:cs typeface="Calibri"/>
              </a:rPr>
              <a:t>workflow </a:t>
            </a:r>
            <a:r>
              <a:rPr sz="2000" spc="-5" dirty="0">
                <a:latin typeface="Calibri"/>
                <a:cs typeface="Calibri"/>
              </a:rPr>
              <a:t>should </a:t>
            </a:r>
            <a:r>
              <a:rPr sz="2000" dirty="0">
                <a:latin typeface="Calibri"/>
                <a:cs typeface="Calibri"/>
              </a:rPr>
              <a:t>look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like: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7684" y="3057144"/>
            <a:ext cx="4038600" cy="28011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304800" y="6507022"/>
            <a:ext cx="2869565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60"/>
              </a:lnSpc>
            </a:pPr>
            <a:r>
              <a:rPr lang="en-US" spc="-5"/>
              <a:t>©</a:t>
            </a:r>
            <a:r>
              <a:rPr lang="en-US" spc="5"/>
              <a:t> </a:t>
            </a:r>
            <a:r>
              <a:rPr lang="en-US" spc="-10"/>
              <a:t>2015</a:t>
            </a:r>
            <a:r>
              <a:rPr lang="en-US" spc="15"/>
              <a:t> </a:t>
            </a:r>
            <a:r>
              <a:rPr lang="en-US" spc="-10"/>
              <a:t>Adobe</a:t>
            </a:r>
            <a:r>
              <a:rPr lang="en-US"/>
              <a:t> </a:t>
            </a:r>
            <a:r>
              <a:rPr lang="en-US" spc="-5"/>
              <a:t>Systems</a:t>
            </a:r>
            <a:r>
              <a:rPr lang="en-US" spc="20"/>
              <a:t> </a:t>
            </a:r>
            <a:r>
              <a:rPr lang="en-US" spc="-5"/>
              <a:t>Incorporated.</a:t>
            </a:r>
            <a:r>
              <a:rPr lang="en-US" spc="35"/>
              <a:t> </a:t>
            </a:r>
            <a:r>
              <a:rPr lang="en-US" spc="-5"/>
              <a:t>All</a:t>
            </a:r>
            <a:r>
              <a:rPr lang="en-US" spc="20"/>
              <a:t> </a:t>
            </a:r>
            <a:r>
              <a:rPr lang="en-US" spc="-5"/>
              <a:t>Rights</a:t>
            </a:r>
            <a:r>
              <a:rPr lang="en-US" spc="10"/>
              <a:t> </a:t>
            </a:r>
            <a:r>
              <a:rPr lang="en-US" spc="-5"/>
              <a:t>Reserved.</a:t>
            </a:r>
            <a:r>
              <a:rPr lang="en-US" spc="30"/>
              <a:t> </a:t>
            </a:r>
            <a:r>
              <a:rPr lang="en-US" spc="-10"/>
              <a:t>Adobe</a:t>
            </a:r>
            <a:r>
              <a:rPr lang="en-US" spc="20"/>
              <a:t> </a:t>
            </a:r>
            <a:r>
              <a:rPr lang="en-US" spc="-5"/>
              <a:t>Confidential.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92100" y="6494322"/>
            <a:ext cx="2894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760"/>
              </a:lnSpc>
            </a:pPr>
            <a:r>
              <a:rPr lang="en-US" spc="-5">
                <a:solidFill>
                  <a:srgbClr val="585858"/>
                </a:solidFill>
              </a:rPr>
              <a:t>©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2014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Systems</a:t>
            </a:r>
            <a:r>
              <a:rPr lang="en-US" spc="2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Incorporated.</a:t>
            </a:r>
            <a:r>
              <a:rPr lang="en-US" spc="30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All</a:t>
            </a:r>
            <a:r>
              <a:rPr lang="en-US" spc="2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Rights</a:t>
            </a:r>
            <a:r>
              <a:rPr lang="en-US" spc="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Reserved.</a:t>
            </a:r>
            <a:r>
              <a:rPr lang="en-US" spc="35">
                <a:solidFill>
                  <a:srgbClr val="585858"/>
                </a:solidFill>
              </a:rPr>
              <a:t> </a:t>
            </a:r>
            <a:r>
              <a:rPr lang="en-US" spc="-10">
                <a:solidFill>
                  <a:srgbClr val="585858"/>
                </a:solidFill>
              </a:rPr>
              <a:t>Adobe</a:t>
            </a:r>
            <a:r>
              <a:rPr lang="en-US" spc="15">
                <a:solidFill>
                  <a:srgbClr val="585858"/>
                </a:solidFill>
              </a:rPr>
              <a:t> </a:t>
            </a:r>
            <a:r>
              <a:rPr lang="en-US" spc="-5">
                <a:solidFill>
                  <a:srgbClr val="585858"/>
                </a:solidFill>
              </a:rPr>
              <a:t>Confidential.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004559" y="6506591"/>
            <a:ext cx="180339" cy="127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lang="en-US" smtClean="0"/>
              <a:pPr marL="38100">
                <a:lnSpc>
                  <a:spcPts val="865"/>
                </a:lnSpc>
              </a:pPr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913" y="174497"/>
            <a:ext cx="41929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DEMO </a:t>
            </a:r>
            <a:r>
              <a:rPr sz="2400" spc="-15" dirty="0">
                <a:solidFill>
                  <a:srgbClr val="DADDDF"/>
                </a:solidFill>
                <a:latin typeface="Calibri"/>
                <a:cs typeface="Calibri"/>
              </a:rPr>
              <a:t>(Create </a:t>
            </a:r>
            <a:r>
              <a:rPr sz="2400" dirty="0">
                <a:solidFill>
                  <a:srgbClr val="DADDD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DADDDF"/>
                </a:solidFill>
                <a:latin typeface="Calibri"/>
                <a:cs typeface="Calibri"/>
              </a:rPr>
              <a:t>new</a:t>
            </a:r>
            <a:r>
              <a:rPr sz="2400" spc="-80" dirty="0">
                <a:solidFill>
                  <a:srgbClr val="DADDD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ADDDF"/>
                </a:solidFill>
                <a:latin typeface="Calibri"/>
                <a:cs typeface="Calibri"/>
              </a:rPr>
              <a:t>workflow)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35" dirty="0"/>
              <a:t> </a:t>
            </a:r>
            <a:r>
              <a:rPr spc="-5" dirty="0"/>
              <a:t>All</a:t>
            </a:r>
            <a:r>
              <a:rPr spc="20" dirty="0"/>
              <a:t> </a:t>
            </a:r>
            <a:r>
              <a:rPr spc="-5" dirty="0"/>
              <a:t>Rights</a:t>
            </a:r>
            <a:r>
              <a:rPr spc="10" dirty="0"/>
              <a:t> </a:t>
            </a:r>
            <a:r>
              <a:rPr spc="-5" dirty="0"/>
              <a:t>Reserved.</a:t>
            </a:r>
            <a:r>
              <a:rPr spc="30" dirty="0"/>
              <a:t> </a:t>
            </a:r>
            <a:r>
              <a:rPr spc="-10" dirty="0"/>
              <a:t>Adobe</a:t>
            </a:r>
            <a:r>
              <a:rPr spc="20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0"/>
              </a:lnSpc>
            </a:pPr>
            <a:r>
              <a:rPr spc="-5" dirty="0"/>
              <a:t>©</a:t>
            </a:r>
            <a:r>
              <a:rPr spc="5" dirty="0"/>
              <a:t> </a:t>
            </a:r>
            <a:r>
              <a:rPr spc="-10" dirty="0"/>
              <a:t>2014</a:t>
            </a:r>
            <a:r>
              <a:rPr spc="15" dirty="0"/>
              <a:t> </a:t>
            </a:r>
            <a:r>
              <a:rPr spc="-10" dirty="0"/>
              <a:t>Adobe</a:t>
            </a:r>
            <a:r>
              <a:rPr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spc="-5" dirty="0"/>
              <a:t>Incorporated.</a:t>
            </a:r>
            <a:r>
              <a:rPr spc="30" dirty="0"/>
              <a:t> </a:t>
            </a:r>
            <a:r>
              <a:rPr spc="-5" dirty="0"/>
              <a:t>All</a:t>
            </a:r>
            <a:r>
              <a:rPr spc="25" dirty="0"/>
              <a:t> </a:t>
            </a:r>
            <a:r>
              <a:rPr spc="-5" dirty="0"/>
              <a:t>Rights</a:t>
            </a:r>
            <a:r>
              <a:rPr spc="5" dirty="0"/>
              <a:t> </a:t>
            </a:r>
            <a:r>
              <a:rPr spc="-5" dirty="0"/>
              <a:t>Reserved.</a:t>
            </a:r>
            <a:r>
              <a:rPr spc="35" dirty="0"/>
              <a:t> </a:t>
            </a:r>
            <a:r>
              <a:rPr spc="-10" dirty="0"/>
              <a:t>Adobe</a:t>
            </a:r>
            <a:r>
              <a:rPr spc="15" dirty="0"/>
              <a:t> </a:t>
            </a:r>
            <a:r>
              <a:rPr spc="-5" dirty="0"/>
              <a:t>Confidential.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865"/>
              </a:lnSpc>
            </a:pPr>
            <a:fld id="{81D60167-4931-47E6-BA6A-407CBD079E47}" type="slidenum">
              <a:rPr dirty="0"/>
              <a:t>99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95140" y="2585415"/>
            <a:ext cx="4598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Build the AEMExperts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Worflow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22660</Words>
  <Application>Microsoft Office PowerPoint</Application>
  <PresentationFormat>Widescreen</PresentationFormat>
  <Paragraphs>2997</Paragraphs>
  <Slides>347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347</vt:i4>
      </vt:variant>
    </vt:vector>
  </HeadingPairs>
  <TitlesOfParts>
    <vt:vector size="356" baseType="lpstr">
      <vt:lpstr>Arial</vt:lpstr>
      <vt:lpstr>Calibri</vt:lpstr>
      <vt:lpstr>Calibri Light</vt:lpstr>
      <vt:lpstr>Courier New</vt:lpstr>
      <vt:lpstr>Garamond</vt:lpstr>
      <vt:lpstr>Segoe UI</vt:lpstr>
      <vt:lpstr>Times New Roman</vt:lpstr>
      <vt:lpstr>Wingdings</vt:lpstr>
      <vt:lpstr>Office Theme</vt:lpstr>
      <vt:lpstr>The six key steps</vt:lpstr>
      <vt:lpstr>PowerPoint Presentation</vt:lpstr>
      <vt:lpstr>Getting the overall picture right</vt:lpstr>
      <vt:lpstr>AEM as umbrella system</vt:lpstr>
      <vt:lpstr>AEM as provider system</vt:lpstr>
      <vt:lpstr>AEM as independent system in the stack</vt:lpstr>
      <vt:lpstr>The de facto layers in the eco system</vt:lpstr>
      <vt:lpstr>PowerPoint Presentation</vt:lpstr>
      <vt:lpstr>AEM only vs. AEM + others</vt:lpstr>
      <vt:lpstr>Validate with POC’s</vt:lpstr>
      <vt:lpstr>PowerPoint Presentation</vt:lpstr>
      <vt:lpstr>Content structure</vt:lpstr>
      <vt:lpstr>PowerPoint Presentation</vt:lpstr>
      <vt:lpstr>Integration approaches</vt:lpstr>
      <vt:lpstr>When AEM exposes services</vt:lpstr>
      <vt:lpstr>Less frequently changing content</vt:lpstr>
      <vt:lpstr>PowerPoint Presentation</vt:lpstr>
      <vt:lpstr>PowerPoint Presentation</vt:lpstr>
      <vt:lpstr>PowerPoint Presentation</vt:lpstr>
      <vt:lpstr>Backup, Purge, Compact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</vt:lpstr>
      <vt:lpstr>WORKFLOW</vt:lpstr>
      <vt:lpstr>INVOCATION</vt:lpstr>
      <vt:lpstr>WORKFLOW PILLARS</vt:lpstr>
      <vt:lpstr>WHAT CAN BE DONE</vt:lpstr>
      <vt:lpstr>EXAMPLE</vt:lpstr>
      <vt:lpstr>WORKFLOW API</vt:lpstr>
      <vt:lpstr>WORKFLOW APIs</vt:lpstr>
      <vt:lpstr>CUSTOM WORKFLOW SERVICE</vt:lpstr>
      <vt:lpstr>CUSTOM PROCESS STEP</vt:lpstr>
      <vt:lpstr>CUSTOM PARTICIPANT STEP</vt:lpstr>
      <vt:lpstr>KEY WORKFLOW ELEMENTS</vt:lpstr>
      <vt:lpstr>WORKFLOW MAINTENANCE</vt:lpstr>
      <vt:lpstr>WORKFLOW THROUGHPUT</vt:lpstr>
      <vt:lpstr>BEST PRACTICES</vt:lpstr>
      <vt:lpstr>BEST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Create a New Workflow</vt:lpstr>
      <vt:lpstr>Create a New Workflow (continued)</vt:lpstr>
      <vt:lpstr>PowerPoint Presentation</vt:lpstr>
      <vt:lpstr>PowerPoint Presentation</vt:lpstr>
      <vt:lpstr>PowerPoint Presentation</vt:lpstr>
      <vt:lpstr>Using Workflow Launcher</vt:lpstr>
      <vt:lpstr>To configure Workflow Launcher to invoke a workflow:</vt:lpstr>
      <vt:lpstr>4. Add the following information:</vt:lpstr>
      <vt:lpstr>PowerPoint Presentation</vt:lpstr>
      <vt:lpstr>PowerPoint Presentation</vt:lpstr>
      <vt:lpstr>PowerPoint Presentation</vt:lpstr>
      <vt:lpstr>PowerPoint Presentation</vt:lpstr>
      <vt:lpstr>When do I save the session?</vt:lpstr>
      <vt:lpstr>Managing data in your workflow</vt:lpstr>
      <vt:lpstr>Behind the scenes…</vt:lpstr>
      <vt:lpstr>Monitor performance of workflows</vt:lpstr>
      <vt:lpstr>Monitor performance of workflows - continued</vt:lpstr>
      <vt:lpstr>Managing Workflow Throughput</vt:lpstr>
      <vt:lpstr>Managing Workflow Throughput - DEMO</vt:lpstr>
      <vt:lpstr>Workflow Maintenance</vt:lpstr>
      <vt:lpstr>SEARCH</vt:lpstr>
      <vt:lpstr>WHAT IS SOLR</vt:lpstr>
      <vt:lpstr>SOLR FEATURES</vt:lpstr>
      <vt:lpstr>CONNECTING TO SOLR &amp; INDEXING</vt:lpstr>
      <vt:lpstr>QUERYING</vt:lpstr>
      <vt:lpstr>AEM – Queries and Indexing</vt:lpstr>
      <vt:lpstr>AEM – SOLR</vt:lpstr>
      <vt:lpstr>PowerPoint Presentation</vt:lpstr>
      <vt:lpstr>Aspects to be considered</vt:lpstr>
      <vt:lpstr>Author vs. Publisher</vt:lpstr>
      <vt:lpstr>Can have completely different set of requirements for search</vt:lpstr>
      <vt:lpstr>Typical activities in designing for search on Author</vt:lpstr>
      <vt:lpstr>Typical activities in designing for search on Publisher</vt:lpstr>
      <vt:lpstr>A closer look at the features</vt:lpstr>
      <vt:lpstr>Authored list of terms</vt:lpstr>
      <vt:lpstr>Spellcheck library</vt:lpstr>
      <vt:lpstr>Search with-in search</vt:lpstr>
      <vt:lpstr>Handling the results</vt:lpstr>
      <vt:lpstr>Order by clause</vt:lpstr>
      <vt:lpstr>Filtering the results</vt:lpstr>
      <vt:lpstr>Paginate the result set – Can’t / Don’t fetch all the results</vt:lpstr>
      <vt:lpstr>Results based on user permission</vt:lpstr>
      <vt:lpstr>Some Advanced aspects</vt:lpstr>
      <vt:lpstr>Popular and promoted search terms</vt:lpstr>
      <vt:lpstr>Points on caching search results</vt:lpstr>
      <vt:lpstr>Favoring and ignoring specific results</vt:lpstr>
      <vt:lpstr>Multi-lingual in search</vt:lpstr>
      <vt:lpstr>Few other aspects</vt:lpstr>
      <vt:lpstr>Workflow extracts text from binaries</vt:lpstr>
      <vt:lpstr>Scoring of results</vt:lpstr>
      <vt:lpstr>Promoting newer content</vt:lpstr>
      <vt:lpstr>Tracking usage of search</vt:lpstr>
      <vt:lpstr>Common perspectives</vt:lpstr>
      <vt:lpstr>When?</vt:lpstr>
      <vt:lpstr>When Not?</vt:lpstr>
      <vt:lpstr>How?</vt:lpstr>
      <vt:lpstr>How not?</vt:lpstr>
      <vt:lpstr>PowerPoint Presentation</vt:lpstr>
      <vt:lpstr>DataStore</vt:lpstr>
      <vt:lpstr>DataStore</vt:lpstr>
      <vt:lpstr>What s stored in the DataStore</vt:lpstr>
      <vt:lpstr>How content stored in the DataStore</vt:lpstr>
      <vt:lpstr>What s stored in the NodeStore</vt:lpstr>
      <vt:lpstr>Creating a binary property</vt:lpstr>
      <vt:lpstr>Reading a binary property</vt:lpstr>
      <vt:lpstr>Creating a binary property</vt:lpstr>
      <vt:lpstr>Creating a binary property example</vt:lpstr>
      <vt:lpstr>FileDataStore</vt:lpstr>
      <vt:lpstr>S3/AzureDataStore</vt:lpstr>
      <vt:lpstr>Local Caching wrapper for DataStore</vt:lpstr>
      <vt:lpstr>BlobStore (Introduced with Oak)</vt:lpstr>
      <vt:lpstr>PowerPoint Presentation</vt:lpstr>
      <vt:lpstr>Topologies</vt:lpstr>
      <vt:lpstr>Configuration</vt:lpstr>
      <vt:lpstr>AEM Runmodes</vt:lpstr>
      <vt:lpstr>Configuration FDS Configuration parameters</vt:lpstr>
      <vt:lpstr>Configuration S3 Configuration parameters</vt:lpstr>
      <vt:lpstr>Configuration Azure Configuration parameters</vt:lpstr>
      <vt:lpstr>Configuration DataStore Caching Wrapper</vt:lpstr>
      <vt:lpstr>Initialization</vt:lpstr>
      <vt:lpstr>Initialization Repository ID</vt:lpstr>
      <vt:lpstr>Initialization Mbeans</vt:lpstr>
      <vt:lpstr>Initialization - DataStoreCacheStats</vt:lpstr>
      <vt:lpstr>S3DataStore S3 connector versions</vt:lpstr>
      <vt:lpstr>Timeline - Enhancements/Changes</vt:lpstr>
      <vt:lpstr>Timeline - Enhancements/Changes</vt:lpstr>
      <vt:lpstr>PowerPoint Presentation</vt:lpstr>
      <vt:lpstr>Why Garbage Collection?</vt:lpstr>
      <vt:lpstr>Pre-requisites</vt:lpstr>
      <vt:lpstr>DataStore GC</vt:lpstr>
      <vt:lpstr>DataStore GC</vt:lpstr>
      <vt:lpstr>DataStore GC Mark Phase</vt:lpstr>
      <vt:lpstr>DataStore GC</vt:lpstr>
      <vt:lpstr>DataStore GC Sweep</vt:lpstr>
      <vt:lpstr>DataStore GC Sweep</vt:lpstr>
      <vt:lpstr>Mechanism</vt:lpstr>
      <vt:lpstr>Shared DataStore</vt:lpstr>
      <vt:lpstr>Shared DataStore</vt:lpstr>
      <vt:lpstr>Shared DataStore</vt:lpstr>
      <vt:lpstr>Shared DataStore</vt:lpstr>
      <vt:lpstr>Shared DataStore GC Mark Phase</vt:lpstr>
      <vt:lpstr>Shared DataStore GC Mark Phase</vt:lpstr>
      <vt:lpstr>Shared DataStore GC Mark Phase</vt:lpstr>
      <vt:lpstr>Shared DataStore GC Sweep Phase</vt:lpstr>
      <vt:lpstr>Shared DataStore GC Sweep Phase</vt:lpstr>
      <vt:lpstr>Shared DataStore GC Sweep Phase</vt:lpstr>
      <vt:lpstr>Mechanism Shared DataStore GC</vt:lpstr>
      <vt:lpstr>Mechanism Shared DataStore GC Important Note</vt:lpstr>
      <vt:lpstr>DataStore GC Log Output</vt:lpstr>
      <vt:lpstr>BlobTracker</vt:lpstr>
      <vt:lpstr>BlobTracker - Mechanism</vt:lpstr>
      <vt:lpstr>BlobTracker - Mechanism</vt:lpstr>
      <vt:lpstr>BlobTracker Coldstart</vt:lpstr>
      <vt:lpstr>BlobStoreTracker - continued</vt:lpstr>
      <vt:lpstr>Execution</vt:lpstr>
      <vt:lpstr>Maintenance Task</vt:lpstr>
      <vt:lpstr>Maintenance Task</vt:lpstr>
      <vt:lpstr>Execution</vt:lpstr>
      <vt:lpstr>JMX Console</vt:lpstr>
      <vt:lpstr>PowerPoint Presentation</vt:lpstr>
      <vt:lpstr>PowerPoint Presentation</vt:lpstr>
      <vt:lpstr>Offline Consistency check</vt:lpstr>
      <vt:lpstr>Reset Repository ID</vt:lpstr>
      <vt:lpstr>Backups</vt:lpstr>
      <vt:lpstr>Troubleshooting Missing blobs</vt:lpstr>
      <vt:lpstr>Troubleshooting Rapid DataStore growth</vt:lpstr>
      <vt:lpstr>Troubleshooting GC Performance - Effectiveness</vt:lpstr>
      <vt:lpstr>Troubleshooting</vt:lpstr>
      <vt:lpstr>Upcoming Enhancements</vt:lpstr>
      <vt:lpstr>References</vt:lpstr>
      <vt:lpstr>BACKUP</vt:lpstr>
      <vt:lpstr>Why Backup</vt:lpstr>
      <vt:lpstr>Storage elements</vt:lpstr>
      <vt:lpstr>Planning for backup</vt:lpstr>
      <vt:lpstr>Offline backup</vt:lpstr>
      <vt:lpstr>Online backup</vt:lpstr>
      <vt:lpstr>Online backup – Other points</vt:lpstr>
      <vt:lpstr>Other approaches</vt:lpstr>
      <vt:lpstr>COMPACTION</vt:lpstr>
      <vt:lpstr>Why compaction</vt:lpstr>
      <vt:lpstr>Online compaction</vt:lpstr>
      <vt:lpstr>Offline compaction</vt:lpstr>
      <vt:lpstr>Offline compaction - points to consider</vt:lpstr>
      <vt:lpstr>Datastore Cleanup</vt:lpstr>
      <vt:lpstr>Cleaning up of a shared Datastore</vt:lpstr>
      <vt:lpstr>Compacting the standby instance</vt:lpstr>
      <vt:lpstr>PURGING</vt:lpstr>
      <vt:lpstr>Why purge</vt:lpstr>
      <vt:lpstr>Version purging</vt:lpstr>
      <vt:lpstr>Workflow purging</vt:lpstr>
      <vt:lpstr>Audit log purging</vt:lpstr>
      <vt:lpstr>Rolling purging strategy</vt:lpstr>
      <vt:lpstr>CLONING</vt:lpstr>
      <vt:lpstr>Why to clone</vt:lpstr>
      <vt:lpstr>How to clone</vt:lpstr>
      <vt:lpstr>Preventing loss of content during cloning</vt:lpstr>
      <vt:lpstr>What maintenance do we need?</vt:lpstr>
      <vt:lpstr>Tar Compaction (AKA Revision Cleanup) - Introduction</vt:lpstr>
      <vt:lpstr>Tar Storage Offline Compaction</vt:lpstr>
      <vt:lpstr>Tar Storage Offline Compaction Command</vt:lpstr>
      <vt:lpstr>Offline Compaction - Sample log output</vt:lpstr>
      <vt:lpstr>Debugging Offline Compaction</vt:lpstr>
      <vt:lpstr>Tar Storage Offline Compaction</vt:lpstr>
      <vt:lpstr>Avoiding Pitfalls – Common Issues</vt:lpstr>
      <vt:lpstr>Tar Storage Online Compaction (AEM 6.3 and higher)</vt:lpstr>
      <vt:lpstr>Online Compaction – Sample Log Output</vt:lpstr>
      <vt:lpstr>Online Compaction – Sample Log Output</vt:lpstr>
      <vt:lpstr>Tar Compaction</vt:lpstr>
      <vt:lpstr>Offline vs. Online Compaction</vt:lpstr>
      <vt:lpstr>Blob GC / Datastore Garbage Collection</vt:lpstr>
      <vt:lpstr>Workflow Purge</vt:lpstr>
      <vt:lpstr>Workflow Purge</vt:lpstr>
      <vt:lpstr>Workflow Purge – Log messages</vt:lpstr>
      <vt:lpstr>Demo – Online/Offline Compaction - Workflow Purge</vt:lpstr>
      <vt:lpstr>Version Purge</vt:lpstr>
      <vt:lpstr>Version Purge</vt:lpstr>
      <vt:lpstr>Version Purge</vt:lpstr>
      <vt:lpstr>Version Purge</vt:lpstr>
      <vt:lpstr>Version Purge</vt:lpstr>
      <vt:lpstr>Version Purge</vt:lpstr>
      <vt:lpstr>Version Purge</vt:lpstr>
      <vt:lpstr>Version Purge</vt:lpstr>
      <vt:lpstr>Audit Log Purge</vt:lpstr>
      <vt:lpstr>Audit Log Purge</vt:lpstr>
      <vt:lpstr>Audit Log Purge</vt:lpstr>
      <vt:lpstr>Audit Log Purge</vt:lpstr>
      <vt:lpstr>MongoDB Revision Garbage Collection</vt:lpstr>
      <vt:lpstr>MongoDB Revision Garbage Collection</vt:lpstr>
      <vt:lpstr>MongoDB Revision Garbage Collection</vt:lpstr>
      <vt:lpstr>MongoDB Revision Garbage Collection</vt:lpstr>
      <vt:lpstr>MongoDB Revision Garbage Collection</vt:lpstr>
      <vt:lpstr>MongoDB Blob GC</vt:lpstr>
      <vt:lpstr>MongoDB Blob GC</vt:lpstr>
      <vt:lpstr>PowerPoint Presentation</vt:lpstr>
      <vt:lpstr></vt:lpstr>
      <vt:lpstr>Replication Tuning and</vt:lpstr>
      <vt:lpstr>Monitoring Replication</vt:lpstr>
      <vt:lpstr>Configure a replication.log</vt:lpstr>
      <vt:lpstr>Replication monitoring via  JMX And Log Configuration</vt:lpstr>
      <vt:lpstr>Replication: Initializing and Queuing</vt:lpstr>
      <vt:lpstr>Replication: Processing Jobs</vt:lpstr>
      <vt:lpstr>Replication: Troubleshooting</vt:lpstr>
      <vt:lpstr>Optimizing Replication</vt:lpstr>
      <vt:lpstr>Optimizing Replication</vt:lpstr>
      <vt:lpstr>Optimizing Replication</vt:lpstr>
      <vt:lpstr>Optimizing Replication</vt:lpstr>
      <vt:lpstr>DataStore Garbage Collection Reducing disk space usage</vt:lpstr>
      <vt:lpstr>What is the DataStore?</vt:lpstr>
      <vt:lpstr>How does the DataStore work?</vt:lpstr>
      <vt:lpstr>DataStore Example</vt:lpstr>
      <vt:lpstr>DataStore Example</vt:lpstr>
      <vt:lpstr>How does DataStore GC work?</vt:lpstr>
      <vt:lpstr>DataStore GC: Avoiding common Pitfalls</vt:lpstr>
      <vt:lpstr>DEMONSTRATION How to run DataStore GC</vt:lpstr>
      <vt:lpstr>DataStore GC</vt:lpstr>
      <vt:lpstr>How to run DataStore  Consistency Check</vt:lpstr>
      <vt:lpstr>Tar Persistence Manager Optimization</vt:lpstr>
      <vt:lpstr>Part 2: Topics Covered</vt:lpstr>
      <vt:lpstr>What is TarPM?</vt:lpstr>
      <vt:lpstr>What is TarPM Optimization?</vt:lpstr>
      <vt:lpstr>Data Tar file location.</vt:lpstr>
      <vt:lpstr>Best practices for maintaining AEM Instances</vt:lpstr>
      <vt:lpstr>Best practices for maintaining AEM Instances</vt:lpstr>
      <vt:lpstr>Best practices for maintaining AEM Instances</vt:lpstr>
      <vt:lpstr>Tips and tricks for proactive things to monitor</vt:lpstr>
      <vt:lpstr>How to monitor Tar  Optimization via JMX client</vt:lpstr>
      <vt:lpstr>Tips and tricks for reducing downtime &amp; Speed up the process</vt:lpstr>
      <vt:lpstr>Common Pitfalls to Avoid</vt:lpstr>
      <vt:lpstr>Workflow Monitoring Workflow maintenance and Purge Obsolete  Workflow Data</vt:lpstr>
      <vt:lpstr>Workflow Purge</vt:lpstr>
      <vt:lpstr>Best practices for maintaining AEM Instances</vt:lpstr>
      <vt:lpstr>Tips and tricks for proactive things to monitor</vt:lpstr>
      <vt:lpstr>PowerPoint Presentation</vt:lpstr>
      <vt:lpstr>Establish the objectives</vt:lpstr>
      <vt:lpstr>Plan</vt:lpstr>
      <vt:lpstr>Finalize the target version</vt:lpstr>
      <vt:lpstr>Assess your current state</vt:lpstr>
      <vt:lpstr>Define target topology</vt:lpstr>
      <vt:lpstr>Agree downtime requirements</vt:lpstr>
      <vt:lpstr>Finalize the approach</vt:lpstr>
      <vt:lpstr>Prepare</vt:lpstr>
      <vt:lpstr>Prepare for migration</vt:lpstr>
      <vt:lpstr>Test &amp; Validate</vt:lpstr>
      <vt:lpstr>Tweak and retest – if needed</vt:lpstr>
      <vt:lpstr>Redefine development, Operations and DevOps processes</vt:lpstr>
      <vt:lpstr>Train your stakeholders</vt:lpstr>
      <vt:lpstr>Finalize cutover date</vt:lpstr>
      <vt:lpstr>Socialize the fallback options</vt:lpstr>
      <vt:lpstr>Perform</vt:lpstr>
      <vt:lpstr>Migrate</vt:lpstr>
      <vt:lpstr>Test and certify the migration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19</cp:revision>
  <dcterms:created xsi:type="dcterms:W3CDTF">2020-11-26T15:58:18Z</dcterms:created>
  <dcterms:modified xsi:type="dcterms:W3CDTF">2022-01-04T14:42:25Z</dcterms:modified>
</cp:coreProperties>
</file>